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7.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10.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theme/themeOverride1.xml" ContentType="application/vnd.openxmlformats-officedocument.themeOverride+xml"/>
  <Override PartName="/ppt/notesSlides/notesSlide11.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12.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theme/themeOverride2.xml" ContentType="application/vnd.openxmlformats-officedocument.themeOverr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theme/themeOverride3.xml" ContentType="application/vnd.openxmlformats-officedocument.themeOverr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15.xml" ContentType="application/vnd.openxmlformats-officedocument.presentationml.notesSlid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notesSlides/notesSlide16.xml" ContentType="application/vnd.openxmlformats-officedocument.presentationml.notesSlid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1"/>
  </p:sldMasterIdLst>
  <p:notesMasterIdLst>
    <p:notesMasterId r:id="rId25"/>
  </p:notesMasterIdLst>
  <p:sldIdLst>
    <p:sldId id="256" r:id="rId2"/>
    <p:sldId id="261" r:id="rId3"/>
    <p:sldId id="262" r:id="rId4"/>
    <p:sldId id="263" r:id="rId5"/>
    <p:sldId id="264" r:id="rId6"/>
    <p:sldId id="265" r:id="rId7"/>
    <p:sldId id="266" r:id="rId8"/>
    <p:sldId id="267" r:id="rId9"/>
    <p:sldId id="268" r:id="rId10"/>
    <p:sldId id="269" r:id="rId11"/>
    <p:sldId id="270" r:id="rId12"/>
    <p:sldId id="271" r:id="rId13"/>
    <p:sldId id="272" r:id="rId14"/>
    <p:sldId id="287" r:id="rId15"/>
    <p:sldId id="273" r:id="rId16"/>
    <p:sldId id="274" r:id="rId17"/>
    <p:sldId id="275" r:id="rId18"/>
    <p:sldId id="276" r:id="rId19"/>
    <p:sldId id="286" r:id="rId20"/>
    <p:sldId id="278" r:id="rId21"/>
    <p:sldId id="279" r:id="rId22"/>
    <p:sldId id="280" r:id="rId23"/>
    <p:sldId id="281" r:id="rId24"/>
  </p:sldIdLst>
  <p:sldSz cx="9144000" cy="6858000" type="screen4x3"/>
  <p:notesSz cx="6858000" cy="9144000"/>
  <p:custDataLst>
    <p:tags r:id="rId26"/>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Overview" id="{44CD5C22-C3D1-4C3D-802A-F022757F049E}">
          <p14:sldIdLst>
            <p14:sldId id="256"/>
          </p14:sldIdLst>
        </p14:section>
        <p14:section name="Deaf-Blind Child Count" id="{59085F01-DC30-49D4-839E-4A72C8CF312E}">
          <p14:sldIdLst>
            <p14:sldId id="261"/>
            <p14:sldId id="262"/>
            <p14:sldId id="263"/>
            <p14:sldId id="264"/>
            <p14:sldId id="265"/>
            <p14:sldId id="266"/>
            <p14:sldId id="267"/>
            <p14:sldId id="268"/>
            <p14:sldId id="269"/>
            <p14:sldId id="270"/>
            <p14:sldId id="271"/>
            <p14:sldId id="272"/>
            <p14:sldId id="287"/>
            <p14:sldId id="273"/>
            <p14:sldId id="274"/>
            <p14:sldId id="275"/>
            <p14:sldId id="276"/>
            <p14:sldId id="286"/>
            <p14:sldId id="278"/>
            <p14:sldId id="279"/>
            <p14:sldId id="280"/>
            <p14:sldId id="281"/>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1EED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0309" autoAdjust="0"/>
    <p:restoredTop sz="82380" autoAdjust="0"/>
  </p:normalViewPr>
  <p:slideViewPr>
    <p:cSldViewPr snapToGrid="0">
      <p:cViewPr varScale="1">
        <p:scale>
          <a:sx n="95" d="100"/>
          <a:sy n="95" d="100"/>
        </p:scale>
        <p:origin x="1686" y="7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gs" Target="tags/tag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oleObject" Target="file:///C:\Users\bullr\Downloads\Resources\DBCC\analytics\agegroups_WorkingNEW_021219.xlsx"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file:///C:\Users\bullr\Downloads\Resources\DBCC\analytics\2017%20National%20DBCC%20Percent%20tables%20and%20Charts%20rmb021319.xlsx" TargetMode="External"/><Relationship Id="rId2" Type="http://schemas.microsoft.com/office/2011/relationships/chartColorStyle" Target="colors10.xml"/><Relationship Id="rId1" Type="http://schemas.microsoft.com/office/2011/relationships/chartStyle" Target="style10.xml"/></Relationships>
</file>

<file path=ppt/charts/_rels/chart2.xml.rels><?xml version="1.0" encoding="UTF-8" standalone="yes"?>
<Relationships xmlns="http://schemas.openxmlformats.org/package/2006/relationships"><Relationship Id="rId3" Type="http://schemas.openxmlformats.org/officeDocument/2006/relationships/oleObject" Target="file:///C:\Users\bullr\Downloads\Resources\DBCC\analytics\agegroups_WorkingNEW_021219.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C:\Users\bullr\Downloads\Resources\DBCC\analytics\2017%20National%20DBCC%20Percent%20tables%20and%20Charts%20rmb021319.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oleObject" Target="file:///C:\Users\bullr\Downloads\Resources\DBCC\analytics\2017%20National%20DBCC%20Percent%20tables%20and%20Charts%20rmb021319.xlsx" TargetMode="External"/></Relationships>
</file>

<file path=ppt/charts/_rels/chart5.xml.rels><?xml version="1.0" encoding="UTF-8" standalone="yes"?>
<Relationships xmlns="http://schemas.openxmlformats.org/package/2006/relationships"><Relationship Id="rId3" Type="http://schemas.openxmlformats.org/officeDocument/2006/relationships/oleObject" Target="file:///C:\Users\bullr\Downloads\Resources\DBCC\Longitudinal%20Work\HLVL%202010_2017%20Working%20File%20021219%20from%20clarissa%20partial%20rmb021419.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6.xml"/><Relationship Id="rId1" Type="http://schemas.microsoft.com/office/2011/relationships/chartStyle" Target="style6.xml"/><Relationship Id="rId4" Type="http://schemas.openxmlformats.org/officeDocument/2006/relationships/oleObject" Target="file:///C:\Users\bullr\Downloads\Resources\DBCC\analytics\2017%20National%20DBCC%20Percent%20tables%20and%20Charts%20rmb021319.xlsx" TargetMode="External"/></Relationships>
</file>

<file path=ppt/charts/_rels/chart7.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7.xml"/><Relationship Id="rId1" Type="http://schemas.microsoft.com/office/2011/relationships/chartStyle" Target="style7.xml"/><Relationship Id="rId4" Type="http://schemas.openxmlformats.org/officeDocument/2006/relationships/oleObject" Target="file:///C:\Users\bullr\Downloads\Resources\DBCC\analytics\2017%20National%20DBCC%20Percent%20tables%20and%20Charts%20rmb021319%20(Autosaved).xlsx" TargetMode="External"/></Relationships>
</file>

<file path=ppt/charts/_rels/chart8.xml.rels><?xml version="1.0" encoding="UTF-8" standalone="yes"?>
<Relationships xmlns="http://schemas.openxmlformats.org/package/2006/relationships"><Relationship Id="rId3" Type="http://schemas.openxmlformats.org/officeDocument/2006/relationships/oleObject" Target="file:///C:\Users\bullr\Downloads\Resources\DBCC\analytics\2017%20National%20DBCC%20Percent%20tables%20and%20Charts%20rmb021319.xlsx" TargetMode="External"/><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oleObject" Target="file:///C:\Users\bullr\Downloads\Resources\DBCC\analytics\2017%20National%20DBCC%20Percent%20tables%20and%20Charts%20rmb021319.xlsx" TargetMode="External"/><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b="0" i="0" u="none" strike="noStrike" kern="1200" baseline="0">
                <a:solidFill>
                  <a:schemeClr val="dk1">
                    <a:lumMod val="65000"/>
                    <a:lumOff val="35000"/>
                  </a:schemeClr>
                </a:solidFill>
                <a:effectLst/>
                <a:latin typeface="+mn-lt"/>
                <a:ea typeface="+mn-ea"/>
                <a:cs typeface="+mn-cs"/>
              </a:defRPr>
            </a:pPr>
            <a:r>
              <a:rPr lang="en-US" dirty="0"/>
              <a:t>National Deaf-Blind Child Count Totals: 2007 - 2017</a:t>
            </a:r>
          </a:p>
        </c:rich>
      </c:tx>
      <c:overlay val="0"/>
      <c:spPr>
        <a:noFill/>
        <a:ln>
          <a:noFill/>
        </a:ln>
        <a:effectLst/>
      </c:spPr>
      <c:txPr>
        <a:bodyPr rot="0" spcFirstLastPara="1" vertOverflow="ellipsis" vert="horz" wrap="square" anchor="ctr" anchorCtr="1"/>
        <a:lstStyle/>
        <a:p>
          <a:pPr>
            <a:defRPr b="0" i="0" u="none" strike="noStrike" kern="1200" baseline="0">
              <a:solidFill>
                <a:schemeClr val="dk1">
                  <a:lumMod val="65000"/>
                  <a:lumOff val="35000"/>
                </a:schemeClr>
              </a:solidFill>
              <a:effectLst/>
              <a:latin typeface="+mn-lt"/>
              <a:ea typeface="+mn-ea"/>
              <a:cs typeface="+mn-cs"/>
            </a:defRPr>
          </a:pPr>
          <a:endParaRPr lang="en-US"/>
        </a:p>
      </c:txPr>
    </c:title>
    <c:autoTitleDeleted val="0"/>
    <c:plotArea>
      <c:layout/>
      <c:barChart>
        <c:barDir val="col"/>
        <c:grouping val="clustered"/>
        <c:varyColors val="0"/>
        <c:ser>
          <c:idx val="0"/>
          <c:order val="0"/>
          <c:tx>
            <c:strRef>
              <c:f>'Year Totals'!$B$1</c:f>
              <c:strCache>
                <c:ptCount val="1"/>
                <c:pt idx="0">
                  <c:v>Total</c:v>
                </c:pt>
              </c:strCache>
            </c:strRef>
          </c:tx>
          <c:spPr>
            <a:gradFill>
              <a:gsLst>
                <a:gs pos="0">
                  <a:schemeClr val="accent1"/>
                </a:gs>
                <a:gs pos="100000">
                  <a:schemeClr val="accent1">
                    <a:lumMod val="84000"/>
                  </a:schemeClr>
                </a:gs>
              </a:gsLst>
              <a:lin ang="5400000" scaled="1"/>
            </a:gradFill>
            <a:ln>
              <a:noFill/>
            </a:ln>
            <a:effectLst>
              <a:outerShdw blurRad="76200" dir="18900000" sy="23000" kx="-1200000" algn="bl" rotWithShape="0">
                <a:prstClr val="black">
                  <a:alpha val="20000"/>
                </a:prst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lt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numRef>
              <c:f>'Year Totals'!$A$2:$A$12</c:f>
              <c:numCache>
                <c:formatCode>0</c:formatCode>
                <c:ptCount val="11"/>
                <c:pt idx="0">
                  <c:v>2007</c:v>
                </c:pt>
                <c:pt idx="1">
                  <c:v>2008</c:v>
                </c:pt>
                <c:pt idx="2">
                  <c:v>2009</c:v>
                </c:pt>
                <c:pt idx="3">
                  <c:v>2010</c:v>
                </c:pt>
                <c:pt idx="4">
                  <c:v>2011</c:v>
                </c:pt>
                <c:pt idx="5">
                  <c:v>2012</c:v>
                </c:pt>
                <c:pt idx="6">
                  <c:v>2013</c:v>
                </c:pt>
                <c:pt idx="7">
                  <c:v>2014</c:v>
                </c:pt>
                <c:pt idx="8">
                  <c:v>2015</c:v>
                </c:pt>
                <c:pt idx="9">
                  <c:v>2016</c:v>
                </c:pt>
                <c:pt idx="10">
                  <c:v>2017</c:v>
                </c:pt>
              </c:numCache>
            </c:numRef>
          </c:cat>
          <c:val>
            <c:numRef>
              <c:f>'Year Totals'!$B$2:$B$12</c:f>
              <c:numCache>
                <c:formatCode>#,##0</c:formatCode>
                <c:ptCount val="11"/>
                <c:pt idx="0">
                  <c:v>10174</c:v>
                </c:pt>
                <c:pt idx="1">
                  <c:v>9827</c:v>
                </c:pt>
                <c:pt idx="2">
                  <c:v>9200</c:v>
                </c:pt>
                <c:pt idx="3">
                  <c:v>9320</c:v>
                </c:pt>
                <c:pt idx="4">
                  <c:v>9387</c:v>
                </c:pt>
                <c:pt idx="5">
                  <c:v>9525</c:v>
                </c:pt>
                <c:pt idx="6">
                  <c:v>9454</c:v>
                </c:pt>
                <c:pt idx="7">
                  <c:v>9384</c:v>
                </c:pt>
                <c:pt idx="8">
                  <c:v>9574</c:v>
                </c:pt>
                <c:pt idx="9">
                  <c:v>9635</c:v>
                </c:pt>
                <c:pt idx="10">
                  <c:v>10000</c:v>
                </c:pt>
              </c:numCache>
            </c:numRef>
          </c:val>
          <c:extLst>
            <c:ext xmlns:c16="http://schemas.microsoft.com/office/drawing/2014/chart" uri="{C3380CC4-5D6E-409C-BE32-E72D297353CC}">
              <c16:uniqueId val="{00000000-21EF-4F23-A621-E6898830151D}"/>
            </c:ext>
          </c:extLst>
        </c:ser>
        <c:dLbls>
          <c:dLblPos val="inEnd"/>
          <c:showLegendKey val="0"/>
          <c:showVal val="1"/>
          <c:showCatName val="0"/>
          <c:showSerName val="0"/>
          <c:showPercent val="0"/>
          <c:showBubbleSize val="0"/>
        </c:dLbls>
        <c:gapWidth val="41"/>
        <c:axId val="2087470399"/>
        <c:axId val="2087470815"/>
      </c:barChart>
      <c:catAx>
        <c:axId val="2087470399"/>
        <c:scaling>
          <c:orientation val="minMax"/>
        </c:scaling>
        <c:delete val="0"/>
        <c:axPos val="b"/>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000" b="1" i="0" u="none" strike="noStrike" kern="1200" baseline="0">
                <a:solidFill>
                  <a:schemeClr val="dk1">
                    <a:lumMod val="65000"/>
                    <a:lumOff val="35000"/>
                  </a:schemeClr>
                </a:solidFill>
                <a:effectLst/>
                <a:latin typeface="+mn-lt"/>
                <a:ea typeface="+mn-ea"/>
                <a:cs typeface="+mn-cs"/>
              </a:defRPr>
            </a:pPr>
            <a:endParaRPr lang="en-US"/>
          </a:p>
        </c:txPr>
        <c:crossAx val="2087470815"/>
        <c:crosses val="autoZero"/>
        <c:auto val="1"/>
        <c:lblAlgn val="ctr"/>
        <c:lblOffset val="100"/>
        <c:noMultiLvlLbl val="0"/>
      </c:catAx>
      <c:valAx>
        <c:axId val="2087470815"/>
        <c:scaling>
          <c:orientation val="minMax"/>
        </c:scaling>
        <c:delete val="1"/>
        <c:axPos val="l"/>
        <c:numFmt formatCode="#,##0" sourceLinked="1"/>
        <c:majorTickMark val="none"/>
        <c:minorTickMark val="none"/>
        <c:tickLblPos val="nextTo"/>
        <c:crossAx val="2087470399"/>
        <c:crosses val="autoZero"/>
        <c:crossBetween val="between"/>
      </c:valAx>
      <c:spPr>
        <a:noFill/>
        <a:ln>
          <a:noFill/>
        </a:ln>
        <a:effectLst/>
      </c:spPr>
    </c:plotArea>
    <c:plotVisOnly val="1"/>
    <c:dispBlanksAs val="gap"/>
    <c:showDLblsOverMax val="0"/>
  </c:chart>
  <c:spPr>
    <a:gradFill flip="none" rotWithShape="1">
      <a:gsLst>
        <a:gs pos="0">
          <a:schemeClr val="lt1"/>
        </a:gs>
        <a:gs pos="68000">
          <a:schemeClr val="lt1">
            <a:lumMod val="85000"/>
          </a:schemeClr>
        </a:gs>
        <a:gs pos="100000">
          <a:schemeClr val="lt1"/>
        </a:gs>
      </a:gsLst>
      <a:lin ang="5400000" scaled="1"/>
      <a:tileRect/>
    </a:gradFill>
    <a:ln w="9525" cap="flat" cmpd="sng" algn="ctr">
      <a:solidFill>
        <a:schemeClr val="dk1">
          <a:lumMod val="15000"/>
          <a:lumOff val="85000"/>
        </a:schemeClr>
      </a:solidFill>
      <a:round/>
    </a:ln>
    <a:effectLst/>
  </c:spPr>
  <c:txPr>
    <a:bodyPr/>
    <a:lstStyle/>
    <a:p>
      <a:pPr>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baseline="0">
                <a:solidFill>
                  <a:schemeClr val="tx2"/>
                </a:solidFill>
                <a:latin typeface="+mn-lt"/>
                <a:ea typeface="+mn-ea"/>
                <a:cs typeface="+mn-cs"/>
              </a:defRPr>
            </a:pPr>
            <a:r>
              <a:rPr lang="en-US" dirty="0"/>
              <a:t>Living Setting</a:t>
            </a:r>
          </a:p>
        </c:rich>
      </c:tx>
      <c:overlay val="0"/>
      <c:spPr>
        <a:noFill/>
        <a:ln>
          <a:noFill/>
        </a:ln>
        <a:effectLst/>
      </c:spPr>
      <c:txPr>
        <a:bodyPr rot="0" spcFirstLastPara="1" vertOverflow="ellipsis" vert="horz" wrap="square" anchor="ctr" anchorCtr="1"/>
        <a:lstStyle/>
        <a:p>
          <a:pPr>
            <a:defRPr sz="1600" b="1" i="0" u="none" strike="noStrike" kern="1200" baseline="0">
              <a:solidFill>
                <a:schemeClr val="tx2"/>
              </a:solidFill>
              <a:latin typeface="+mn-lt"/>
              <a:ea typeface="+mn-ea"/>
              <a:cs typeface="+mn-cs"/>
            </a:defRPr>
          </a:pPr>
          <a:endParaRPr lang="en-US"/>
        </a:p>
      </c:txPr>
    </c:title>
    <c:autoTitleDeleted val="0"/>
    <c:plotArea>
      <c:layout/>
      <c:barChart>
        <c:barDir val="col"/>
        <c:grouping val="clustered"/>
        <c:varyColors val="0"/>
        <c:ser>
          <c:idx val="0"/>
          <c:order val="0"/>
          <c:tx>
            <c:strRef>
              <c:f>'2017 SPSS Output'!$I$390</c:f>
              <c:strCache>
                <c:ptCount val="1"/>
                <c:pt idx="0">
                  <c:v>Percent</c:v>
                </c:pt>
              </c:strCache>
            </c:strRef>
          </c:tx>
          <c:spPr>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a:noFill/>
            </a:ln>
            <a:effectLst>
              <a:outerShdw blurRad="40000" dist="23000" dir="5400000" rotWithShape="0">
                <a:srgbClr val="000000">
                  <a:alpha val="35000"/>
                </a:srgb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2"/>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'2017 SPSS Output'!$H$391:$H$400</c:f>
              <c:strCache>
                <c:ptCount val="10"/>
                <c:pt idx="0">
                  <c:v>Home: Parents</c:v>
                </c:pt>
                <c:pt idx="1">
                  <c:v>Home: Extended Family</c:v>
                </c:pt>
                <c:pt idx="2">
                  <c:v>Home: Foster Parents</c:v>
                </c:pt>
                <c:pt idx="3">
                  <c:v>State Residential Facility</c:v>
                </c:pt>
                <c:pt idx="4">
                  <c:v>Private Residential Facility</c:v>
                </c:pt>
                <c:pt idx="5">
                  <c:v>Group Home (less than 6 residents)</c:v>
                </c:pt>
                <c:pt idx="6">
                  <c:v>Group Home (6 or more residents)</c:v>
                </c:pt>
                <c:pt idx="7">
                  <c:v>Apartment (w/ non-family person(s))</c:v>
                </c:pt>
                <c:pt idx="8">
                  <c:v>Pediatric Nursing Home</c:v>
                </c:pt>
                <c:pt idx="9">
                  <c:v>Other</c:v>
                </c:pt>
              </c:strCache>
            </c:strRef>
          </c:cat>
          <c:val>
            <c:numRef>
              <c:f>'2017 SPSS Output'!$I$391:$I$400</c:f>
              <c:numCache>
                <c:formatCode>###0.0</c:formatCode>
                <c:ptCount val="10"/>
                <c:pt idx="0">
                  <c:v>88.8</c:v>
                </c:pt>
                <c:pt idx="1">
                  <c:v>4.05</c:v>
                </c:pt>
                <c:pt idx="2">
                  <c:v>1.77</c:v>
                </c:pt>
                <c:pt idx="3">
                  <c:v>0.75</c:v>
                </c:pt>
                <c:pt idx="4">
                  <c:v>1.23</c:v>
                </c:pt>
                <c:pt idx="5">
                  <c:v>0.19</c:v>
                </c:pt>
                <c:pt idx="6">
                  <c:v>0.26</c:v>
                </c:pt>
                <c:pt idx="7">
                  <c:v>0.02</c:v>
                </c:pt>
                <c:pt idx="8">
                  <c:v>0.53</c:v>
                </c:pt>
                <c:pt idx="9">
                  <c:v>0.31</c:v>
                </c:pt>
              </c:numCache>
            </c:numRef>
          </c:val>
          <c:extLst>
            <c:ext xmlns:c16="http://schemas.microsoft.com/office/drawing/2014/chart" uri="{C3380CC4-5D6E-409C-BE32-E72D297353CC}">
              <c16:uniqueId val="{00000000-2A47-4334-AD1C-6D068E116049}"/>
            </c:ext>
          </c:extLst>
        </c:ser>
        <c:dLbls>
          <c:showLegendKey val="0"/>
          <c:showVal val="0"/>
          <c:showCatName val="0"/>
          <c:showSerName val="0"/>
          <c:showPercent val="0"/>
          <c:showBubbleSize val="0"/>
        </c:dLbls>
        <c:gapWidth val="100"/>
        <c:overlap val="-24"/>
        <c:axId val="1016176463"/>
        <c:axId val="1016173551"/>
      </c:barChart>
      <c:catAx>
        <c:axId val="1016176463"/>
        <c:scaling>
          <c:orientation val="minMax"/>
        </c:scaling>
        <c:delete val="0"/>
        <c:axPos val="b"/>
        <c:numFmt formatCode="General" sourceLinked="1"/>
        <c:majorTickMark val="none"/>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2"/>
                </a:solidFill>
                <a:latin typeface="+mn-lt"/>
                <a:ea typeface="+mn-ea"/>
                <a:cs typeface="+mn-cs"/>
              </a:defRPr>
            </a:pPr>
            <a:endParaRPr lang="en-US"/>
          </a:p>
        </c:txPr>
        <c:crossAx val="1016173551"/>
        <c:crosses val="autoZero"/>
        <c:auto val="1"/>
        <c:lblAlgn val="ctr"/>
        <c:lblOffset val="100"/>
        <c:noMultiLvlLbl val="0"/>
      </c:catAx>
      <c:valAx>
        <c:axId val="1016173551"/>
        <c:scaling>
          <c:orientation val="minMax"/>
        </c:scaling>
        <c:delete val="0"/>
        <c:axPos val="l"/>
        <c:majorGridlines>
          <c:spPr>
            <a:ln w="9525" cap="flat" cmpd="sng" algn="ctr">
              <a:solidFill>
                <a:schemeClr val="tx2">
                  <a:lumMod val="15000"/>
                  <a:lumOff val="85000"/>
                </a:schemeClr>
              </a:solidFill>
              <a:round/>
            </a:ln>
            <a:effectLst/>
          </c:spPr>
        </c:majorGridlines>
        <c:title>
          <c:tx>
            <c:rich>
              <a:bodyPr rot="-5400000" spcFirstLastPara="1" vertOverflow="ellipsis" vert="horz" wrap="square" anchor="ctr" anchorCtr="1"/>
              <a:lstStyle/>
              <a:p>
                <a:pPr>
                  <a:defRPr sz="900" b="1" i="0" u="none" strike="noStrike" kern="1200" baseline="0">
                    <a:solidFill>
                      <a:schemeClr val="tx2"/>
                    </a:solidFill>
                    <a:latin typeface="+mn-lt"/>
                    <a:ea typeface="+mn-ea"/>
                    <a:cs typeface="+mn-cs"/>
                  </a:defRPr>
                </a:pPr>
                <a:r>
                  <a:rPr lang="en-US" dirty="0" smtClean="0"/>
                  <a:t>Percent</a:t>
                </a:r>
                <a:endParaRPr lang="en-US" dirty="0"/>
              </a:p>
            </c:rich>
          </c:tx>
          <c:overlay val="0"/>
          <c:spPr>
            <a:noFill/>
            <a:ln>
              <a:noFill/>
            </a:ln>
            <a:effectLst/>
          </c:spPr>
          <c:txPr>
            <a:bodyPr rot="-5400000" spcFirstLastPara="1" vertOverflow="ellipsis" vert="horz" wrap="square" anchor="ctr" anchorCtr="1"/>
            <a:lstStyle/>
            <a:p>
              <a:pPr>
                <a:defRPr sz="900" b="1" i="0" u="none" strike="noStrike" kern="1200" baseline="0">
                  <a:solidFill>
                    <a:schemeClr val="tx2"/>
                  </a:solidFill>
                  <a:latin typeface="+mn-lt"/>
                  <a:ea typeface="+mn-ea"/>
                  <a:cs typeface="+mn-cs"/>
                </a:defRPr>
              </a:pPr>
              <a:endParaRPr lang="en-US"/>
            </a:p>
          </c:txPr>
        </c:title>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2"/>
                </a:solidFill>
                <a:latin typeface="+mn-lt"/>
                <a:ea typeface="+mn-ea"/>
                <a:cs typeface="+mn-cs"/>
              </a:defRPr>
            </a:pPr>
            <a:endParaRPr lang="en-US"/>
          </a:p>
        </c:txPr>
        <c:crossAx val="1016176463"/>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cap="all" spc="120" normalizeH="0" baseline="0">
                <a:solidFill>
                  <a:schemeClr val="tx1">
                    <a:lumMod val="65000"/>
                    <a:lumOff val="35000"/>
                  </a:schemeClr>
                </a:solidFill>
                <a:latin typeface="+mn-lt"/>
                <a:ea typeface="+mn-ea"/>
                <a:cs typeface="+mn-cs"/>
              </a:defRPr>
            </a:pPr>
            <a:r>
              <a:rPr lang="en-US"/>
              <a:t>Age Groups: 2010 - 2017</a:t>
            </a:r>
          </a:p>
        </c:rich>
      </c:tx>
      <c:overlay val="0"/>
      <c:spPr>
        <a:noFill/>
        <a:ln>
          <a:noFill/>
        </a:ln>
        <a:effectLst/>
      </c:spPr>
      <c:txPr>
        <a:bodyPr rot="0" spcFirstLastPara="1" vertOverflow="ellipsis" vert="horz" wrap="square" anchor="ctr" anchorCtr="1"/>
        <a:lstStyle/>
        <a:p>
          <a:pPr>
            <a:defRPr sz="2128" b="1" i="0" u="none" strike="noStrike" kern="1200" cap="all" spc="120" normalizeH="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'Age Group'!$C$16</c:f>
              <c:strCache>
                <c:ptCount val="1"/>
                <c:pt idx="0">
                  <c:v>0-2 (%)</c:v>
                </c:pt>
              </c:strCache>
            </c:strRef>
          </c:tx>
          <c:spPr>
            <a:solidFill>
              <a:schemeClr val="accent1"/>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1064" b="0"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numRef>
              <c:f>'Age Group'!$B$17:$B$24</c:f>
              <c:numCache>
                <c:formatCode>0</c:formatCode>
                <c:ptCount val="8"/>
                <c:pt idx="0">
                  <c:v>2010</c:v>
                </c:pt>
                <c:pt idx="1">
                  <c:v>2011</c:v>
                </c:pt>
                <c:pt idx="2">
                  <c:v>2012</c:v>
                </c:pt>
                <c:pt idx="3">
                  <c:v>2013</c:v>
                </c:pt>
                <c:pt idx="4">
                  <c:v>2014</c:v>
                </c:pt>
                <c:pt idx="5">
                  <c:v>2015</c:v>
                </c:pt>
                <c:pt idx="6">
                  <c:v>2016</c:v>
                </c:pt>
                <c:pt idx="7">
                  <c:v>2017</c:v>
                </c:pt>
              </c:numCache>
            </c:numRef>
          </c:cat>
          <c:val>
            <c:numRef>
              <c:f>'Age Group'!$C$17:$C$24</c:f>
              <c:numCache>
                <c:formatCode>0.0%</c:formatCode>
                <c:ptCount val="8"/>
                <c:pt idx="0">
                  <c:v>6.416309012875536E-2</c:v>
                </c:pt>
                <c:pt idx="1">
                  <c:v>6.2000639181847235E-2</c:v>
                </c:pt>
                <c:pt idx="2">
                  <c:v>5.826771653543307E-2</c:v>
                </c:pt>
                <c:pt idx="3">
                  <c:v>5.8387983922149354E-2</c:v>
                </c:pt>
                <c:pt idx="4">
                  <c:v>5.9782608695652176E-2</c:v>
                </c:pt>
                <c:pt idx="5">
                  <c:v>5.9640693545017755E-2</c:v>
                </c:pt>
                <c:pt idx="6">
                  <c:v>5.8536585365853662E-2</c:v>
                </c:pt>
                <c:pt idx="7">
                  <c:v>6.13E-2</c:v>
                </c:pt>
              </c:numCache>
            </c:numRef>
          </c:val>
          <c:extLst>
            <c:ext xmlns:c16="http://schemas.microsoft.com/office/drawing/2014/chart" uri="{C3380CC4-5D6E-409C-BE32-E72D297353CC}">
              <c16:uniqueId val="{00000000-E5B5-450A-89E8-375F4C5F88C7}"/>
            </c:ext>
          </c:extLst>
        </c:ser>
        <c:ser>
          <c:idx val="1"/>
          <c:order val="1"/>
          <c:tx>
            <c:strRef>
              <c:f>'Age Group'!$D$16</c:f>
              <c:strCache>
                <c:ptCount val="1"/>
                <c:pt idx="0">
                  <c:v>3-5 (%)</c:v>
                </c:pt>
              </c:strCache>
            </c:strRef>
          </c:tx>
          <c:spPr>
            <a:solidFill>
              <a:schemeClr val="accent2"/>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1064" b="0"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numRef>
              <c:f>'Age Group'!$B$17:$B$24</c:f>
              <c:numCache>
                <c:formatCode>0</c:formatCode>
                <c:ptCount val="8"/>
                <c:pt idx="0">
                  <c:v>2010</c:v>
                </c:pt>
                <c:pt idx="1">
                  <c:v>2011</c:v>
                </c:pt>
                <c:pt idx="2">
                  <c:v>2012</c:v>
                </c:pt>
                <c:pt idx="3">
                  <c:v>2013</c:v>
                </c:pt>
                <c:pt idx="4">
                  <c:v>2014</c:v>
                </c:pt>
                <c:pt idx="5">
                  <c:v>2015</c:v>
                </c:pt>
                <c:pt idx="6">
                  <c:v>2016</c:v>
                </c:pt>
                <c:pt idx="7">
                  <c:v>2017</c:v>
                </c:pt>
              </c:numCache>
            </c:numRef>
          </c:cat>
          <c:val>
            <c:numRef>
              <c:f>'Age Group'!$D$17:$D$24</c:f>
              <c:numCache>
                <c:formatCode>0.0%</c:formatCode>
                <c:ptCount val="8"/>
                <c:pt idx="0">
                  <c:v>0.13637339055793993</c:v>
                </c:pt>
                <c:pt idx="1">
                  <c:v>0.13934164269734739</c:v>
                </c:pt>
                <c:pt idx="2">
                  <c:v>0.13406824146981627</c:v>
                </c:pt>
                <c:pt idx="3">
                  <c:v>0.12661307383118256</c:v>
                </c:pt>
                <c:pt idx="4">
                  <c:v>0.12414748508098891</c:v>
                </c:pt>
                <c:pt idx="5">
                  <c:v>0.12116147900564028</c:v>
                </c:pt>
                <c:pt idx="6">
                  <c:v>0.12257394914374675</c:v>
                </c:pt>
                <c:pt idx="7">
                  <c:v>0.1222</c:v>
                </c:pt>
              </c:numCache>
            </c:numRef>
          </c:val>
          <c:extLst>
            <c:ext xmlns:c16="http://schemas.microsoft.com/office/drawing/2014/chart" uri="{C3380CC4-5D6E-409C-BE32-E72D297353CC}">
              <c16:uniqueId val="{00000001-E5B5-450A-89E8-375F4C5F88C7}"/>
            </c:ext>
          </c:extLst>
        </c:ser>
        <c:ser>
          <c:idx val="2"/>
          <c:order val="2"/>
          <c:tx>
            <c:strRef>
              <c:f>'Age Group'!$E$16</c:f>
              <c:strCache>
                <c:ptCount val="1"/>
                <c:pt idx="0">
                  <c:v>6-11 (%)</c:v>
                </c:pt>
              </c:strCache>
            </c:strRef>
          </c:tx>
          <c:spPr>
            <a:solidFill>
              <a:schemeClr val="accent3"/>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1064" b="0"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numRef>
              <c:f>'Age Group'!$B$17:$B$24</c:f>
              <c:numCache>
                <c:formatCode>0</c:formatCode>
                <c:ptCount val="8"/>
                <c:pt idx="0">
                  <c:v>2010</c:v>
                </c:pt>
                <c:pt idx="1">
                  <c:v>2011</c:v>
                </c:pt>
                <c:pt idx="2">
                  <c:v>2012</c:v>
                </c:pt>
                <c:pt idx="3">
                  <c:v>2013</c:v>
                </c:pt>
                <c:pt idx="4">
                  <c:v>2014</c:v>
                </c:pt>
                <c:pt idx="5">
                  <c:v>2015</c:v>
                </c:pt>
                <c:pt idx="6">
                  <c:v>2016</c:v>
                </c:pt>
                <c:pt idx="7">
                  <c:v>2017</c:v>
                </c:pt>
              </c:numCache>
            </c:numRef>
          </c:cat>
          <c:val>
            <c:numRef>
              <c:f>'Age Group'!$E$17:$E$24</c:f>
              <c:numCache>
                <c:formatCode>0.0%</c:formatCode>
                <c:ptCount val="8"/>
                <c:pt idx="0">
                  <c:v>0.2971030042918455</c:v>
                </c:pt>
                <c:pt idx="1">
                  <c:v>0.30691381698093106</c:v>
                </c:pt>
                <c:pt idx="2">
                  <c:v>0.3152755905511811</c:v>
                </c:pt>
                <c:pt idx="3">
                  <c:v>0.32705733023059025</c:v>
                </c:pt>
                <c:pt idx="4">
                  <c:v>0.32885763000852514</c:v>
                </c:pt>
                <c:pt idx="5">
                  <c:v>0.33068727804470438</c:v>
                </c:pt>
                <c:pt idx="6">
                  <c:v>0.32568759730150493</c:v>
                </c:pt>
                <c:pt idx="7">
                  <c:v>0.32100000000000001</c:v>
                </c:pt>
              </c:numCache>
            </c:numRef>
          </c:val>
          <c:extLst>
            <c:ext xmlns:c16="http://schemas.microsoft.com/office/drawing/2014/chart" uri="{C3380CC4-5D6E-409C-BE32-E72D297353CC}">
              <c16:uniqueId val="{00000002-E5B5-450A-89E8-375F4C5F88C7}"/>
            </c:ext>
          </c:extLst>
        </c:ser>
        <c:ser>
          <c:idx val="3"/>
          <c:order val="3"/>
          <c:tx>
            <c:strRef>
              <c:f>'Age Group'!$F$16</c:f>
              <c:strCache>
                <c:ptCount val="1"/>
                <c:pt idx="0">
                  <c:v>12-17 (%)</c:v>
                </c:pt>
              </c:strCache>
            </c:strRef>
          </c:tx>
          <c:spPr>
            <a:solidFill>
              <a:schemeClr val="accent4"/>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1064" b="0"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numRef>
              <c:f>'Age Group'!$B$17:$B$24</c:f>
              <c:numCache>
                <c:formatCode>0</c:formatCode>
                <c:ptCount val="8"/>
                <c:pt idx="0">
                  <c:v>2010</c:v>
                </c:pt>
                <c:pt idx="1">
                  <c:v>2011</c:v>
                </c:pt>
                <c:pt idx="2">
                  <c:v>2012</c:v>
                </c:pt>
                <c:pt idx="3">
                  <c:v>2013</c:v>
                </c:pt>
                <c:pt idx="4">
                  <c:v>2014</c:v>
                </c:pt>
                <c:pt idx="5">
                  <c:v>2015</c:v>
                </c:pt>
                <c:pt idx="6">
                  <c:v>2016</c:v>
                </c:pt>
                <c:pt idx="7">
                  <c:v>2017</c:v>
                </c:pt>
              </c:numCache>
            </c:numRef>
          </c:cat>
          <c:val>
            <c:numRef>
              <c:f>'Age Group'!$F$17:$F$24</c:f>
              <c:numCache>
                <c:formatCode>0.0%</c:formatCode>
                <c:ptCount val="8"/>
                <c:pt idx="0">
                  <c:v>0.30815450643776826</c:v>
                </c:pt>
                <c:pt idx="1">
                  <c:v>0.30957707467774581</c:v>
                </c:pt>
                <c:pt idx="2">
                  <c:v>0.31244094488188978</c:v>
                </c:pt>
                <c:pt idx="3">
                  <c:v>0.31986460757351387</c:v>
                </c:pt>
                <c:pt idx="4">
                  <c:v>0.32065217391304346</c:v>
                </c:pt>
                <c:pt idx="5">
                  <c:v>0.32494255274702316</c:v>
                </c:pt>
                <c:pt idx="6">
                  <c:v>0.32983912817851585</c:v>
                </c:pt>
                <c:pt idx="7">
                  <c:v>0.33350000000000002</c:v>
                </c:pt>
              </c:numCache>
            </c:numRef>
          </c:val>
          <c:extLst>
            <c:ext xmlns:c16="http://schemas.microsoft.com/office/drawing/2014/chart" uri="{C3380CC4-5D6E-409C-BE32-E72D297353CC}">
              <c16:uniqueId val="{00000003-E5B5-450A-89E8-375F4C5F88C7}"/>
            </c:ext>
          </c:extLst>
        </c:ser>
        <c:ser>
          <c:idx val="4"/>
          <c:order val="4"/>
          <c:tx>
            <c:strRef>
              <c:f>'Age Group'!$G$16</c:f>
              <c:strCache>
                <c:ptCount val="1"/>
                <c:pt idx="0">
                  <c:v>18-21 (%)</c:v>
                </c:pt>
              </c:strCache>
            </c:strRef>
          </c:tx>
          <c:spPr>
            <a:solidFill>
              <a:schemeClr val="accent5"/>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1064" b="0"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numRef>
              <c:f>'Age Group'!$B$17:$B$24</c:f>
              <c:numCache>
                <c:formatCode>0</c:formatCode>
                <c:ptCount val="8"/>
                <c:pt idx="0">
                  <c:v>2010</c:v>
                </c:pt>
                <c:pt idx="1">
                  <c:v>2011</c:v>
                </c:pt>
                <c:pt idx="2">
                  <c:v>2012</c:v>
                </c:pt>
                <c:pt idx="3">
                  <c:v>2013</c:v>
                </c:pt>
                <c:pt idx="4">
                  <c:v>2014</c:v>
                </c:pt>
                <c:pt idx="5">
                  <c:v>2015</c:v>
                </c:pt>
                <c:pt idx="6">
                  <c:v>2016</c:v>
                </c:pt>
                <c:pt idx="7">
                  <c:v>2017</c:v>
                </c:pt>
              </c:numCache>
            </c:numRef>
          </c:cat>
          <c:val>
            <c:numRef>
              <c:f>'Age Group'!$G$17:$G$24</c:f>
              <c:numCache>
                <c:formatCode>0.0%</c:formatCode>
                <c:ptCount val="8"/>
                <c:pt idx="0">
                  <c:v>0.17950643776824035</c:v>
                </c:pt>
                <c:pt idx="1">
                  <c:v>0.16948971982529029</c:v>
                </c:pt>
                <c:pt idx="2">
                  <c:v>0.17427821522309711</c:v>
                </c:pt>
                <c:pt idx="3">
                  <c:v>0.16236513645017983</c:v>
                </c:pt>
                <c:pt idx="4">
                  <c:v>0.15569053708439898</c:v>
                </c:pt>
                <c:pt idx="5">
                  <c:v>0.15416753707959055</c:v>
                </c:pt>
                <c:pt idx="6">
                  <c:v>0.15236118318629996</c:v>
                </c:pt>
                <c:pt idx="7">
                  <c:v>0.15340000000000001</c:v>
                </c:pt>
              </c:numCache>
            </c:numRef>
          </c:val>
          <c:extLst>
            <c:ext xmlns:c16="http://schemas.microsoft.com/office/drawing/2014/chart" uri="{C3380CC4-5D6E-409C-BE32-E72D297353CC}">
              <c16:uniqueId val="{00000004-E5B5-450A-89E8-375F4C5F88C7}"/>
            </c:ext>
          </c:extLst>
        </c:ser>
        <c:ser>
          <c:idx val="5"/>
          <c:order val="5"/>
          <c:tx>
            <c:strRef>
              <c:f>'Age Group'!$H$16</c:f>
              <c:strCache>
                <c:ptCount val="1"/>
                <c:pt idx="0">
                  <c:v>Over 21 (%)</c:v>
                </c:pt>
              </c:strCache>
            </c:strRef>
          </c:tx>
          <c:spPr>
            <a:solidFill>
              <a:schemeClr val="accent6"/>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1064" b="0"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numRef>
              <c:f>'Age Group'!$B$17:$B$24</c:f>
              <c:numCache>
                <c:formatCode>0</c:formatCode>
                <c:ptCount val="8"/>
                <c:pt idx="0">
                  <c:v>2010</c:v>
                </c:pt>
                <c:pt idx="1">
                  <c:v>2011</c:v>
                </c:pt>
                <c:pt idx="2">
                  <c:v>2012</c:v>
                </c:pt>
                <c:pt idx="3">
                  <c:v>2013</c:v>
                </c:pt>
                <c:pt idx="4">
                  <c:v>2014</c:v>
                </c:pt>
                <c:pt idx="5">
                  <c:v>2015</c:v>
                </c:pt>
                <c:pt idx="6">
                  <c:v>2016</c:v>
                </c:pt>
                <c:pt idx="7">
                  <c:v>2017</c:v>
                </c:pt>
              </c:numCache>
            </c:numRef>
          </c:cat>
          <c:val>
            <c:numRef>
              <c:f>'Age Group'!$H$17:$H$24</c:f>
              <c:numCache>
                <c:formatCode>0.0%</c:formatCode>
                <c:ptCount val="8"/>
                <c:pt idx="0">
                  <c:v>1.201716738197425E-2</c:v>
                </c:pt>
                <c:pt idx="1">
                  <c:v>1.0226909555768616E-2</c:v>
                </c:pt>
                <c:pt idx="2">
                  <c:v>3.4645669291338585E-3</c:v>
                </c:pt>
                <c:pt idx="3">
                  <c:v>2.7501586629997883E-3</c:v>
                </c:pt>
                <c:pt idx="4">
                  <c:v>7.8857630008525147E-3</c:v>
                </c:pt>
                <c:pt idx="5">
                  <c:v>6.9981199080843956E-3</c:v>
                </c:pt>
                <c:pt idx="6">
                  <c:v>9.5485210171250643E-3</c:v>
                </c:pt>
                <c:pt idx="7">
                  <c:v>7.3000000000000001E-3</c:v>
                </c:pt>
              </c:numCache>
            </c:numRef>
          </c:val>
          <c:extLst>
            <c:ext xmlns:c16="http://schemas.microsoft.com/office/drawing/2014/chart" uri="{C3380CC4-5D6E-409C-BE32-E72D297353CC}">
              <c16:uniqueId val="{00000005-E5B5-450A-89E8-375F4C5F88C7}"/>
            </c:ext>
          </c:extLst>
        </c:ser>
        <c:dLbls>
          <c:dLblPos val="outEnd"/>
          <c:showLegendKey val="0"/>
          <c:showVal val="1"/>
          <c:showCatName val="0"/>
          <c:showSerName val="0"/>
          <c:showPercent val="0"/>
          <c:showBubbleSize val="0"/>
        </c:dLbls>
        <c:gapWidth val="444"/>
        <c:overlap val="-90"/>
        <c:axId val="1738193471"/>
        <c:axId val="1738193887"/>
      </c:barChart>
      <c:catAx>
        <c:axId val="1738193471"/>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64" b="0" i="0" u="none" strike="noStrike" kern="1200" cap="all" spc="120" normalizeH="0" baseline="0">
                <a:solidFill>
                  <a:schemeClr val="tx1">
                    <a:lumMod val="65000"/>
                    <a:lumOff val="35000"/>
                  </a:schemeClr>
                </a:solidFill>
                <a:latin typeface="+mn-lt"/>
                <a:ea typeface="+mn-ea"/>
                <a:cs typeface="+mn-cs"/>
              </a:defRPr>
            </a:pPr>
            <a:endParaRPr lang="en-US"/>
          </a:p>
        </c:txPr>
        <c:crossAx val="1738193887"/>
        <c:crosses val="autoZero"/>
        <c:auto val="1"/>
        <c:lblAlgn val="ctr"/>
        <c:lblOffset val="100"/>
        <c:noMultiLvlLbl val="0"/>
      </c:catAx>
      <c:valAx>
        <c:axId val="1738193887"/>
        <c:scaling>
          <c:orientation val="minMax"/>
        </c:scaling>
        <c:delete val="1"/>
        <c:axPos val="l"/>
        <c:numFmt formatCode="0.0%" sourceLinked="1"/>
        <c:majorTickMark val="none"/>
        <c:minorTickMark val="none"/>
        <c:tickLblPos val="nextTo"/>
        <c:crossAx val="1738193471"/>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600" b="1" dirty="0"/>
              <a:t>Vision</a:t>
            </a:r>
            <a:r>
              <a:rPr lang="en-US" sz="1600" b="1" baseline="0" dirty="0"/>
              <a:t> Loss</a:t>
            </a:r>
            <a:endParaRPr lang="en-US" sz="1600" b="1"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2017-479F-8FB7-62E8D714022E}"/>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2017-479F-8FB7-62E8D714022E}"/>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2017-479F-8FB7-62E8D714022E}"/>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2017-479F-8FB7-62E8D714022E}"/>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2017-479F-8FB7-62E8D714022E}"/>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2017-479F-8FB7-62E8D714022E}"/>
              </c:ext>
            </c:extLst>
          </c:dPt>
          <c:dPt>
            <c:idx val="6"/>
            <c:bubble3D val="0"/>
            <c:spPr>
              <a:solidFill>
                <a:schemeClr val="accent1">
                  <a:lumMod val="60000"/>
                </a:schemeClr>
              </a:solidFill>
              <a:ln w="19050">
                <a:solidFill>
                  <a:schemeClr val="lt1"/>
                </a:solidFill>
              </a:ln>
              <a:effectLst/>
            </c:spPr>
            <c:extLst>
              <c:ext xmlns:c16="http://schemas.microsoft.com/office/drawing/2014/chart" uri="{C3380CC4-5D6E-409C-BE32-E72D297353CC}">
                <c16:uniqueId val="{0000000D-2017-479F-8FB7-62E8D714022E}"/>
              </c:ext>
            </c:extLst>
          </c:dPt>
          <c:dLbls>
            <c:dLbl>
              <c:idx val="0"/>
              <c:layout>
                <c:manualLayout>
                  <c:x val="1.4376749781277341E-2"/>
                  <c:y val="8.0704286964129443E-2"/>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1-2017-479F-8FB7-62E8D714022E}"/>
                </c:ext>
              </c:extLst>
            </c:dLbl>
            <c:dLbl>
              <c:idx val="1"/>
              <c:layout>
                <c:manualLayout>
                  <c:x val="0.10232220972378453"/>
                  <c:y val="-8.379870154822805E-2"/>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3-2017-479F-8FB7-62E8D714022E}"/>
                </c:ext>
              </c:extLst>
            </c:dLbl>
            <c:dLbl>
              <c:idx val="2"/>
              <c:layout>
                <c:manualLayout>
                  <c:x val="2.7736671804913272E-2"/>
                  <c:y val="1.8284095406808528E-2"/>
                </c:manualLayout>
              </c:layout>
              <c:dLblPos val="bestFit"/>
              <c:showLegendKey val="0"/>
              <c:showVal val="0"/>
              <c:showCatName val="1"/>
              <c:showSerName val="0"/>
              <c:showPercent val="1"/>
              <c:showBubbleSize val="0"/>
              <c:extLst>
                <c:ext xmlns:c15="http://schemas.microsoft.com/office/drawing/2012/chart" uri="{CE6537A1-D6FC-4f65-9D91-7224C49458BB}">
                  <c15:layout>
                    <c:manualLayout>
                      <c:w val="0.22201058201058202"/>
                      <c:h val="0.13062284568060165"/>
                    </c:manualLayout>
                  </c15:layout>
                </c:ext>
                <c:ext xmlns:c16="http://schemas.microsoft.com/office/drawing/2014/chart" uri="{C3380CC4-5D6E-409C-BE32-E72D297353CC}">
                  <c16:uniqueId val="{00000005-2017-479F-8FB7-62E8D714022E}"/>
                </c:ext>
              </c:extLst>
            </c:dLbl>
            <c:dLbl>
              <c:idx val="3"/>
              <c:layout>
                <c:manualLayout>
                  <c:x val="-3.7037037037037035E-2"/>
                  <c:y val="5.663914645721334E-3"/>
                </c:manualLayout>
              </c:layout>
              <c:dLblPos val="bestFit"/>
              <c:showLegendKey val="0"/>
              <c:showVal val="0"/>
              <c:showCatName val="1"/>
              <c:showSerName val="0"/>
              <c:showPercent val="1"/>
              <c:showBubbleSize val="0"/>
              <c:extLst>
                <c:ext xmlns:c15="http://schemas.microsoft.com/office/drawing/2012/chart" uri="{CE6537A1-D6FC-4f65-9D91-7224C49458BB}">
                  <c15:layout>
                    <c:manualLayout>
                      <c:w val="0.16225749559082892"/>
                      <c:h val="9.1504536319375329E-2"/>
                    </c:manualLayout>
                  </c15:layout>
                </c:ext>
                <c:ext xmlns:c16="http://schemas.microsoft.com/office/drawing/2014/chart" uri="{C3380CC4-5D6E-409C-BE32-E72D297353CC}">
                  <c16:uniqueId val="{00000007-2017-479F-8FB7-62E8D714022E}"/>
                </c:ext>
              </c:extLst>
            </c:dLbl>
            <c:dLbl>
              <c:idx val="4"/>
              <c:layout>
                <c:manualLayout>
                  <c:x val="-9.1631184990765044E-2"/>
                  <c:y val="-4.1676593667982157E-3"/>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9-2017-479F-8FB7-62E8D714022E}"/>
                </c:ext>
              </c:extLst>
            </c:dLbl>
            <c:dLbl>
              <c:idx val="5"/>
              <c:layout>
                <c:manualLayout>
                  <c:x val="-3.4267938729880985E-3"/>
                  <c:y val="-5.4581615321654058E-2"/>
                </c:manualLayout>
              </c:layout>
              <c:spPr>
                <a:noFill/>
                <a:ln>
                  <a:noFill/>
                </a:ln>
                <a:effectLst/>
              </c:spPr>
              <c:txPr>
                <a:bodyPr rot="0" spcFirstLastPara="1" vertOverflow="clip" horzOverflow="clip" vert="horz" wrap="square" lIns="38100" tIns="19050" rIns="38100" bIns="19050" anchor="ctr" anchorCtr="1">
                  <a:noAutofit/>
                </a:bodyPr>
                <a:lstStyle/>
                <a:p>
                  <a:pPr>
                    <a:defRPr sz="1100" b="1" i="0" u="none" strike="noStrike" kern="1200" baseline="0">
                      <a:solidFill>
                        <a:schemeClr val="tx1">
                          <a:lumMod val="75000"/>
                          <a:lumOff val="25000"/>
                        </a:schemeClr>
                      </a:solidFill>
                      <a:latin typeface="+mn-lt"/>
                      <a:ea typeface="+mn-ea"/>
                      <a:cs typeface="+mn-cs"/>
                    </a:defRPr>
                  </a:pPr>
                  <a:endParaRPr lang="en-US"/>
                </a:p>
              </c:txPr>
              <c:dLblPos val="bestFit"/>
              <c:showLegendKey val="0"/>
              <c:showVal val="0"/>
              <c:showCatName val="1"/>
              <c:showSerName val="0"/>
              <c:showPercent val="1"/>
              <c:showBubbleSize val="0"/>
              <c:extLst>
                <c:ext xmlns:c15="http://schemas.microsoft.com/office/drawing/2012/chart" uri="{CE6537A1-D6FC-4f65-9D91-7224C49458BB}">
                  <c15:layout>
                    <c:manualLayout>
                      <c:w val="0.24711647155216709"/>
                      <c:h val="0.20771529744498199"/>
                    </c:manualLayout>
                  </c15:layout>
                </c:ext>
                <c:ext xmlns:c16="http://schemas.microsoft.com/office/drawing/2014/chart" uri="{C3380CC4-5D6E-409C-BE32-E72D297353CC}">
                  <c16:uniqueId val="{0000000B-2017-479F-8FB7-62E8D714022E}"/>
                </c:ext>
              </c:extLst>
            </c:dLbl>
            <c:dLbl>
              <c:idx val="6"/>
              <c:layout>
                <c:manualLayout>
                  <c:x val="-1.0078809593245289E-2"/>
                  <c:y val="-1.0066733679566649E-2"/>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D-2017-479F-8FB7-62E8D714022E}"/>
                </c:ext>
              </c:extLst>
            </c:dLbl>
            <c:spPr>
              <a:noFill/>
              <a:ln>
                <a:noFill/>
              </a:ln>
              <a:effectLst/>
            </c:spPr>
            <c:txPr>
              <a:bodyPr rot="0" spcFirstLastPara="1" vertOverflow="clip" horzOverflow="clip" vert="horz" wrap="square" lIns="38100" tIns="19050" rIns="38100" bIns="19050" anchor="ctr" anchorCtr="1">
                <a:spAutoFit/>
              </a:bodyPr>
              <a:lstStyle/>
              <a:p>
                <a:pPr>
                  <a:defRPr sz="1100" b="1" i="0" u="none" strike="noStrike" kern="1200" baseline="0">
                    <a:solidFill>
                      <a:schemeClr val="tx1">
                        <a:lumMod val="75000"/>
                        <a:lumOff val="25000"/>
                      </a:schemeClr>
                    </a:solidFill>
                    <a:latin typeface="+mn-lt"/>
                    <a:ea typeface="+mn-ea"/>
                    <a:cs typeface="+mn-cs"/>
                  </a:defRPr>
                </a:pPr>
                <a:endParaRPr lang="en-US"/>
              </a:p>
            </c:txPr>
            <c:dLblPos val="bestFit"/>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'2017 SPSS Output'!$B$50:$B$56</c:f>
              <c:strCache>
                <c:ptCount val="7"/>
                <c:pt idx="0">
                  <c:v>Low Vision</c:v>
                </c:pt>
                <c:pt idx="1">
                  <c:v>Legally Blind</c:v>
                </c:pt>
                <c:pt idx="2">
                  <c:v>Light Perception Only</c:v>
                </c:pt>
                <c:pt idx="3">
                  <c:v>Totally Blind</c:v>
                </c:pt>
                <c:pt idx="4">
                  <c:v>Diagnosed Progressive Vision Loss</c:v>
                </c:pt>
                <c:pt idx="5">
                  <c:v>Further Testing Needed (1 year only)</c:v>
                </c:pt>
                <c:pt idx="6">
                  <c:v>Documented Functional Vision Loss</c:v>
                </c:pt>
              </c:strCache>
            </c:strRef>
          </c:cat>
          <c:val>
            <c:numRef>
              <c:f>'2017 SPSS Output'!$C$50:$C$56</c:f>
              <c:numCache>
                <c:formatCode>###0</c:formatCode>
                <c:ptCount val="7"/>
                <c:pt idx="0">
                  <c:v>3204</c:v>
                </c:pt>
                <c:pt idx="1">
                  <c:v>2449</c:v>
                </c:pt>
                <c:pt idx="2">
                  <c:v>553</c:v>
                </c:pt>
                <c:pt idx="3">
                  <c:v>497</c:v>
                </c:pt>
                <c:pt idx="4">
                  <c:v>399</c:v>
                </c:pt>
                <c:pt idx="5">
                  <c:v>700</c:v>
                </c:pt>
                <c:pt idx="6">
                  <c:v>2198</c:v>
                </c:pt>
              </c:numCache>
            </c:numRef>
          </c:val>
          <c:extLst>
            <c:ext xmlns:c16="http://schemas.microsoft.com/office/drawing/2014/chart" uri="{C3380CC4-5D6E-409C-BE32-E72D297353CC}">
              <c16:uniqueId val="{0000000E-2017-479F-8FB7-62E8D714022E}"/>
            </c:ext>
          </c:extLst>
        </c:ser>
        <c:dLbls>
          <c:showLegendKey val="0"/>
          <c:showVal val="1"/>
          <c:showCatName val="0"/>
          <c:showSerName val="0"/>
          <c:showPercent val="0"/>
          <c:showBubbleSize val="0"/>
          <c:showLeaderLines val="1"/>
        </c:dLbls>
        <c:firstSliceAng val="0"/>
      </c:pieChart>
      <c:spPr>
        <a:noFill/>
        <a:ln>
          <a:noFill/>
        </a:ln>
        <a:effectLst/>
      </c:spPr>
    </c:plotArea>
    <c:plotVisOnly val="1"/>
    <c:dispBlanksAs val="gap"/>
    <c:showDLblsOverMax val="0"/>
  </c:chart>
  <c:spPr>
    <a:noFill/>
    <a:ln w="9525" cap="flat" cmpd="sng" algn="ctr">
      <a:solidFill>
        <a:schemeClr val="tx1">
          <a:lumMod val="15000"/>
          <a:lumOff val="85000"/>
        </a:schemeClr>
      </a:solidFill>
      <a:round/>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600" b="1" dirty="0"/>
              <a:t>Hearing Loss</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0A09-4D88-A6BB-63C4E0EB08E9}"/>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0A09-4D88-A6BB-63C4E0EB08E9}"/>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0A09-4D88-A6BB-63C4E0EB08E9}"/>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0A09-4D88-A6BB-63C4E0EB08E9}"/>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0A09-4D88-A6BB-63C4E0EB08E9}"/>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0A09-4D88-A6BB-63C4E0EB08E9}"/>
              </c:ext>
            </c:extLst>
          </c:dPt>
          <c:dPt>
            <c:idx val="6"/>
            <c:bubble3D val="0"/>
            <c:spPr>
              <a:solidFill>
                <a:schemeClr val="accent1">
                  <a:lumMod val="60000"/>
                </a:schemeClr>
              </a:solidFill>
              <a:ln w="19050">
                <a:solidFill>
                  <a:schemeClr val="lt1"/>
                </a:solidFill>
              </a:ln>
              <a:effectLst/>
            </c:spPr>
            <c:extLst>
              <c:ext xmlns:c16="http://schemas.microsoft.com/office/drawing/2014/chart" uri="{C3380CC4-5D6E-409C-BE32-E72D297353CC}">
                <c16:uniqueId val="{0000000D-0A09-4D88-A6BB-63C4E0EB08E9}"/>
              </c:ext>
            </c:extLst>
          </c:dPt>
          <c:dPt>
            <c:idx val="7"/>
            <c:bubble3D val="0"/>
            <c:spPr>
              <a:solidFill>
                <a:schemeClr val="accent2">
                  <a:lumMod val="60000"/>
                </a:schemeClr>
              </a:solidFill>
              <a:ln w="19050">
                <a:solidFill>
                  <a:schemeClr val="lt1"/>
                </a:solidFill>
              </a:ln>
              <a:effectLst/>
            </c:spPr>
            <c:extLst>
              <c:ext xmlns:c16="http://schemas.microsoft.com/office/drawing/2014/chart" uri="{C3380CC4-5D6E-409C-BE32-E72D297353CC}">
                <c16:uniqueId val="{0000000F-0A09-4D88-A6BB-63C4E0EB08E9}"/>
              </c:ext>
            </c:extLst>
          </c:dPt>
          <c:dLbls>
            <c:dLbl>
              <c:idx val="0"/>
              <c:layout>
                <c:manualLayout>
                  <c:x val="7.6105139635323366E-2"/>
                  <c:y val="5.9427633712271465E-2"/>
                </c:manualLayout>
              </c:layout>
              <c:spPr>
                <a:noFill/>
                <a:ln>
                  <a:noFill/>
                </a:ln>
                <a:effectLst/>
              </c:spPr>
              <c:txPr>
                <a:bodyPr rot="0" spcFirstLastPara="1" vertOverflow="clip" horzOverflow="clip" vert="horz" wrap="square" lIns="38100" tIns="19050" rIns="38100" bIns="19050" anchor="ctr" anchorCtr="1">
                  <a:noAutofit/>
                </a:bodyPr>
                <a:lstStyle/>
                <a:p>
                  <a:pPr>
                    <a:defRPr sz="1100" b="1" i="0" u="none" strike="noStrike" kern="1200" baseline="0">
                      <a:solidFill>
                        <a:schemeClr val="tx1">
                          <a:lumMod val="75000"/>
                          <a:lumOff val="25000"/>
                        </a:schemeClr>
                      </a:solidFill>
                      <a:latin typeface="+mn-lt"/>
                      <a:ea typeface="+mn-ea"/>
                      <a:cs typeface="+mn-cs"/>
                    </a:defRPr>
                  </a:pPr>
                  <a:endParaRPr lang="en-US"/>
                </a:p>
              </c:txPr>
              <c:dLblPos val="bestFit"/>
              <c:showLegendKey val="0"/>
              <c:showVal val="0"/>
              <c:showCatName val="1"/>
              <c:showSerName val="0"/>
              <c:showPercent val="1"/>
              <c:showBubbleSize val="0"/>
              <c:extLst>
                <c:ext xmlns:c15="http://schemas.microsoft.com/office/drawing/2012/chart" uri="{CE6537A1-D6FC-4f65-9D91-7224C49458BB}">
                  <c15:layout>
                    <c:manualLayout>
                      <c:w val="0.10679901123470675"/>
                      <c:h val="0.13109936191273194"/>
                    </c:manualLayout>
                  </c15:layout>
                </c:ext>
                <c:ext xmlns:c16="http://schemas.microsoft.com/office/drawing/2014/chart" uri="{C3380CC4-5D6E-409C-BE32-E72D297353CC}">
                  <c16:uniqueId val="{00000001-0A09-4D88-A6BB-63C4E0EB08E9}"/>
                </c:ext>
              </c:extLst>
            </c:dLbl>
            <c:dLbl>
              <c:idx val="1"/>
              <c:layout>
                <c:manualLayout>
                  <c:x val="5.9994203849518812E-2"/>
                  <c:y val="-0.11125"/>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3-0A09-4D88-A6BB-63C4E0EB08E9}"/>
                </c:ext>
              </c:extLst>
            </c:dLbl>
            <c:dLbl>
              <c:idx val="2"/>
              <c:layout>
                <c:manualLayout>
                  <c:x val="1.980016386840534E-2"/>
                  <c:y val="-4.8819176858211875E-2"/>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5-0A09-4D88-A6BB-63C4E0EB08E9}"/>
                </c:ext>
              </c:extLst>
            </c:dLbl>
            <c:dLbl>
              <c:idx val="3"/>
              <c:layout>
                <c:manualLayout>
                  <c:x val="-7.5486814148231468E-2"/>
                  <c:y val="-2.0678411552016843E-2"/>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7-0A09-4D88-A6BB-63C4E0EB08E9}"/>
                </c:ext>
              </c:extLst>
            </c:dLbl>
            <c:dLbl>
              <c:idx val="4"/>
              <c:layout>
                <c:manualLayout>
                  <c:x val="-1.2922551347748197E-2"/>
                  <c:y val="-4.4989668844585919E-2"/>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9-0A09-4D88-A6BB-63C4E0EB08E9}"/>
                </c:ext>
              </c:extLst>
            </c:dLbl>
            <c:dLbl>
              <c:idx val="5"/>
              <c:layout>
                <c:manualLayout>
                  <c:x val="-5.1356011054173784E-2"/>
                  <c:y val="3.5555648629027756E-2"/>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B-0A09-4D88-A6BB-63C4E0EB08E9}"/>
                </c:ext>
              </c:extLst>
            </c:dLbl>
            <c:dLbl>
              <c:idx val="6"/>
              <c:layout>
                <c:manualLayout>
                  <c:x val="7.2629810162618563E-5"/>
                  <c:y val="1.3794884681967946E-2"/>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D-0A09-4D88-A6BB-63C4E0EB08E9}"/>
                </c:ext>
              </c:extLst>
            </c:dLbl>
            <c:dLbl>
              <c:idx val="7"/>
              <c:layout>
                <c:manualLayout>
                  <c:x val="-3.1568345623463737E-2"/>
                  <c:y val="-4.752331490478584E-4"/>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F-0A09-4D88-A6BB-63C4E0EB08E9}"/>
                </c:ext>
              </c:extLst>
            </c:dLbl>
            <c:spPr>
              <a:noFill/>
              <a:ln>
                <a:noFill/>
              </a:ln>
              <a:effectLst/>
            </c:spPr>
            <c:txPr>
              <a:bodyPr rot="0" spcFirstLastPara="1" vertOverflow="clip" horzOverflow="clip" vert="horz" wrap="square" lIns="38100" tIns="19050" rIns="38100" bIns="19050" anchor="ctr" anchorCtr="1">
                <a:spAutoFit/>
              </a:bodyPr>
              <a:lstStyle/>
              <a:p>
                <a:pPr>
                  <a:defRPr sz="1100" b="1" i="0" u="none" strike="noStrike" kern="1200" baseline="0">
                    <a:solidFill>
                      <a:schemeClr val="tx1">
                        <a:lumMod val="75000"/>
                        <a:lumOff val="25000"/>
                      </a:schemeClr>
                    </a:solidFill>
                    <a:latin typeface="+mn-lt"/>
                    <a:ea typeface="+mn-ea"/>
                    <a:cs typeface="+mn-cs"/>
                  </a:defRPr>
                </a:pPr>
                <a:endParaRPr lang="en-US"/>
              </a:p>
            </c:txPr>
            <c:dLblPos val="bestFit"/>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'2017 SPSS Output'!$B$75:$B$82</c:f>
              <c:strCache>
                <c:ptCount val="8"/>
                <c:pt idx="0">
                  <c:v>Mild</c:v>
                </c:pt>
                <c:pt idx="1">
                  <c:v>Moderate</c:v>
                </c:pt>
                <c:pt idx="2">
                  <c:v>Moderately Severe</c:v>
                </c:pt>
                <c:pt idx="3">
                  <c:v>Severe</c:v>
                </c:pt>
                <c:pt idx="4">
                  <c:v>Profound</c:v>
                </c:pt>
                <c:pt idx="5">
                  <c:v>Diagnosed Progressive Loss</c:v>
                </c:pt>
                <c:pt idx="6">
                  <c:v>Further Testing Needed (1 year only)</c:v>
                </c:pt>
                <c:pt idx="7">
                  <c:v>Documented Functional Hearing Loss</c:v>
                </c:pt>
              </c:strCache>
            </c:strRef>
          </c:cat>
          <c:val>
            <c:numRef>
              <c:f>'2017 SPSS Output'!$C$75:$C$82</c:f>
              <c:numCache>
                <c:formatCode>###0</c:formatCode>
                <c:ptCount val="8"/>
                <c:pt idx="0">
                  <c:v>1332</c:v>
                </c:pt>
                <c:pt idx="1">
                  <c:v>1917</c:v>
                </c:pt>
                <c:pt idx="2">
                  <c:v>1504</c:v>
                </c:pt>
                <c:pt idx="3">
                  <c:v>1036</c:v>
                </c:pt>
                <c:pt idx="4">
                  <c:v>1999</c:v>
                </c:pt>
                <c:pt idx="5">
                  <c:v>121</c:v>
                </c:pt>
                <c:pt idx="6">
                  <c:v>837</c:v>
                </c:pt>
                <c:pt idx="7">
                  <c:v>1254</c:v>
                </c:pt>
              </c:numCache>
            </c:numRef>
          </c:val>
          <c:extLst>
            <c:ext xmlns:c16="http://schemas.microsoft.com/office/drawing/2014/chart" uri="{C3380CC4-5D6E-409C-BE32-E72D297353CC}">
              <c16:uniqueId val="{00000010-0A09-4D88-A6BB-63C4E0EB08E9}"/>
            </c:ext>
          </c:extLst>
        </c:ser>
        <c:dLbls>
          <c:showLegendKey val="0"/>
          <c:showVal val="1"/>
          <c:showCatName val="0"/>
          <c:showSerName val="0"/>
          <c:showPercent val="0"/>
          <c:showBubbleSize val="0"/>
          <c:showLeaderLines val="1"/>
        </c:dLbls>
        <c:firstSliceAng val="0"/>
      </c:pieChart>
      <c:spPr>
        <a:noFill/>
        <a:ln>
          <a:noFill/>
        </a:ln>
        <a:effectLst/>
      </c:spPr>
    </c:plotArea>
    <c:plotVisOnly val="1"/>
    <c:dispBlanksAs val="gap"/>
    <c:showDLblsOverMax val="0"/>
  </c:chart>
  <c:spPr>
    <a:noFill/>
    <a:ln w="9525" cap="flat" cmpd="sng" algn="ctr">
      <a:solidFill>
        <a:schemeClr val="tx1">
          <a:lumMod val="15000"/>
          <a:lumOff val="85000"/>
        </a:schemeClr>
      </a:solidFill>
      <a:round/>
    </a:ln>
    <a:effectLst/>
  </c:spPr>
  <c:txPr>
    <a:bodyPr/>
    <a:lstStyle/>
    <a:p>
      <a:pPr>
        <a:defRPr/>
      </a:pPr>
      <a:endParaRPr lang="en-US"/>
    </a:p>
  </c:txPr>
  <c:externalData r:id="rId4">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b="1"/>
              <a:t>National: 2017 Documented Vision Loss by Documented Hearing Loss</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6.0314817469090592E-2"/>
          <c:y val="0.14121699979534758"/>
          <c:w val="0.88402946987858766"/>
          <c:h val="0.58060184352564459"/>
        </c:manualLayout>
      </c:layout>
      <c:barChart>
        <c:barDir val="col"/>
        <c:grouping val="clustered"/>
        <c:varyColors val="0"/>
        <c:ser>
          <c:idx val="0"/>
          <c:order val="0"/>
          <c:tx>
            <c:strRef>
              <c:f>'National Totals'!$C$82</c:f>
              <c:strCache>
                <c:ptCount val="1"/>
                <c:pt idx="0">
                  <c:v>Low Vision</c:v>
                </c:pt>
              </c:strCache>
            </c:strRef>
          </c:tx>
          <c:spPr>
            <a:solidFill>
              <a:schemeClr val="accent1"/>
            </a:solidFill>
            <a:ln>
              <a:solidFill>
                <a:schemeClr val="tx1"/>
              </a:solidFill>
            </a:ln>
            <a:effectLst/>
          </c:spPr>
          <c:invertIfNegative val="0"/>
          <c:cat>
            <c:strRef>
              <c:f>'National Totals'!$D$81:$K$81</c:f>
              <c:strCache>
                <c:ptCount val="8"/>
                <c:pt idx="0">
                  <c:v>Hearing Loss: Mild</c:v>
                </c:pt>
                <c:pt idx="1">
                  <c:v>Hearing Loss: Moderate</c:v>
                </c:pt>
                <c:pt idx="2">
                  <c:v>Hearing Loss: Moderately Severe</c:v>
                </c:pt>
                <c:pt idx="3">
                  <c:v>Hearing Loss: Severe</c:v>
                </c:pt>
                <c:pt idx="4">
                  <c:v>Hearing Loss: Profound</c:v>
                </c:pt>
                <c:pt idx="5">
                  <c:v>Hearing Loss: Diagnosed Progressive Loss</c:v>
                </c:pt>
                <c:pt idx="6">
                  <c:v>Hearing Loss: Further Testing Needed (1 year only)</c:v>
                </c:pt>
                <c:pt idx="7">
                  <c:v>Documented Functional Hearing Loss</c:v>
                </c:pt>
              </c:strCache>
            </c:strRef>
          </c:cat>
          <c:val>
            <c:numRef>
              <c:f>'National Totals'!$D$82:$K$82</c:f>
              <c:numCache>
                <c:formatCode>0</c:formatCode>
                <c:ptCount val="8"/>
                <c:pt idx="0">
                  <c:v>567</c:v>
                </c:pt>
                <c:pt idx="1">
                  <c:v>750</c:v>
                </c:pt>
                <c:pt idx="2">
                  <c:v>541</c:v>
                </c:pt>
                <c:pt idx="3">
                  <c:v>337</c:v>
                </c:pt>
                <c:pt idx="4">
                  <c:v>642</c:v>
                </c:pt>
                <c:pt idx="5">
                  <c:v>24</c:v>
                </c:pt>
                <c:pt idx="6">
                  <c:v>147</c:v>
                </c:pt>
                <c:pt idx="7">
                  <c:v>196</c:v>
                </c:pt>
              </c:numCache>
            </c:numRef>
          </c:val>
          <c:extLst>
            <c:ext xmlns:c16="http://schemas.microsoft.com/office/drawing/2014/chart" uri="{C3380CC4-5D6E-409C-BE32-E72D297353CC}">
              <c16:uniqueId val="{00000000-23BC-4C8C-8F28-07476C436834}"/>
            </c:ext>
          </c:extLst>
        </c:ser>
        <c:ser>
          <c:idx val="1"/>
          <c:order val="1"/>
          <c:tx>
            <c:strRef>
              <c:f>'National Totals'!$C$83</c:f>
              <c:strCache>
                <c:ptCount val="1"/>
                <c:pt idx="0">
                  <c:v>Legally Blind</c:v>
                </c:pt>
              </c:strCache>
            </c:strRef>
          </c:tx>
          <c:spPr>
            <a:solidFill>
              <a:schemeClr val="accent2"/>
            </a:solidFill>
            <a:ln>
              <a:solidFill>
                <a:schemeClr val="tx1"/>
              </a:solidFill>
            </a:ln>
            <a:effectLst/>
          </c:spPr>
          <c:invertIfNegative val="0"/>
          <c:cat>
            <c:strRef>
              <c:f>'National Totals'!$D$81:$K$81</c:f>
              <c:strCache>
                <c:ptCount val="8"/>
                <c:pt idx="0">
                  <c:v>Hearing Loss: Mild</c:v>
                </c:pt>
                <c:pt idx="1">
                  <c:v>Hearing Loss: Moderate</c:v>
                </c:pt>
                <c:pt idx="2">
                  <c:v>Hearing Loss: Moderately Severe</c:v>
                </c:pt>
                <c:pt idx="3">
                  <c:v>Hearing Loss: Severe</c:v>
                </c:pt>
                <c:pt idx="4">
                  <c:v>Hearing Loss: Profound</c:v>
                </c:pt>
                <c:pt idx="5">
                  <c:v>Hearing Loss: Diagnosed Progressive Loss</c:v>
                </c:pt>
                <c:pt idx="6">
                  <c:v>Hearing Loss: Further Testing Needed (1 year only)</c:v>
                </c:pt>
                <c:pt idx="7">
                  <c:v>Documented Functional Hearing Loss</c:v>
                </c:pt>
              </c:strCache>
            </c:strRef>
          </c:cat>
          <c:val>
            <c:numRef>
              <c:f>'National Totals'!$D$83:$K$83</c:f>
              <c:numCache>
                <c:formatCode>0</c:formatCode>
                <c:ptCount val="8"/>
                <c:pt idx="0">
                  <c:v>302</c:v>
                </c:pt>
                <c:pt idx="1">
                  <c:v>480</c:v>
                </c:pt>
                <c:pt idx="2">
                  <c:v>410</c:v>
                </c:pt>
                <c:pt idx="3">
                  <c:v>316</c:v>
                </c:pt>
                <c:pt idx="4">
                  <c:v>532</c:v>
                </c:pt>
                <c:pt idx="5">
                  <c:v>24</c:v>
                </c:pt>
                <c:pt idx="6">
                  <c:v>186</c:v>
                </c:pt>
                <c:pt idx="7">
                  <c:v>199</c:v>
                </c:pt>
              </c:numCache>
            </c:numRef>
          </c:val>
          <c:extLst>
            <c:ext xmlns:c16="http://schemas.microsoft.com/office/drawing/2014/chart" uri="{C3380CC4-5D6E-409C-BE32-E72D297353CC}">
              <c16:uniqueId val="{00000001-23BC-4C8C-8F28-07476C436834}"/>
            </c:ext>
          </c:extLst>
        </c:ser>
        <c:ser>
          <c:idx val="2"/>
          <c:order val="2"/>
          <c:tx>
            <c:strRef>
              <c:f>'National Totals'!$C$84</c:f>
              <c:strCache>
                <c:ptCount val="1"/>
                <c:pt idx="0">
                  <c:v>Light Perception Only</c:v>
                </c:pt>
              </c:strCache>
            </c:strRef>
          </c:tx>
          <c:spPr>
            <a:solidFill>
              <a:schemeClr val="accent3"/>
            </a:solidFill>
            <a:ln>
              <a:solidFill>
                <a:schemeClr val="tx1"/>
              </a:solidFill>
            </a:ln>
            <a:effectLst/>
          </c:spPr>
          <c:invertIfNegative val="0"/>
          <c:cat>
            <c:strRef>
              <c:f>'National Totals'!$D$81:$K$81</c:f>
              <c:strCache>
                <c:ptCount val="8"/>
                <c:pt idx="0">
                  <c:v>Hearing Loss: Mild</c:v>
                </c:pt>
                <c:pt idx="1">
                  <c:v>Hearing Loss: Moderate</c:v>
                </c:pt>
                <c:pt idx="2">
                  <c:v>Hearing Loss: Moderately Severe</c:v>
                </c:pt>
                <c:pt idx="3">
                  <c:v>Hearing Loss: Severe</c:v>
                </c:pt>
                <c:pt idx="4">
                  <c:v>Hearing Loss: Profound</c:v>
                </c:pt>
                <c:pt idx="5">
                  <c:v>Hearing Loss: Diagnosed Progressive Loss</c:v>
                </c:pt>
                <c:pt idx="6">
                  <c:v>Hearing Loss: Further Testing Needed (1 year only)</c:v>
                </c:pt>
                <c:pt idx="7">
                  <c:v>Documented Functional Hearing Loss</c:v>
                </c:pt>
              </c:strCache>
            </c:strRef>
          </c:cat>
          <c:val>
            <c:numRef>
              <c:f>'National Totals'!$D$84:$K$84</c:f>
              <c:numCache>
                <c:formatCode>0</c:formatCode>
                <c:ptCount val="8"/>
                <c:pt idx="0">
                  <c:v>73</c:v>
                </c:pt>
                <c:pt idx="1">
                  <c:v>90</c:v>
                </c:pt>
                <c:pt idx="2">
                  <c:v>90</c:v>
                </c:pt>
                <c:pt idx="3">
                  <c:v>58</c:v>
                </c:pt>
                <c:pt idx="4">
                  <c:v>95</c:v>
                </c:pt>
                <c:pt idx="5">
                  <c:v>4</c:v>
                </c:pt>
                <c:pt idx="6">
                  <c:v>47</c:v>
                </c:pt>
                <c:pt idx="7">
                  <c:v>96</c:v>
                </c:pt>
              </c:numCache>
            </c:numRef>
          </c:val>
          <c:extLst>
            <c:ext xmlns:c16="http://schemas.microsoft.com/office/drawing/2014/chart" uri="{C3380CC4-5D6E-409C-BE32-E72D297353CC}">
              <c16:uniqueId val="{00000002-23BC-4C8C-8F28-07476C436834}"/>
            </c:ext>
          </c:extLst>
        </c:ser>
        <c:ser>
          <c:idx val="3"/>
          <c:order val="3"/>
          <c:tx>
            <c:strRef>
              <c:f>'National Totals'!$C$85</c:f>
              <c:strCache>
                <c:ptCount val="1"/>
                <c:pt idx="0">
                  <c:v>Totally Blind</c:v>
                </c:pt>
              </c:strCache>
            </c:strRef>
          </c:tx>
          <c:spPr>
            <a:solidFill>
              <a:schemeClr val="accent4"/>
            </a:solidFill>
            <a:ln>
              <a:solidFill>
                <a:schemeClr val="tx1"/>
              </a:solidFill>
            </a:ln>
            <a:effectLst/>
          </c:spPr>
          <c:invertIfNegative val="0"/>
          <c:cat>
            <c:strRef>
              <c:f>'National Totals'!$D$81:$K$81</c:f>
              <c:strCache>
                <c:ptCount val="8"/>
                <c:pt idx="0">
                  <c:v>Hearing Loss: Mild</c:v>
                </c:pt>
                <c:pt idx="1">
                  <c:v>Hearing Loss: Moderate</c:v>
                </c:pt>
                <c:pt idx="2">
                  <c:v>Hearing Loss: Moderately Severe</c:v>
                </c:pt>
                <c:pt idx="3">
                  <c:v>Hearing Loss: Severe</c:v>
                </c:pt>
                <c:pt idx="4">
                  <c:v>Hearing Loss: Profound</c:v>
                </c:pt>
                <c:pt idx="5">
                  <c:v>Hearing Loss: Diagnosed Progressive Loss</c:v>
                </c:pt>
                <c:pt idx="6">
                  <c:v>Hearing Loss: Further Testing Needed (1 year only)</c:v>
                </c:pt>
                <c:pt idx="7">
                  <c:v>Documented Functional Hearing Loss</c:v>
                </c:pt>
              </c:strCache>
            </c:strRef>
          </c:cat>
          <c:val>
            <c:numRef>
              <c:f>'National Totals'!$D$85:$K$85</c:f>
              <c:numCache>
                <c:formatCode>0</c:formatCode>
                <c:ptCount val="8"/>
                <c:pt idx="0">
                  <c:v>74</c:v>
                </c:pt>
                <c:pt idx="1">
                  <c:v>98</c:v>
                </c:pt>
                <c:pt idx="2">
                  <c:v>53</c:v>
                </c:pt>
                <c:pt idx="3">
                  <c:v>43</c:v>
                </c:pt>
                <c:pt idx="4">
                  <c:v>101</c:v>
                </c:pt>
                <c:pt idx="5">
                  <c:v>11</c:v>
                </c:pt>
                <c:pt idx="6">
                  <c:v>47</c:v>
                </c:pt>
                <c:pt idx="7">
                  <c:v>70</c:v>
                </c:pt>
              </c:numCache>
            </c:numRef>
          </c:val>
          <c:extLst>
            <c:ext xmlns:c16="http://schemas.microsoft.com/office/drawing/2014/chart" uri="{C3380CC4-5D6E-409C-BE32-E72D297353CC}">
              <c16:uniqueId val="{00000003-23BC-4C8C-8F28-07476C436834}"/>
            </c:ext>
          </c:extLst>
        </c:ser>
        <c:ser>
          <c:idx val="4"/>
          <c:order val="4"/>
          <c:tx>
            <c:strRef>
              <c:f>'National Totals'!$C$86</c:f>
              <c:strCache>
                <c:ptCount val="1"/>
                <c:pt idx="0">
                  <c:v>Diagnosed Progressive Vision Loss</c:v>
                </c:pt>
              </c:strCache>
            </c:strRef>
          </c:tx>
          <c:spPr>
            <a:solidFill>
              <a:schemeClr val="accent5"/>
            </a:solidFill>
            <a:ln>
              <a:solidFill>
                <a:schemeClr val="tx1"/>
              </a:solidFill>
            </a:ln>
            <a:effectLst/>
          </c:spPr>
          <c:invertIfNegative val="0"/>
          <c:cat>
            <c:strRef>
              <c:f>'National Totals'!$D$81:$K$81</c:f>
              <c:strCache>
                <c:ptCount val="8"/>
                <c:pt idx="0">
                  <c:v>Hearing Loss: Mild</c:v>
                </c:pt>
                <c:pt idx="1">
                  <c:v>Hearing Loss: Moderate</c:v>
                </c:pt>
                <c:pt idx="2">
                  <c:v>Hearing Loss: Moderately Severe</c:v>
                </c:pt>
                <c:pt idx="3">
                  <c:v>Hearing Loss: Severe</c:v>
                </c:pt>
                <c:pt idx="4">
                  <c:v>Hearing Loss: Profound</c:v>
                </c:pt>
                <c:pt idx="5">
                  <c:v>Hearing Loss: Diagnosed Progressive Loss</c:v>
                </c:pt>
                <c:pt idx="6">
                  <c:v>Hearing Loss: Further Testing Needed (1 year only)</c:v>
                </c:pt>
                <c:pt idx="7">
                  <c:v>Documented Functional Hearing Loss</c:v>
                </c:pt>
              </c:strCache>
            </c:strRef>
          </c:cat>
          <c:val>
            <c:numRef>
              <c:f>'National Totals'!$D$86:$K$86</c:f>
              <c:numCache>
                <c:formatCode>0</c:formatCode>
                <c:ptCount val="8"/>
                <c:pt idx="0">
                  <c:v>38</c:v>
                </c:pt>
                <c:pt idx="1">
                  <c:v>53</c:v>
                </c:pt>
                <c:pt idx="2">
                  <c:v>50</c:v>
                </c:pt>
                <c:pt idx="3">
                  <c:v>29</c:v>
                </c:pt>
                <c:pt idx="4">
                  <c:v>165</c:v>
                </c:pt>
                <c:pt idx="5">
                  <c:v>29</c:v>
                </c:pt>
                <c:pt idx="6">
                  <c:v>20</c:v>
                </c:pt>
                <c:pt idx="7">
                  <c:v>15</c:v>
                </c:pt>
              </c:numCache>
            </c:numRef>
          </c:val>
          <c:extLst>
            <c:ext xmlns:c16="http://schemas.microsoft.com/office/drawing/2014/chart" uri="{C3380CC4-5D6E-409C-BE32-E72D297353CC}">
              <c16:uniqueId val="{00000004-23BC-4C8C-8F28-07476C436834}"/>
            </c:ext>
          </c:extLst>
        </c:ser>
        <c:ser>
          <c:idx val="5"/>
          <c:order val="5"/>
          <c:tx>
            <c:strRef>
              <c:f>'National Totals'!$C$87</c:f>
              <c:strCache>
                <c:ptCount val="1"/>
                <c:pt idx="0">
                  <c:v>Further Testing Needed (1 year only)</c:v>
                </c:pt>
              </c:strCache>
            </c:strRef>
          </c:tx>
          <c:spPr>
            <a:solidFill>
              <a:schemeClr val="accent6"/>
            </a:solidFill>
            <a:ln>
              <a:solidFill>
                <a:schemeClr val="tx1"/>
              </a:solidFill>
            </a:ln>
            <a:effectLst/>
          </c:spPr>
          <c:invertIfNegative val="0"/>
          <c:cat>
            <c:strRef>
              <c:f>'National Totals'!$D$81:$K$81</c:f>
              <c:strCache>
                <c:ptCount val="8"/>
                <c:pt idx="0">
                  <c:v>Hearing Loss: Mild</c:v>
                </c:pt>
                <c:pt idx="1">
                  <c:v>Hearing Loss: Moderate</c:v>
                </c:pt>
                <c:pt idx="2">
                  <c:v>Hearing Loss: Moderately Severe</c:v>
                </c:pt>
                <c:pt idx="3">
                  <c:v>Hearing Loss: Severe</c:v>
                </c:pt>
                <c:pt idx="4">
                  <c:v>Hearing Loss: Profound</c:v>
                </c:pt>
                <c:pt idx="5">
                  <c:v>Hearing Loss: Diagnosed Progressive Loss</c:v>
                </c:pt>
                <c:pt idx="6">
                  <c:v>Hearing Loss: Further Testing Needed (1 year only)</c:v>
                </c:pt>
                <c:pt idx="7">
                  <c:v>Documented Functional Hearing Loss</c:v>
                </c:pt>
              </c:strCache>
            </c:strRef>
          </c:cat>
          <c:val>
            <c:numRef>
              <c:f>'National Totals'!$D$87:$K$87</c:f>
              <c:numCache>
                <c:formatCode>0</c:formatCode>
                <c:ptCount val="8"/>
                <c:pt idx="0">
                  <c:v>42</c:v>
                </c:pt>
                <c:pt idx="1">
                  <c:v>80</c:v>
                </c:pt>
                <c:pt idx="2">
                  <c:v>70</c:v>
                </c:pt>
                <c:pt idx="3">
                  <c:v>52</c:v>
                </c:pt>
                <c:pt idx="4">
                  <c:v>110</c:v>
                </c:pt>
                <c:pt idx="5">
                  <c:v>14</c:v>
                </c:pt>
                <c:pt idx="6">
                  <c:v>265</c:v>
                </c:pt>
                <c:pt idx="7">
                  <c:v>67</c:v>
                </c:pt>
              </c:numCache>
            </c:numRef>
          </c:val>
          <c:extLst>
            <c:ext xmlns:c16="http://schemas.microsoft.com/office/drawing/2014/chart" uri="{C3380CC4-5D6E-409C-BE32-E72D297353CC}">
              <c16:uniqueId val="{00000005-23BC-4C8C-8F28-07476C436834}"/>
            </c:ext>
          </c:extLst>
        </c:ser>
        <c:ser>
          <c:idx val="6"/>
          <c:order val="6"/>
          <c:tx>
            <c:strRef>
              <c:f>'National Totals'!$C$88</c:f>
              <c:strCache>
                <c:ptCount val="1"/>
                <c:pt idx="0">
                  <c:v>Documented Functional Vision Loss</c:v>
                </c:pt>
              </c:strCache>
            </c:strRef>
          </c:tx>
          <c:spPr>
            <a:solidFill>
              <a:schemeClr val="accent1">
                <a:lumMod val="60000"/>
              </a:schemeClr>
            </a:solidFill>
            <a:ln>
              <a:solidFill>
                <a:schemeClr val="tx1"/>
              </a:solidFill>
            </a:ln>
            <a:effectLst/>
          </c:spPr>
          <c:invertIfNegative val="0"/>
          <c:cat>
            <c:strRef>
              <c:f>'National Totals'!$D$81:$K$81</c:f>
              <c:strCache>
                <c:ptCount val="8"/>
                <c:pt idx="0">
                  <c:v>Hearing Loss: Mild</c:v>
                </c:pt>
                <c:pt idx="1">
                  <c:v>Hearing Loss: Moderate</c:v>
                </c:pt>
                <c:pt idx="2">
                  <c:v>Hearing Loss: Moderately Severe</c:v>
                </c:pt>
                <c:pt idx="3">
                  <c:v>Hearing Loss: Severe</c:v>
                </c:pt>
                <c:pt idx="4">
                  <c:v>Hearing Loss: Profound</c:v>
                </c:pt>
                <c:pt idx="5">
                  <c:v>Hearing Loss: Diagnosed Progressive Loss</c:v>
                </c:pt>
                <c:pt idx="6">
                  <c:v>Hearing Loss: Further Testing Needed (1 year only)</c:v>
                </c:pt>
                <c:pt idx="7">
                  <c:v>Documented Functional Hearing Loss</c:v>
                </c:pt>
              </c:strCache>
            </c:strRef>
          </c:cat>
          <c:val>
            <c:numRef>
              <c:f>'National Totals'!$D$88:$K$88</c:f>
              <c:numCache>
                <c:formatCode>0</c:formatCode>
                <c:ptCount val="8"/>
                <c:pt idx="0">
                  <c:v>236</c:v>
                </c:pt>
                <c:pt idx="1">
                  <c:v>366</c:v>
                </c:pt>
                <c:pt idx="2">
                  <c:v>290</c:v>
                </c:pt>
                <c:pt idx="3">
                  <c:v>201</c:v>
                </c:pt>
                <c:pt idx="4">
                  <c:v>354</c:v>
                </c:pt>
                <c:pt idx="5">
                  <c:v>15</c:v>
                </c:pt>
                <c:pt idx="6">
                  <c:v>125</c:v>
                </c:pt>
                <c:pt idx="7">
                  <c:v>611</c:v>
                </c:pt>
              </c:numCache>
            </c:numRef>
          </c:val>
          <c:extLst>
            <c:ext xmlns:c16="http://schemas.microsoft.com/office/drawing/2014/chart" uri="{C3380CC4-5D6E-409C-BE32-E72D297353CC}">
              <c16:uniqueId val="{00000006-23BC-4C8C-8F28-07476C436834}"/>
            </c:ext>
          </c:extLst>
        </c:ser>
        <c:dLbls>
          <c:showLegendKey val="0"/>
          <c:showVal val="0"/>
          <c:showCatName val="0"/>
          <c:showSerName val="0"/>
          <c:showPercent val="0"/>
          <c:showBubbleSize val="0"/>
        </c:dLbls>
        <c:gapWidth val="150"/>
        <c:axId val="629708767"/>
        <c:axId val="629722079"/>
      </c:barChart>
      <c:catAx>
        <c:axId val="62970876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mn-lt"/>
                <a:ea typeface="+mn-ea"/>
                <a:cs typeface="+mn-cs"/>
              </a:defRPr>
            </a:pPr>
            <a:endParaRPr lang="en-US"/>
          </a:p>
        </c:txPr>
        <c:crossAx val="629722079"/>
        <c:crosses val="autoZero"/>
        <c:auto val="1"/>
        <c:lblAlgn val="ctr"/>
        <c:lblOffset val="100"/>
        <c:noMultiLvlLbl val="0"/>
      </c:catAx>
      <c:valAx>
        <c:axId val="629722079"/>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dirty="0" smtClean="0"/>
                  <a:t>Count</a:t>
                </a:r>
                <a:endParaRPr lang="en-US" dirty="0"/>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29708767"/>
        <c:crosses val="autoZero"/>
        <c:crossBetween val="between"/>
      </c:valAx>
      <c:spPr>
        <a:noFill/>
        <a:ln>
          <a:noFill/>
        </a:ln>
        <a:effectLst/>
      </c:spPr>
    </c:plotArea>
    <c:legend>
      <c:legendPos val="b"/>
      <c:layout>
        <c:manualLayout>
          <c:xMode val="edge"/>
          <c:yMode val="edge"/>
          <c:x val="3.0845069777274269E-2"/>
          <c:y val="0.88509179385091796"/>
          <c:w val="0.9333227307741897"/>
          <c:h val="0.11490820614908208"/>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800" b="1" dirty="0"/>
              <a:t>Race/Ethnicity</a:t>
            </a:r>
          </a:p>
        </c:rich>
      </c:tx>
      <c:layout>
        <c:manualLayout>
          <c:xMode val="edge"/>
          <c:yMode val="edge"/>
          <c:x val="0.42256556013563007"/>
          <c:y val="0.93105969045669057"/>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E878-4FE4-AE0D-D10119F2B9E0}"/>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E878-4FE4-AE0D-D10119F2B9E0}"/>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E878-4FE4-AE0D-D10119F2B9E0}"/>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E878-4FE4-AE0D-D10119F2B9E0}"/>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E878-4FE4-AE0D-D10119F2B9E0}"/>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E878-4FE4-AE0D-D10119F2B9E0}"/>
              </c:ext>
            </c:extLst>
          </c:dPt>
          <c:dPt>
            <c:idx val="6"/>
            <c:bubble3D val="0"/>
            <c:spPr>
              <a:solidFill>
                <a:schemeClr val="accent1">
                  <a:lumMod val="60000"/>
                </a:schemeClr>
              </a:solidFill>
              <a:ln w="19050">
                <a:solidFill>
                  <a:schemeClr val="lt1"/>
                </a:solidFill>
              </a:ln>
              <a:effectLst/>
            </c:spPr>
            <c:extLst>
              <c:ext xmlns:c16="http://schemas.microsoft.com/office/drawing/2014/chart" uri="{C3380CC4-5D6E-409C-BE32-E72D297353CC}">
                <c16:uniqueId val="{0000000D-E878-4FE4-AE0D-D10119F2B9E0}"/>
              </c:ext>
            </c:extLst>
          </c:dPt>
          <c:dLbls>
            <c:dLbl>
              <c:idx val="0"/>
              <c:layout>
                <c:manualLayout>
                  <c:x val="-2.8007652116578696E-2"/>
                  <c:y val="-1.5061801836146065E-2"/>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1-E878-4FE4-AE0D-D10119F2B9E0}"/>
                </c:ext>
              </c:extLst>
            </c:dLbl>
            <c:dLbl>
              <c:idx val="1"/>
              <c:layout>
                <c:manualLayout>
                  <c:x val="5.9994203849518812E-2"/>
                  <c:y val="-0.11125"/>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3-E878-4FE4-AE0D-D10119F2B9E0}"/>
                </c:ext>
              </c:extLst>
            </c:dLbl>
            <c:dLbl>
              <c:idx val="2"/>
              <c:layout>
                <c:manualLayout>
                  <c:x val="3.9982502187226596E-4"/>
                  <c:y val="-4.8819262175561387E-2"/>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5-E878-4FE4-AE0D-D10119F2B9E0}"/>
                </c:ext>
              </c:extLst>
            </c:dLbl>
            <c:dLbl>
              <c:idx val="3"/>
              <c:layout>
                <c:manualLayout>
                  <c:x val="1.507540677987744E-3"/>
                  <c:y val="3.4355997846728095E-3"/>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7-E878-4FE4-AE0D-D10119F2B9E0}"/>
                </c:ext>
              </c:extLst>
            </c:dLbl>
            <c:dLbl>
              <c:idx val="4"/>
              <c:layout>
                <c:manualLayout>
                  <c:x val="-8.3973621556866773E-3"/>
                  <c:y val="3.2205030026413187E-2"/>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9-E878-4FE4-AE0D-D10119F2B9E0}"/>
                </c:ext>
              </c:extLst>
            </c:dLbl>
            <c:dLbl>
              <c:idx val="5"/>
              <c:layout>
                <c:manualLayout>
                  <c:x val="-0.12715317350408201"/>
                  <c:y val="8.6798432384539173E-2"/>
                </c:manualLayout>
              </c:layout>
              <c:dLblPos val="bestFit"/>
              <c:showLegendKey val="0"/>
              <c:showVal val="0"/>
              <c:showCatName val="1"/>
              <c:showSerName val="0"/>
              <c:showPercent val="1"/>
              <c:showBubbleSize val="0"/>
              <c:extLst>
                <c:ext xmlns:c15="http://schemas.microsoft.com/office/drawing/2012/chart" uri="{CE6537A1-D6FC-4f65-9D91-7224C49458BB}">
                  <c15:layout>
                    <c:manualLayout>
                      <c:w val="0.28056624153618098"/>
                      <c:h val="0.11571741867104582"/>
                    </c:manualLayout>
                  </c15:layout>
                </c:ext>
                <c:ext xmlns:c16="http://schemas.microsoft.com/office/drawing/2014/chart" uri="{C3380CC4-5D6E-409C-BE32-E72D297353CC}">
                  <c16:uniqueId val="{0000000B-E878-4FE4-AE0D-D10119F2B9E0}"/>
                </c:ext>
              </c:extLst>
            </c:dLbl>
            <c:dLbl>
              <c:idx val="6"/>
              <c:layout>
                <c:manualLayout>
                  <c:x val="-0.10688237772806894"/>
                  <c:y val="6.3467061014258093E-3"/>
                </c:manualLayout>
              </c:layout>
              <c:dLblPos val="bestFit"/>
              <c:showLegendKey val="0"/>
              <c:showVal val="0"/>
              <c:showCatName val="1"/>
              <c:showSerName val="0"/>
              <c:showPercent val="1"/>
              <c:showBubbleSize val="0"/>
              <c:extLst>
                <c:ext xmlns:c15="http://schemas.microsoft.com/office/drawing/2012/chart" uri="{CE6537A1-D6FC-4f65-9D91-7224C49458BB}">
                  <c15:layout>
                    <c:manualLayout>
                      <c:w val="0.20178655795213016"/>
                      <c:h val="0.11372229076292434"/>
                    </c:manualLayout>
                  </c15:layout>
                </c:ext>
                <c:ext xmlns:c16="http://schemas.microsoft.com/office/drawing/2014/chart" uri="{C3380CC4-5D6E-409C-BE32-E72D297353CC}">
                  <c16:uniqueId val="{0000000D-E878-4FE4-AE0D-D10119F2B9E0}"/>
                </c:ext>
              </c:extLst>
            </c:dLbl>
            <c:spPr>
              <a:noFill/>
              <a:ln>
                <a:noFill/>
              </a:ln>
              <a:effectLst/>
            </c:spPr>
            <c:txPr>
              <a:bodyPr rot="0" spcFirstLastPara="1" vertOverflow="clip" horzOverflow="clip" vert="horz" wrap="square" lIns="38100" tIns="19050" rIns="38100" bIns="19050" anchor="ctr" anchorCtr="1">
                <a:spAutoFit/>
              </a:bodyPr>
              <a:lstStyle/>
              <a:p>
                <a:pPr>
                  <a:defRPr sz="1100" b="1" i="0" u="none" strike="noStrike" kern="1200" baseline="0">
                    <a:solidFill>
                      <a:schemeClr val="tx1">
                        <a:lumMod val="75000"/>
                        <a:lumOff val="25000"/>
                      </a:schemeClr>
                    </a:solidFill>
                    <a:latin typeface="+mn-lt"/>
                    <a:ea typeface="+mn-ea"/>
                    <a:cs typeface="+mn-cs"/>
                  </a:defRPr>
                </a:pPr>
                <a:endParaRPr lang="en-US"/>
              </a:p>
            </c:txPr>
            <c:dLblPos val="bestFit"/>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Race_Eth!$A$2:$A$8</c:f>
              <c:strCache>
                <c:ptCount val="7"/>
                <c:pt idx="0">
                  <c:v>American Indian or Alaska Native</c:v>
                </c:pt>
                <c:pt idx="1">
                  <c:v>Asian</c:v>
                </c:pt>
                <c:pt idx="2">
                  <c:v>Black or African American</c:v>
                </c:pt>
                <c:pt idx="3">
                  <c:v>Hispanic/Latino</c:v>
                </c:pt>
                <c:pt idx="4">
                  <c:v>White</c:v>
                </c:pt>
                <c:pt idx="5">
                  <c:v>Native Hawaiin/Pacific Islander</c:v>
                </c:pt>
                <c:pt idx="6">
                  <c:v>Two or more races</c:v>
                </c:pt>
              </c:strCache>
            </c:strRef>
          </c:cat>
          <c:val>
            <c:numRef>
              <c:f>Race_Eth!$B$2:$B$8</c:f>
              <c:numCache>
                <c:formatCode>###0</c:formatCode>
                <c:ptCount val="7"/>
                <c:pt idx="0">
                  <c:v>180</c:v>
                </c:pt>
                <c:pt idx="1">
                  <c:v>446</c:v>
                </c:pt>
                <c:pt idx="2">
                  <c:v>1426</c:v>
                </c:pt>
                <c:pt idx="3">
                  <c:v>1956</c:v>
                </c:pt>
                <c:pt idx="4">
                  <c:v>5366</c:v>
                </c:pt>
                <c:pt idx="5">
                  <c:v>125</c:v>
                </c:pt>
                <c:pt idx="6">
                  <c:v>301</c:v>
                </c:pt>
              </c:numCache>
            </c:numRef>
          </c:val>
          <c:extLst>
            <c:ext xmlns:c16="http://schemas.microsoft.com/office/drawing/2014/chart" uri="{C3380CC4-5D6E-409C-BE32-E72D297353CC}">
              <c16:uniqueId val="{0000000E-E878-4FE4-AE0D-D10119F2B9E0}"/>
            </c:ext>
          </c:extLst>
        </c:ser>
        <c:dLbls>
          <c:showLegendKey val="0"/>
          <c:showVal val="1"/>
          <c:showCatName val="0"/>
          <c:showSerName val="0"/>
          <c:showPercent val="0"/>
          <c:showBubbleSize val="0"/>
          <c:showLeaderLines val="1"/>
        </c:dLbls>
        <c:firstSliceAng val="0"/>
      </c:pieChart>
      <c:spPr>
        <a:noFill/>
        <a:ln>
          <a:noFill/>
        </a:ln>
        <a:effectLst/>
      </c:spPr>
    </c:plotArea>
    <c:plotVisOnly val="1"/>
    <c:dispBlanksAs val="gap"/>
    <c:showDLblsOverMax val="0"/>
  </c:chart>
  <c:spPr>
    <a:noFill/>
    <a:ln w="9525" cap="flat" cmpd="sng" algn="ctr">
      <a:solidFill>
        <a:schemeClr val="tx1">
          <a:lumMod val="15000"/>
          <a:lumOff val="85000"/>
        </a:schemeClr>
      </a:solidFill>
      <a:round/>
    </a:ln>
    <a:effectLst/>
  </c:spPr>
  <c:txPr>
    <a:bodyPr/>
    <a:lstStyle/>
    <a:p>
      <a:pPr>
        <a:defRPr/>
      </a:pPr>
      <a:endParaRPr lang="en-US"/>
    </a:p>
  </c:txPr>
  <c:externalData r:id="rId4">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r>
              <a:rPr lang="en-US" dirty="0" smtClean="0"/>
              <a:t>Additional </a:t>
            </a:r>
            <a:r>
              <a:rPr lang="en-US" dirty="0"/>
              <a:t>Disabilities</a:t>
            </a:r>
          </a:p>
        </c:rich>
      </c:tx>
      <c:overlay val="0"/>
      <c:spPr>
        <a:noFill/>
        <a:ln>
          <a:noFill/>
        </a:ln>
        <a:effectLst/>
      </c:spPr>
      <c:txPr>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Sheet2!$J$31</c:f>
              <c:strCache>
                <c:ptCount val="1"/>
                <c:pt idx="0">
                  <c:v>Percent</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Sheet2!$I$32:$I$37</c:f>
              <c:strCache>
                <c:ptCount val="6"/>
                <c:pt idx="0">
                  <c:v> Orthopedic/Physical</c:v>
                </c:pt>
                <c:pt idx="1">
                  <c:v> Cognitive</c:v>
                </c:pt>
                <c:pt idx="2">
                  <c:v> Behavioral Disorder</c:v>
                </c:pt>
                <c:pt idx="3">
                  <c:v> Complex Health Care Needs</c:v>
                </c:pt>
                <c:pt idx="4">
                  <c:v> Speech/Language</c:v>
                </c:pt>
                <c:pt idx="5">
                  <c:v>Other Impairments</c:v>
                </c:pt>
              </c:strCache>
            </c:strRef>
          </c:cat>
          <c:val>
            <c:numRef>
              <c:f>Sheet2!$J$32:$J$37</c:f>
              <c:numCache>
                <c:formatCode>###0</c:formatCode>
                <c:ptCount val="6"/>
                <c:pt idx="0">
                  <c:v>58.830000000000005</c:v>
                </c:pt>
                <c:pt idx="1">
                  <c:v>64.95</c:v>
                </c:pt>
                <c:pt idx="2">
                  <c:v>9.7000000000000011</c:v>
                </c:pt>
                <c:pt idx="3">
                  <c:v>50.5</c:v>
                </c:pt>
                <c:pt idx="4">
                  <c:v>73.929999999999993</c:v>
                </c:pt>
                <c:pt idx="5">
                  <c:v>19.329999999999998</c:v>
                </c:pt>
              </c:numCache>
            </c:numRef>
          </c:val>
          <c:extLst>
            <c:ext xmlns:c16="http://schemas.microsoft.com/office/drawing/2014/chart" uri="{C3380CC4-5D6E-409C-BE32-E72D297353CC}">
              <c16:uniqueId val="{00000000-B12F-4055-BD1D-6A707FEF4342}"/>
            </c:ext>
          </c:extLst>
        </c:ser>
        <c:dLbls>
          <c:dLblPos val="outEnd"/>
          <c:showLegendKey val="0"/>
          <c:showVal val="1"/>
          <c:showCatName val="0"/>
          <c:showSerName val="0"/>
          <c:showPercent val="0"/>
          <c:showBubbleSize val="0"/>
        </c:dLbls>
        <c:gapWidth val="150"/>
        <c:axId val="1248400816"/>
        <c:axId val="1248401648"/>
      </c:barChart>
      <c:catAx>
        <c:axId val="124840081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en-US"/>
          </a:p>
        </c:txPr>
        <c:crossAx val="1248401648"/>
        <c:crosses val="autoZero"/>
        <c:auto val="1"/>
        <c:lblAlgn val="ctr"/>
        <c:lblOffset val="100"/>
        <c:noMultiLvlLbl val="0"/>
      </c:catAx>
      <c:valAx>
        <c:axId val="1248401648"/>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Percent</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248400816"/>
        <c:crosses val="autoZero"/>
        <c:crossBetween val="between"/>
      </c:valAx>
      <c:spPr>
        <a:noFill/>
        <a:ln>
          <a:noFill/>
        </a:ln>
        <a:effectLst/>
      </c:spPr>
    </c:plotArea>
    <c:plotVisOnly val="1"/>
    <c:dispBlanksAs val="gap"/>
    <c:showDLblsOverMax val="0"/>
  </c:chart>
  <c:spPr>
    <a:noFill/>
    <a:ln w="9525" cap="flat" cmpd="sng" algn="ctr">
      <a:solidFill>
        <a:schemeClr val="tx1">
          <a:lumMod val="15000"/>
          <a:lumOff val="85000"/>
        </a:schemeClr>
      </a:solidFill>
      <a:round/>
    </a:ln>
    <a:effectLst/>
  </c:spPr>
  <c:txPr>
    <a:bodyPr/>
    <a:lstStyle/>
    <a:p>
      <a:pPr>
        <a:defRPr/>
      </a:pPr>
      <a:endParaRPr lang="en-US"/>
    </a:p>
  </c:txPr>
  <c:externalData r:id="rId4">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baseline="0">
                <a:solidFill>
                  <a:schemeClr val="tx2"/>
                </a:solidFill>
                <a:latin typeface="+mn-lt"/>
                <a:ea typeface="+mn-ea"/>
                <a:cs typeface="+mn-cs"/>
              </a:defRPr>
            </a:pPr>
            <a:r>
              <a:rPr lang="en-US" dirty="0"/>
              <a:t>Educational Setting (3- 21</a:t>
            </a:r>
            <a:r>
              <a:rPr lang="en-US" dirty="0" smtClean="0"/>
              <a:t>)</a:t>
            </a:r>
            <a:endParaRPr lang="en-US" dirty="0"/>
          </a:p>
        </c:rich>
      </c:tx>
      <c:overlay val="0"/>
      <c:spPr>
        <a:noFill/>
        <a:ln>
          <a:noFill/>
        </a:ln>
        <a:effectLst/>
      </c:spPr>
      <c:txPr>
        <a:bodyPr rot="0" spcFirstLastPara="1" vertOverflow="ellipsis" vert="horz" wrap="square" anchor="ctr" anchorCtr="1"/>
        <a:lstStyle/>
        <a:p>
          <a:pPr>
            <a:defRPr sz="1600" b="1" i="0" u="none" strike="noStrike" kern="1200" baseline="0">
              <a:solidFill>
                <a:schemeClr val="tx2"/>
              </a:solidFill>
              <a:latin typeface="+mn-lt"/>
              <a:ea typeface="+mn-ea"/>
              <a:cs typeface="+mn-cs"/>
            </a:defRPr>
          </a:pPr>
          <a:endParaRPr lang="en-US"/>
        </a:p>
      </c:txPr>
    </c:title>
    <c:autoTitleDeleted val="0"/>
    <c:plotArea>
      <c:layout/>
      <c:barChart>
        <c:barDir val="col"/>
        <c:grouping val="clustered"/>
        <c:varyColors val="0"/>
        <c:ser>
          <c:idx val="0"/>
          <c:order val="0"/>
          <c:tx>
            <c:strRef>
              <c:f>'2017 SPSS Output'!$I$328</c:f>
              <c:strCache>
                <c:ptCount val="1"/>
                <c:pt idx="0">
                  <c:v>Percent</c:v>
                </c:pt>
              </c:strCache>
            </c:strRef>
          </c:tx>
          <c:spPr>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a:noFill/>
            </a:ln>
            <a:effectLst>
              <a:outerShdw blurRad="40000" dist="23000" dir="5400000" rotWithShape="0">
                <a:srgbClr val="000000">
                  <a:alpha val="35000"/>
                </a:srgb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2"/>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'2017 SPSS Output'!$H$329:$H$343</c:f>
              <c:strCache>
                <c:ptCount val="15"/>
                <c:pt idx="0">
                  <c:v>Regular EC setting 10+ W Services</c:v>
                </c:pt>
                <c:pt idx="1">
                  <c:v>Regular EC setting 10+ WO Services</c:v>
                </c:pt>
                <c:pt idx="2">
                  <c:v>Regular EC setting &lt; 10 W Services</c:v>
                </c:pt>
                <c:pt idx="3">
                  <c:v>Separate Class</c:v>
                </c:pt>
                <c:pt idx="4">
                  <c:v>Separate School</c:v>
                </c:pt>
                <c:pt idx="5">
                  <c:v>Residential facility</c:v>
                </c:pt>
                <c:pt idx="6">
                  <c:v>Service provider location</c:v>
                </c:pt>
                <c:pt idx="7">
                  <c:v>Home</c:v>
                </c:pt>
                <c:pt idx="8">
                  <c:v>Regular class &gt; 80%</c:v>
                </c:pt>
                <c:pt idx="9">
                  <c:v>Regular Class 40 -79%</c:v>
                </c:pt>
                <c:pt idx="10">
                  <c:v>Regular class &lt; 40%</c:v>
                </c:pt>
                <c:pt idx="11">
                  <c:v>Separate school</c:v>
                </c:pt>
                <c:pt idx="12">
                  <c:v>Residential facility</c:v>
                </c:pt>
                <c:pt idx="13">
                  <c:v>Homebound/Hospital</c:v>
                </c:pt>
                <c:pt idx="14">
                  <c:v>Parentally placed private school</c:v>
                </c:pt>
              </c:strCache>
            </c:strRef>
          </c:cat>
          <c:val>
            <c:numRef>
              <c:f>'2017 SPSS Output'!$I$329:$I$343</c:f>
              <c:numCache>
                <c:formatCode>###0.0</c:formatCode>
                <c:ptCount val="15"/>
                <c:pt idx="0">
                  <c:v>2.1306061574517954</c:v>
                </c:pt>
                <c:pt idx="1">
                  <c:v>0.80963033983168209</c:v>
                </c:pt>
                <c:pt idx="2">
                  <c:v>1.0333439863641205</c:v>
                </c:pt>
                <c:pt idx="3">
                  <c:v>2.0240758495792055</c:v>
                </c:pt>
                <c:pt idx="4">
                  <c:v>2.1306061574517954</c:v>
                </c:pt>
                <c:pt idx="5">
                  <c:v>0.43677426227761795</c:v>
                </c:pt>
                <c:pt idx="6">
                  <c:v>0.36220304676680515</c:v>
                </c:pt>
                <c:pt idx="7">
                  <c:v>1.310322786832854</c:v>
                </c:pt>
                <c:pt idx="8">
                  <c:v>12.442739959518482</c:v>
                </c:pt>
                <c:pt idx="9">
                  <c:v>7.9258549057206782</c:v>
                </c:pt>
                <c:pt idx="10">
                  <c:v>32.758069670821349</c:v>
                </c:pt>
                <c:pt idx="11">
                  <c:v>15.723873441994247</c:v>
                </c:pt>
                <c:pt idx="12">
                  <c:v>5.4543517630765956</c:v>
                </c:pt>
                <c:pt idx="13">
                  <c:v>5.1028017470970495</c:v>
                </c:pt>
                <c:pt idx="14">
                  <c:v>1.76840311068499</c:v>
                </c:pt>
              </c:numCache>
            </c:numRef>
          </c:val>
          <c:extLst>
            <c:ext xmlns:c16="http://schemas.microsoft.com/office/drawing/2014/chart" uri="{C3380CC4-5D6E-409C-BE32-E72D297353CC}">
              <c16:uniqueId val="{00000000-C1B7-4ABB-8AC3-D17916DFC92C}"/>
            </c:ext>
          </c:extLst>
        </c:ser>
        <c:dLbls>
          <c:showLegendKey val="0"/>
          <c:showVal val="0"/>
          <c:showCatName val="0"/>
          <c:showSerName val="0"/>
          <c:showPercent val="0"/>
          <c:showBubbleSize val="0"/>
        </c:dLbls>
        <c:gapWidth val="100"/>
        <c:overlap val="-24"/>
        <c:axId val="973503695"/>
        <c:axId val="973493295"/>
      </c:barChart>
      <c:catAx>
        <c:axId val="973503695"/>
        <c:scaling>
          <c:orientation val="minMax"/>
        </c:scaling>
        <c:delete val="0"/>
        <c:axPos val="b"/>
        <c:numFmt formatCode="General" sourceLinked="1"/>
        <c:majorTickMark val="none"/>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2"/>
                </a:solidFill>
                <a:latin typeface="+mn-lt"/>
                <a:ea typeface="+mn-ea"/>
                <a:cs typeface="+mn-cs"/>
              </a:defRPr>
            </a:pPr>
            <a:endParaRPr lang="en-US"/>
          </a:p>
        </c:txPr>
        <c:crossAx val="973493295"/>
        <c:crosses val="autoZero"/>
        <c:auto val="1"/>
        <c:lblAlgn val="ctr"/>
        <c:lblOffset val="100"/>
        <c:noMultiLvlLbl val="0"/>
      </c:catAx>
      <c:valAx>
        <c:axId val="973493295"/>
        <c:scaling>
          <c:orientation val="minMax"/>
        </c:scaling>
        <c:delete val="0"/>
        <c:axPos val="l"/>
        <c:majorGridlines>
          <c:spPr>
            <a:ln w="9525" cap="flat" cmpd="sng" algn="ctr">
              <a:solidFill>
                <a:schemeClr val="tx2">
                  <a:lumMod val="15000"/>
                  <a:lumOff val="85000"/>
                </a:schemeClr>
              </a:solidFill>
              <a:round/>
            </a:ln>
            <a:effectLst/>
          </c:spPr>
        </c:majorGridlines>
        <c:title>
          <c:tx>
            <c:rich>
              <a:bodyPr rot="-5400000" spcFirstLastPara="1" vertOverflow="ellipsis" vert="horz" wrap="square" anchor="ctr" anchorCtr="1"/>
              <a:lstStyle/>
              <a:p>
                <a:pPr>
                  <a:defRPr sz="900" b="1" i="0" u="none" strike="noStrike" kern="1200" baseline="0">
                    <a:solidFill>
                      <a:schemeClr val="tx2"/>
                    </a:solidFill>
                    <a:latin typeface="+mn-lt"/>
                    <a:ea typeface="+mn-ea"/>
                    <a:cs typeface="+mn-cs"/>
                  </a:defRPr>
                </a:pPr>
                <a:r>
                  <a:rPr lang="en-US" dirty="0" err="1" smtClean="0"/>
                  <a:t>Percente</a:t>
                </a:r>
                <a:endParaRPr lang="en-US" dirty="0"/>
              </a:p>
            </c:rich>
          </c:tx>
          <c:overlay val="0"/>
          <c:spPr>
            <a:noFill/>
            <a:ln>
              <a:noFill/>
            </a:ln>
            <a:effectLst/>
          </c:spPr>
          <c:txPr>
            <a:bodyPr rot="-5400000" spcFirstLastPara="1" vertOverflow="ellipsis" vert="horz" wrap="square" anchor="ctr" anchorCtr="1"/>
            <a:lstStyle/>
            <a:p>
              <a:pPr>
                <a:defRPr sz="900" b="1" i="0" u="none" strike="noStrike" kern="1200" baseline="0">
                  <a:solidFill>
                    <a:schemeClr val="tx2"/>
                  </a:solidFill>
                  <a:latin typeface="+mn-lt"/>
                  <a:ea typeface="+mn-ea"/>
                  <a:cs typeface="+mn-cs"/>
                </a:defRPr>
              </a:pPr>
              <a:endParaRPr lang="en-US"/>
            </a:p>
          </c:txPr>
        </c:title>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2"/>
                </a:solidFill>
                <a:latin typeface="+mn-lt"/>
                <a:ea typeface="+mn-ea"/>
                <a:cs typeface="+mn-cs"/>
              </a:defRPr>
            </a:pPr>
            <a:endParaRPr lang="en-US"/>
          </a:p>
        </c:txPr>
        <c:crossAx val="973503695"/>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baseline="0">
                <a:solidFill>
                  <a:schemeClr val="tx2"/>
                </a:solidFill>
                <a:latin typeface="+mn-lt"/>
                <a:ea typeface="+mn-ea"/>
                <a:cs typeface="+mn-cs"/>
              </a:defRPr>
            </a:pPr>
            <a:r>
              <a:rPr lang="en-US"/>
              <a:t>Intervener Services</a:t>
            </a:r>
          </a:p>
        </c:rich>
      </c:tx>
      <c:overlay val="0"/>
      <c:spPr>
        <a:noFill/>
        <a:ln>
          <a:noFill/>
        </a:ln>
        <a:effectLst/>
      </c:spPr>
      <c:txPr>
        <a:bodyPr rot="0" spcFirstLastPara="1" vertOverflow="ellipsis" vert="horz" wrap="square" anchor="ctr" anchorCtr="1"/>
        <a:lstStyle/>
        <a:p>
          <a:pPr>
            <a:defRPr sz="1600" b="1" i="0" u="none" strike="noStrike" kern="1200" baseline="0">
              <a:solidFill>
                <a:schemeClr val="tx2"/>
              </a:solidFill>
              <a:latin typeface="+mn-lt"/>
              <a:ea typeface="+mn-ea"/>
              <a:cs typeface="+mn-cs"/>
            </a:defRPr>
          </a:pPr>
          <a:endParaRPr lang="en-US"/>
        </a:p>
      </c:txPr>
    </c:title>
    <c:autoTitleDeleted val="0"/>
    <c:plotArea>
      <c:layout/>
      <c:barChart>
        <c:barDir val="col"/>
        <c:grouping val="clustered"/>
        <c:varyColors val="0"/>
        <c:ser>
          <c:idx val="0"/>
          <c:order val="0"/>
          <c:tx>
            <c:strRef>
              <c:f>'2017 SPSS Output'!$I$417</c:f>
              <c:strCache>
                <c:ptCount val="1"/>
                <c:pt idx="0">
                  <c:v>Percent</c:v>
                </c:pt>
              </c:strCache>
            </c:strRef>
          </c:tx>
          <c:spPr>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a:noFill/>
            </a:ln>
            <a:effectLst>
              <a:outerShdw blurRad="40000" dist="23000" dir="5400000" rotWithShape="0">
                <a:srgbClr val="000000">
                  <a:alpha val="35000"/>
                </a:srgb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2"/>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'2017 SPSS Output'!$H$418:$H$420</c:f>
              <c:strCache>
                <c:ptCount val="3"/>
                <c:pt idx="0">
                  <c:v>No</c:v>
                </c:pt>
                <c:pt idx="1">
                  <c:v>Yes</c:v>
                </c:pt>
                <c:pt idx="2">
                  <c:v>Unknown/Missing</c:v>
                </c:pt>
              </c:strCache>
            </c:strRef>
          </c:cat>
          <c:val>
            <c:numRef>
              <c:f>'2017 SPSS Output'!$I$418:$I$420</c:f>
              <c:numCache>
                <c:formatCode>###0.0</c:formatCode>
                <c:ptCount val="3"/>
                <c:pt idx="0">
                  <c:v>70.56</c:v>
                </c:pt>
                <c:pt idx="1">
                  <c:v>7.13</c:v>
                </c:pt>
                <c:pt idx="2">
                  <c:v>22.31</c:v>
                </c:pt>
              </c:numCache>
            </c:numRef>
          </c:val>
          <c:extLst>
            <c:ext xmlns:c16="http://schemas.microsoft.com/office/drawing/2014/chart" uri="{C3380CC4-5D6E-409C-BE32-E72D297353CC}">
              <c16:uniqueId val="{00000000-2B89-4830-AC1F-5199A74A2536}"/>
            </c:ext>
          </c:extLst>
        </c:ser>
        <c:dLbls>
          <c:dLblPos val="outEnd"/>
          <c:showLegendKey val="0"/>
          <c:showVal val="1"/>
          <c:showCatName val="0"/>
          <c:showSerName val="0"/>
          <c:showPercent val="0"/>
          <c:showBubbleSize val="0"/>
        </c:dLbls>
        <c:gapWidth val="100"/>
        <c:overlap val="-24"/>
        <c:axId val="1013695023"/>
        <c:axId val="1013680047"/>
      </c:barChart>
      <c:catAx>
        <c:axId val="1013695023"/>
        <c:scaling>
          <c:orientation val="minMax"/>
        </c:scaling>
        <c:delete val="0"/>
        <c:axPos val="b"/>
        <c:numFmt formatCode="General" sourceLinked="1"/>
        <c:majorTickMark val="none"/>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2"/>
                </a:solidFill>
                <a:latin typeface="+mn-lt"/>
                <a:ea typeface="+mn-ea"/>
                <a:cs typeface="+mn-cs"/>
              </a:defRPr>
            </a:pPr>
            <a:endParaRPr lang="en-US"/>
          </a:p>
        </c:txPr>
        <c:crossAx val="1013680047"/>
        <c:crosses val="autoZero"/>
        <c:auto val="1"/>
        <c:lblAlgn val="ctr"/>
        <c:lblOffset val="100"/>
        <c:noMultiLvlLbl val="0"/>
      </c:catAx>
      <c:valAx>
        <c:axId val="1013680047"/>
        <c:scaling>
          <c:orientation val="minMax"/>
        </c:scaling>
        <c:delete val="0"/>
        <c:axPos val="l"/>
        <c:majorGridlines>
          <c:spPr>
            <a:ln w="9525" cap="flat" cmpd="sng" algn="ctr">
              <a:solidFill>
                <a:schemeClr val="tx2">
                  <a:lumMod val="15000"/>
                  <a:lumOff val="85000"/>
                </a:schemeClr>
              </a:solidFill>
              <a:round/>
            </a:ln>
            <a:effectLst/>
          </c:spPr>
        </c:majorGridlines>
        <c:title>
          <c:tx>
            <c:rich>
              <a:bodyPr rot="-5400000" spcFirstLastPara="1" vertOverflow="ellipsis" vert="horz" wrap="square" anchor="ctr" anchorCtr="1"/>
              <a:lstStyle/>
              <a:p>
                <a:pPr>
                  <a:defRPr sz="900" b="1" i="0" u="none" strike="noStrike" kern="1200" baseline="0">
                    <a:solidFill>
                      <a:schemeClr val="tx2"/>
                    </a:solidFill>
                    <a:latin typeface="+mn-lt"/>
                    <a:ea typeface="+mn-ea"/>
                    <a:cs typeface="+mn-cs"/>
                  </a:defRPr>
                </a:pPr>
                <a:r>
                  <a:rPr lang="en-US"/>
                  <a:t>Percent</a:t>
                </a:r>
              </a:p>
            </c:rich>
          </c:tx>
          <c:layout>
            <c:manualLayout>
              <c:xMode val="edge"/>
              <c:yMode val="edge"/>
              <c:x val="1.040564373897707E-2"/>
              <c:y val="0.45212486737030211"/>
            </c:manualLayout>
          </c:layout>
          <c:overlay val="0"/>
          <c:spPr>
            <a:noFill/>
            <a:ln>
              <a:noFill/>
            </a:ln>
            <a:effectLst/>
          </c:spPr>
          <c:txPr>
            <a:bodyPr rot="-5400000" spcFirstLastPara="1" vertOverflow="ellipsis" vert="horz" wrap="square" anchor="ctr" anchorCtr="1"/>
            <a:lstStyle/>
            <a:p>
              <a:pPr>
                <a:defRPr sz="900" b="1" i="0" u="none" strike="noStrike" kern="1200" baseline="0">
                  <a:solidFill>
                    <a:schemeClr val="tx2"/>
                  </a:solidFill>
                  <a:latin typeface="+mn-lt"/>
                  <a:ea typeface="+mn-ea"/>
                  <a:cs typeface="+mn-cs"/>
                </a:defRPr>
              </a:pPr>
              <a:endParaRPr lang="en-US"/>
            </a:p>
          </c:txPr>
        </c:title>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2"/>
                </a:solidFill>
                <a:latin typeface="+mn-lt"/>
                <a:ea typeface="+mn-ea"/>
                <a:cs typeface="+mn-cs"/>
              </a:defRPr>
            </a:pPr>
            <a:endParaRPr lang="en-US"/>
          </a:p>
        </c:txPr>
        <c:crossAx val="1013695023"/>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4">
  <cs:axisTitle>
    <cs:lnRef idx="0"/>
    <cs:fillRef idx="0"/>
    <cs:effectRef idx="0"/>
    <cs:fontRef idx="minor">
      <a:schemeClr val="dk1">
        <a:lumMod val="65000"/>
        <a:lumOff val="35000"/>
      </a:schemeClr>
    </cs:fontRef>
    <cs:defRPr sz="900" b="1" kern="1200"/>
  </cs:axisTitle>
  <cs:categoryAxis>
    <cs:lnRef idx="0"/>
    <cs:fillRef idx="0"/>
    <cs:effectRef idx="0"/>
    <cs:fontRef idx="minor">
      <a:schemeClr val="dk1">
        <a:lumMod val="65000"/>
        <a:lumOff val="35000"/>
      </a:schemeClr>
    </cs:fontRef>
    <cs:defRPr sz="900" kern="1200">
      <a:effectLst/>
    </cs:defRPr>
  </cs:categoryAxis>
  <cs:chartArea>
    <cs:lnRef idx="0"/>
    <cs:fillRef idx="0"/>
    <cs:effectRef idx="0"/>
    <cs:fontRef idx="minor">
      <a:schemeClr val="dk1"/>
    </cs:fontRef>
    <cs:spPr>
      <a:gradFill flip="none" rotWithShape="1">
        <a:gsLst>
          <a:gs pos="0">
            <a:schemeClr val="lt1"/>
          </a:gs>
          <a:gs pos="68000">
            <a:schemeClr val="lt1">
              <a:lumMod val="85000"/>
            </a:schemeClr>
          </a:gs>
          <a:gs pos="100000">
            <a:schemeClr val="lt1"/>
          </a:gs>
        </a:gsLst>
        <a:lin ang="5400000" scaled="1"/>
        <a:tileRect/>
      </a:gradFill>
      <a:ln w="9525" cap="flat" cmpd="sng" algn="ctr">
        <a:solidFill>
          <a:schemeClr val="dk1">
            <a:lumMod val="15000"/>
            <a:lumOff val="85000"/>
          </a:schemeClr>
        </a:solidFill>
        <a:round/>
      </a:ln>
    </cs:spPr>
    <cs:defRPr sz="1000" kern="1200"/>
  </cs:chartArea>
  <cs:dataLabel>
    <cs:lnRef idx="0"/>
    <cs:fillRef idx="0"/>
    <cs:effectRef idx="0"/>
    <cs:fontRef idx="minor">
      <a:schemeClr val="lt1"/>
    </cs:fontRef>
    <cs:spPr/>
    <cs:defRPr sz="1000"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1000" b="1" kern="12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dk1"/>
    </cs:fontRef>
    <cs:spPr>
      <a:gradFill>
        <a:gsLst>
          <a:gs pos="0">
            <a:schemeClr val="phClr"/>
          </a:gs>
          <a:gs pos="100000">
            <a:schemeClr val="phClr">
              <a:lumMod val="84000"/>
            </a:schemeClr>
          </a:gs>
        </a:gsLst>
        <a:lin ang="5400000" scaled="1"/>
      </a:gradFill>
      <a:effectLst>
        <a:outerShdw blurRad="76200" dir="18900000" sy="23000" kx="-1200000" algn="bl" rotWithShape="0">
          <a:prstClr val="black">
            <a:alpha val="20000"/>
          </a:prstClr>
        </a:outerShdw>
      </a:effectLst>
    </cs:spPr>
  </cs:dataPoint>
  <cs:dataPoint3D>
    <cs:lnRef idx="0"/>
    <cs:fillRef idx="0">
      <cs:styleClr val="auto"/>
    </cs:fillRef>
    <cs:effectRef idx="0"/>
    <cs:fontRef idx="minor">
      <a:schemeClr val="dk1"/>
    </cs:fontRef>
    <cs:spPr>
      <a:gradFill>
        <a:gsLst>
          <a:gs pos="0">
            <a:schemeClr val="phClr"/>
          </a:gs>
          <a:gs pos="100000">
            <a:schemeClr val="phClr">
              <a:lumMod val="84000"/>
            </a:schemeClr>
          </a:gs>
        </a:gsLst>
        <a:lin ang="5400000" scaled="1"/>
      </a:gradFill>
      <a:effectLst>
        <a:outerShdw blurRad="76200" dir="18900000" sy="23000" kx="-1200000" algn="bl" rotWithShape="0">
          <a:prstClr val="black">
            <a:alpha val="20000"/>
          </a:prstClr>
        </a:outerShdw>
      </a:effectLst>
    </cs:spPr>
  </cs:dataPoint3D>
  <cs:dataPointLine>
    <cs:lnRef idx="0">
      <cs:styleClr val="auto"/>
    </cs:lnRef>
    <cs:fillRef idx="0"/>
    <cs:effectRef idx="0"/>
    <cs:fontRef idx="minor">
      <a:schemeClr val="dk1"/>
    </cs:fontRef>
    <cs:spPr>
      <a:ln w="28575" cap="rnd">
        <a:gradFill>
          <a:gsLst>
            <a:gs pos="0">
              <a:schemeClr val="phClr"/>
            </a:gs>
            <a:gs pos="100000">
              <a:schemeClr val="phClr">
                <a:lumMod val="84000"/>
              </a:schemeClr>
            </a:gs>
          </a:gsLst>
          <a:lin ang="5400000" scaled="1"/>
        </a:gradFill>
        <a:round/>
      </a:ln>
    </cs:spPr>
  </cs:dataPointLine>
  <cs:dataPointMarker>
    <cs:lnRef idx="0"/>
    <cs:fillRef idx="0">
      <cs:styleClr val="auto"/>
    </cs:fillRef>
    <cs:effectRef idx="0"/>
    <cs:fontRef idx="minor">
      <a:schemeClr val="dk1"/>
    </cs:fontRef>
    <cs:spPr>
      <a:gradFill>
        <a:gsLst>
          <a:gs pos="0">
            <a:schemeClr val="phClr"/>
          </a:gs>
          <a:gs pos="100000">
            <a:schemeClr val="phClr">
              <a:lumMod val="84000"/>
            </a:schemeClr>
          </a:gs>
        </a:gsLst>
        <a:lin ang="5400000" scaled="1"/>
      </a:gradFill>
      <a:effectLst>
        <a:outerShdw blurRad="76200" dir="18900000" sy="23000" kx="-1200000" algn="bl" rotWithShape="0">
          <a:prstClr val="black">
            <a:alpha val="20000"/>
          </a:prstClr>
        </a:outerShdw>
      </a:effectLst>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a:solidFill>
          <a:schemeClr val="dk1">
            <a:lumMod val="15000"/>
            <a:lumOff val="85000"/>
          </a:schemeClr>
        </a:solidFill>
      </a:ln>
    </cs:spPr>
    <cs:defRPr sz="900" kern="1200"/>
  </cs:dataTable>
  <cs:downBar>
    <cs:lnRef idx="0"/>
    <cs:fillRef idx="0"/>
    <cs:effectRef idx="0"/>
    <cs:fontRef idx="minor">
      <a:schemeClr val="dk1"/>
    </cs:fontRef>
    <cs:spPr>
      <a:solidFill>
        <a:schemeClr val="dk1">
          <a:lumMod val="35000"/>
          <a:lumOff val="65000"/>
        </a:schemeClr>
      </a:solidFill>
      <a:ln w="9525">
        <a:solidFill>
          <a:schemeClr val="dk1">
            <a:lumMod val="50000"/>
            <a:lumOff val="50000"/>
          </a:schemeClr>
        </a:solidFill>
      </a:ln>
    </cs:spPr>
  </cs:downBar>
  <cs:dropLine>
    <cs:lnRef idx="0"/>
    <cs:fillRef idx="0"/>
    <cs:effectRef idx="0"/>
    <cs:fontRef idx="minor">
      <a:schemeClr val="dk1"/>
    </cs:fontRef>
    <cs:spPr>
      <a:ln w="9525">
        <a:solidFill>
          <a:schemeClr val="dk1">
            <a:lumMod val="50000"/>
            <a:lumOff val="50000"/>
          </a:schemeClr>
        </a:solidFill>
        <a:round/>
      </a:ln>
    </cs:spPr>
  </cs:dropLine>
  <cs:errorBar>
    <cs:lnRef idx="0"/>
    <cs:fillRef idx="0"/>
    <cs:effectRef idx="0"/>
    <cs:fontRef idx="minor">
      <a:schemeClr val="dk1"/>
    </cs:fontRef>
    <cs:spPr>
      <a:ln w="9525">
        <a:solidFill>
          <a:schemeClr val="dk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a:solidFill>
          <a:schemeClr val="dk1">
            <a:lumMod val="5000"/>
            <a:lumOff val="95000"/>
          </a:schemeClr>
        </a:solidFill>
      </a:ln>
    </cs:spPr>
  </cs:gridlineMinor>
  <cs:hiLoLine>
    <cs:lnRef idx="0"/>
    <cs:fillRef idx="0"/>
    <cs:effectRef idx="0"/>
    <cs:fontRef idx="minor">
      <a:schemeClr val="dk1"/>
    </cs:fontRef>
    <cs:spPr>
      <a:ln w="9525">
        <a:solidFill>
          <a:schemeClr val="dk1">
            <a:lumMod val="50000"/>
            <a:lumOff val="50000"/>
          </a:schemeClr>
        </a:solidFill>
        <a:round/>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65000"/>
        <a:lumOff val="35000"/>
      </a:schemeClr>
    </cs:fontRef>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65000"/>
        <a:lumOff val="35000"/>
      </a:schemeClr>
    </cs:fontRef>
    <cs:defRPr kern="1200">
      <a:effectLst/>
    </cs:defRPr>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dk1">
        <a:lumMod val="65000"/>
        <a:lumOff val="35000"/>
      </a:schemeClr>
    </cs:fontRef>
    <cs:defRPr sz="900" kern="1200"/>
  </cs:trendlineLabel>
  <cs:upBar>
    <cs:lnRef idx="0"/>
    <cs:fillRef idx="0"/>
    <cs:effectRef idx="0"/>
    <cs:fontRef idx="minor">
      <a:schemeClr val="dk1"/>
    </cs:fontRef>
    <cs:spPr>
      <a:solidFill>
        <a:schemeClr val="lt1">
          <a:lumMod val="95000"/>
        </a:schemeClr>
      </a:solidFill>
      <a:ln w="9525">
        <a:solidFill>
          <a:schemeClr val="dk1">
            <a:lumMod val="15000"/>
            <a:lumOff val="85000"/>
          </a:schemeClr>
        </a:solidFill>
      </a:ln>
    </cs:spPr>
  </cs:upBar>
  <cs:valueAxis>
    <cs:lnRef idx="0"/>
    <cs:fillRef idx="0"/>
    <cs:effectRef idx="0"/>
    <cs:fontRef idx="minor">
      <a:schemeClr val="dk1">
        <a:lumMod val="65000"/>
        <a:lumOff val="35000"/>
      </a:schemeClr>
    </cs:fontRef>
    <cs:defRPr sz="900" kern="1200"/>
  </cs:valueAxis>
  <cs:wall>
    <cs:lnRef idx="0"/>
    <cs:fillRef idx="0"/>
    <cs:effectRef idx="0"/>
    <cs:fontRef idx="minor">
      <a:schemeClr val="dk1"/>
    </cs:fontRef>
  </cs:wall>
</cs:chartStyle>
</file>

<file path=ppt/charts/style10.xml><?xml version="1.0" encoding="utf-8"?>
<cs:chartStyle xmlns:cs="http://schemas.microsoft.com/office/drawing/2012/chartStyle" xmlns:a="http://schemas.openxmlformats.org/drawingml/2006/main" id="207">
  <cs:axisTitle>
    <cs:lnRef idx="0"/>
    <cs:fillRef idx="0"/>
    <cs:effectRef idx="0"/>
    <cs:fontRef idx="minor">
      <a:schemeClr val="tx2"/>
    </cs:fontRef>
    <cs:defRPr sz="900"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900" kern="1200"/>
  </cs:chartArea>
  <cs:dataLabel>
    <cs:lnRef idx="0"/>
    <cs:fillRef idx="0"/>
    <cs:effectRef idx="0"/>
    <cs:fontRef idx="minor">
      <a:schemeClr val="tx2"/>
    </cs:fontRef>
    <cs:defRPr sz="900"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lumOff val="2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900"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900"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1600"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900"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900" kern="1200"/>
  </cs:valueAxis>
  <cs:wall>
    <cs:lnRef idx="0"/>
    <cs:fillRef idx="0"/>
    <cs:effectRef idx="0"/>
    <cs:fontRef idx="minor">
      <a:schemeClr val="tx2"/>
    </cs:fontRef>
  </cs:wall>
</cs:chartStyle>
</file>

<file path=ppt/charts/style2.xml><?xml version="1.0" encoding="utf-8"?>
<cs:chartStyle xmlns:cs="http://schemas.microsoft.com/office/drawing/2012/chartStyle" xmlns:a="http://schemas.openxmlformats.org/drawingml/2006/main" id="202">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064"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50000"/>
        <a:lumOff val="50000"/>
      </a:schemeClr>
    </cs:fontRef>
    <cs:defRPr sz="1064" b="0" i="0" u="none" strike="noStrike" kern="1200" baseline="0"/>
    <cs:bodyPr rot="-5400000" spcFirstLastPara="1" vertOverflow="clip" horzOverflow="clip" vert="horz" wrap="square" lIns="38100" tIns="19050" rIns="38100" bIns="19050" anchor="ctr" anchorCtr="1">
      <a:spAutoFit/>
    </cs:bodyPr>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cap="all" spc="120" normalizeH="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064"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1197" kern="1200"/>
  </cs:valueAxis>
  <cs:wall>
    <cs:lnRef idx="0"/>
    <cs:fillRef idx="0"/>
    <cs:effectRef idx="0"/>
    <cs:fontRef idx="minor">
      <a:schemeClr val="dk1"/>
    </cs:fontRef>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7">
  <cs:axisTitle>
    <cs:lnRef idx="0"/>
    <cs:fillRef idx="0"/>
    <cs:effectRef idx="0"/>
    <cs:fontRef idx="minor">
      <a:schemeClr val="tx2"/>
    </cs:fontRef>
    <cs:defRPr sz="900"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900" kern="1200"/>
  </cs:chartArea>
  <cs:dataLabel>
    <cs:lnRef idx="0"/>
    <cs:fillRef idx="0"/>
    <cs:effectRef idx="0"/>
    <cs:fontRef idx="minor">
      <a:schemeClr val="tx2"/>
    </cs:fontRef>
    <cs:defRPr sz="900"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lumOff val="2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900"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900"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1600"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900"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900" kern="1200"/>
  </cs:valueAxis>
  <cs:wall>
    <cs:lnRef idx="0"/>
    <cs:fillRef idx="0"/>
    <cs:effectRef idx="0"/>
    <cs:fontRef idx="minor">
      <a:schemeClr val="tx2"/>
    </cs:fontRef>
  </cs:wall>
</cs:chartStyle>
</file>

<file path=ppt/charts/style9.xml><?xml version="1.0" encoding="utf-8"?>
<cs:chartStyle xmlns:cs="http://schemas.microsoft.com/office/drawing/2012/chartStyle" xmlns:a="http://schemas.openxmlformats.org/drawingml/2006/main" id="207">
  <cs:axisTitle>
    <cs:lnRef idx="0"/>
    <cs:fillRef idx="0"/>
    <cs:effectRef idx="0"/>
    <cs:fontRef idx="minor">
      <a:schemeClr val="tx2"/>
    </cs:fontRef>
    <cs:defRPr sz="900"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900" kern="1200"/>
  </cs:chartArea>
  <cs:dataLabel>
    <cs:lnRef idx="0"/>
    <cs:fillRef idx="0"/>
    <cs:effectRef idx="0"/>
    <cs:fontRef idx="minor">
      <a:schemeClr val="tx2"/>
    </cs:fontRef>
    <cs:defRPr sz="900"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lumOff val="2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900"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900"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1600"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900"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900" kern="1200"/>
  </cs:valueAxis>
  <cs:wall>
    <cs:lnRef idx="0"/>
    <cs:fillRef idx="0"/>
    <cs:effectRef idx="0"/>
    <cs:fontRef idx="minor">
      <a:schemeClr val="tx2"/>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BD0440C-0718-447B-9192-55F77E597D5B}" type="datetimeFigureOut">
              <a:rPr lang="en-US" smtClean="0"/>
              <a:t>3/7/2019</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B910F6C-4A02-4E22-A235-DCD527D0148F}" type="slidenum">
              <a:rPr lang="en-US" smtClean="0"/>
              <a:t>‹#›</a:t>
            </a:fld>
            <a:endParaRPr lang="en-US"/>
          </a:p>
        </p:txBody>
      </p:sp>
    </p:spTree>
    <p:extLst>
      <p:ext uri="{BB962C8B-B14F-4D97-AF65-F5344CB8AC3E}">
        <p14:creationId xmlns:p14="http://schemas.microsoft.com/office/powerpoint/2010/main" val="5612978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 Child Count, often referred to as “the Census” represents a point-in-time snapshot of the characteristics, educational settings and living arrangements of children and youth identified by the state project's as deaf-blind. </a:t>
            </a:r>
            <a:endParaRPr lang="en-US" dirty="0"/>
          </a:p>
        </p:txBody>
      </p:sp>
      <p:sp>
        <p:nvSpPr>
          <p:cNvPr id="4" name="Slide Number Placeholder 3"/>
          <p:cNvSpPr>
            <a:spLocks noGrp="1"/>
          </p:cNvSpPr>
          <p:nvPr>
            <p:ph type="sldNum" sz="quarter" idx="10"/>
          </p:nvPr>
        </p:nvSpPr>
        <p:spPr/>
        <p:txBody>
          <a:bodyPr/>
          <a:lstStyle/>
          <a:p>
            <a:fld id="{6B910F6C-4A02-4E22-A235-DCD527D0148F}" type="slidenum">
              <a:rPr lang="en-US" smtClean="0"/>
              <a:t>3</a:t>
            </a:fld>
            <a:endParaRPr lang="en-US"/>
          </a:p>
        </p:txBody>
      </p:sp>
    </p:spTree>
    <p:extLst>
      <p:ext uri="{BB962C8B-B14F-4D97-AF65-F5344CB8AC3E}">
        <p14:creationId xmlns:p14="http://schemas.microsoft.com/office/powerpoint/2010/main" val="195049952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Mild to profound</a:t>
            </a:r>
            <a:r>
              <a:rPr lang="en-US" baseline="0" dirty="0"/>
              <a:t> pretty equally distributed. Further testing needed fluctuates </a:t>
            </a:r>
            <a:r>
              <a:rPr lang="en-US" baseline="0" dirty="0" smtClean="0"/>
              <a:t>around </a:t>
            </a:r>
            <a:r>
              <a:rPr lang="en-US" baseline="0" dirty="0"/>
              <a:t>7 – 9</a:t>
            </a:r>
            <a:r>
              <a:rPr lang="en-US" baseline="0" dirty="0" smtClean="0"/>
              <a:t>%.</a:t>
            </a:r>
          </a:p>
          <a:p>
            <a:endParaRPr lang="en-US" baseline="0" dirty="0" smtClean="0"/>
          </a:p>
          <a:p>
            <a:r>
              <a:rPr lang="en-US" baseline="0" dirty="0" smtClean="0"/>
              <a:t>2010</a:t>
            </a:r>
          </a:p>
          <a:p>
            <a:r>
              <a:rPr lang="en-US" baseline="0" dirty="0" smtClean="0"/>
              <a:t>Mild (15.2%), Moderate (16.9%), Mod Severe (13.9%), Severe (13%), Profound (19.2%), Diagnosed Progressive Loss (1.9%), Further Test Need (8.2%), Doc Hear Loss (11.8%)</a:t>
            </a:r>
            <a:endParaRPr lang="en-US" dirty="0"/>
          </a:p>
        </p:txBody>
      </p:sp>
      <p:sp>
        <p:nvSpPr>
          <p:cNvPr id="4" name="Slide Number Placeholder 3"/>
          <p:cNvSpPr>
            <a:spLocks noGrp="1"/>
          </p:cNvSpPr>
          <p:nvPr>
            <p:ph type="sldNum" sz="quarter" idx="10"/>
          </p:nvPr>
        </p:nvSpPr>
        <p:spPr/>
        <p:txBody>
          <a:bodyPr/>
          <a:lstStyle/>
          <a:p>
            <a:fld id="{6B910F6C-4A02-4E22-A235-DCD527D0148F}" type="slidenum">
              <a:rPr lang="en-US" smtClean="0"/>
              <a:t>16</a:t>
            </a:fld>
            <a:endParaRPr lang="en-US"/>
          </a:p>
        </p:txBody>
      </p:sp>
    </p:spTree>
    <p:extLst>
      <p:ext uri="{BB962C8B-B14F-4D97-AF65-F5344CB8AC3E}">
        <p14:creationId xmlns:p14="http://schemas.microsoft.com/office/powerpoint/2010/main" val="18503276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Longitudinal tables</a:t>
            </a:r>
            <a:r>
              <a:rPr lang="en-US" baseline="0" dirty="0"/>
              <a:t> and graphs are on website for all states.</a:t>
            </a:r>
          </a:p>
          <a:p>
            <a:r>
              <a:rPr lang="en-US" baseline="0" dirty="0"/>
              <a:t>Top 5</a:t>
            </a:r>
          </a:p>
          <a:p>
            <a:r>
              <a:rPr lang="en-US" sz="1200" b="0" i="0" u="none" strike="noStrike" kern="1200" dirty="0" smtClean="0">
                <a:solidFill>
                  <a:schemeClr val="tx1"/>
                </a:solidFill>
                <a:effectLst/>
                <a:latin typeface="+mn-lt"/>
                <a:ea typeface="+mn-ea"/>
                <a:cs typeface="+mn-cs"/>
              </a:rPr>
              <a:t>Low </a:t>
            </a:r>
            <a:r>
              <a:rPr lang="en-US" sz="1200" b="0" i="0" u="none" strike="noStrike" kern="1200" dirty="0">
                <a:solidFill>
                  <a:schemeClr val="tx1"/>
                </a:solidFill>
                <a:effectLst/>
                <a:latin typeface="+mn-lt"/>
                <a:ea typeface="+mn-ea"/>
                <a:cs typeface="+mn-cs"/>
              </a:rPr>
              <a:t>vision</a:t>
            </a:r>
            <a:r>
              <a:rPr lang="en-US" dirty="0"/>
              <a:t> </a:t>
            </a:r>
            <a:r>
              <a:rPr lang="en-US" dirty="0" smtClean="0"/>
              <a:t>by </a:t>
            </a:r>
            <a:r>
              <a:rPr lang="en-US" sz="1200" b="0" i="0" u="none" strike="noStrike" kern="1200" dirty="0" smtClean="0">
                <a:solidFill>
                  <a:schemeClr val="tx1"/>
                </a:solidFill>
                <a:effectLst/>
                <a:latin typeface="+mn-lt"/>
                <a:ea typeface="+mn-ea"/>
                <a:cs typeface="+mn-cs"/>
              </a:rPr>
              <a:t>Mod hearing loss 750</a:t>
            </a:r>
            <a:r>
              <a:rPr lang="en-US" dirty="0" smtClean="0"/>
              <a:t> </a:t>
            </a:r>
            <a:r>
              <a:rPr lang="en-US" dirty="0"/>
              <a:t>(8%)</a:t>
            </a:r>
          </a:p>
          <a:p>
            <a:r>
              <a:rPr lang="en-US" sz="1200" b="0" i="0" u="none" strike="noStrike" kern="1200" dirty="0" smtClean="0">
                <a:solidFill>
                  <a:schemeClr val="tx1"/>
                </a:solidFill>
                <a:effectLst/>
                <a:latin typeface="+mn-lt"/>
                <a:ea typeface="+mn-ea"/>
                <a:cs typeface="+mn-cs"/>
              </a:rPr>
              <a:t>Low vision by</a:t>
            </a:r>
            <a:r>
              <a:rPr lang="en-US" dirty="0" smtClean="0"/>
              <a:t> </a:t>
            </a:r>
            <a:r>
              <a:rPr lang="en-US" sz="1200" b="0" i="0" u="none" strike="noStrike" kern="1200" dirty="0" smtClean="0">
                <a:solidFill>
                  <a:schemeClr val="tx1"/>
                </a:solidFill>
                <a:effectLst/>
                <a:latin typeface="+mn-lt"/>
                <a:ea typeface="+mn-ea"/>
                <a:cs typeface="+mn-cs"/>
              </a:rPr>
              <a:t>Profound hearing loss 642</a:t>
            </a:r>
            <a:r>
              <a:rPr lang="en-US" dirty="0" smtClean="0"/>
              <a:t> </a:t>
            </a:r>
            <a:endParaRPr lang="en-US" dirty="0"/>
          </a:p>
          <a:p>
            <a:r>
              <a:rPr lang="en-US" sz="1200" b="0" i="0" u="none" strike="noStrike" kern="1200" dirty="0">
                <a:solidFill>
                  <a:schemeClr val="tx1"/>
                </a:solidFill>
                <a:effectLst/>
                <a:latin typeface="+mn-lt"/>
                <a:ea typeface="+mn-ea"/>
                <a:cs typeface="+mn-cs"/>
              </a:rPr>
              <a:t>Documented </a:t>
            </a:r>
            <a:r>
              <a:rPr lang="en-US" sz="1200" b="0" i="0" u="none" strike="noStrike" kern="1200" dirty="0" smtClean="0">
                <a:solidFill>
                  <a:schemeClr val="tx1"/>
                </a:solidFill>
                <a:effectLst/>
                <a:latin typeface="+mn-lt"/>
                <a:ea typeface="+mn-ea"/>
                <a:cs typeface="+mn-cs"/>
              </a:rPr>
              <a:t>vision </a:t>
            </a:r>
            <a:r>
              <a:rPr lang="en-US" sz="1200" b="0" i="0" u="none" strike="noStrike" kern="1200" dirty="0">
                <a:solidFill>
                  <a:schemeClr val="tx1"/>
                </a:solidFill>
                <a:effectLst/>
                <a:latin typeface="+mn-lt"/>
                <a:ea typeface="+mn-ea"/>
                <a:cs typeface="+mn-cs"/>
              </a:rPr>
              <a:t>loss by Documented </a:t>
            </a:r>
            <a:r>
              <a:rPr lang="en-US" sz="1200" b="0" i="0" u="none" strike="noStrike" kern="1200" dirty="0" smtClean="0">
                <a:solidFill>
                  <a:schemeClr val="tx1"/>
                </a:solidFill>
                <a:effectLst/>
                <a:latin typeface="+mn-lt"/>
                <a:ea typeface="+mn-ea"/>
                <a:cs typeface="+mn-cs"/>
              </a:rPr>
              <a:t>hearing </a:t>
            </a:r>
            <a:r>
              <a:rPr lang="en-US" sz="1200" b="0" i="0" u="none" strike="noStrike" kern="1200" dirty="0">
                <a:solidFill>
                  <a:schemeClr val="tx1"/>
                </a:solidFill>
                <a:effectLst/>
                <a:latin typeface="+mn-lt"/>
                <a:ea typeface="+mn-ea"/>
                <a:cs typeface="+mn-cs"/>
              </a:rPr>
              <a:t>loss</a:t>
            </a:r>
            <a:r>
              <a:rPr lang="en-US" dirty="0"/>
              <a:t> </a:t>
            </a:r>
            <a:r>
              <a:rPr lang="en-US" sz="1200" b="0" i="0" u="none" strike="noStrike" kern="1200" dirty="0">
                <a:solidFill>
                  <a:schemeClr val="tx1"/>
                </a:solidFill>
                <a:effectLst/>
                <a:latin typeface="+mn-lt"/>
                <a:ea typeface="+mn-ea"/>
                <a:cs typeface="+mn-cs"/>
              </a:rPr>
              <a:t>611</a:t>
            </a:r>
            <a:r>
              <a:rPr lang="en-US" dirty="0"/>
              <a:t> </a:t>
            </a:r>
          </a:p>
          <a:p>
            <a:r>
              <a:rPr lang="en-US" sz="1200" b="0" i="0" u="none" strike="noStrike" kern="1200" dirty="0" smtClean="0">
                <a:solidFill>
                  <a:schemeClr val="tx1"/>
                </a:solidFill>
                <a:effectLst/>
                <a:latin typeface="+mn-lt"/>
                <a:ea typeface="+mn-ea"/>
                <a:cs typeface="+mn-cs"/>
              </a:rPr>
              <a:t>Low vision</a:t>
            </a:r>
            <a:r>
              <a:rPr lang="en-US" dirty="0" smtClean="0"/>
              <a:t> by </a:t>
            </a:r>
            <a:r>
              <a:rPr lang="en-US" sz="1200" b="0" i="0" u="none" strike="noStrike" kern="1200" dirty="0" smtClean="0">
                <a:solidFill>
                  <a:schemeClr val="tx1"/>
                </a:solidFill>
                <a:effectLst/>
                <a:latin typeface="+mn-lt"/>
                <a:ea typeface="+mn-ea"/>
                <a:cs typeface="+mn-cs"/>
              </a:rPr>
              <a:t>Mild </a:t>
            </a:r>
            <a:r>
              <a:rPr lang="en-US" sz="1200" b="0" i="0" u="none" strike="noStrike" kern="1200" dirty="0">
                <a:solidFill>
                  <a:schemeClr val="tx1"/>
                </a:solidFill>
                <a:effectLst/>
                <a:latin typeface="+mn-lt"/>
                <a:ea typeface="+mn-ea"/>
                <a:cs typeface="+mn-cs"/>
              </a:rPr>
              <a:t>hearing loss </a:t>
            </a:r>
            <a:r>
              <a:rPr lang="en-US" sz="1200" b="0" i="0" u="none" strike="noStrike" kern="1200" dirty="0" smtClean="0">
                <a:solidFill>
                  <a:schemeClr val="tx1"/>
                </a:solidFill>
                <a:effectLst/>
                <a:latin typeface="+mn-lt"/>
                <a:ea typeface="+mn-ea"/>
                <a:cs typeface="+mn-cs"/>
              </a:rPr>
              <a:t>567</a:t>
            </a:r>
            <a:r>
              <a:rPr lang="en-US" dirty="0" smtClean="0"/>
              <a:t> </a:t>
            </a:r>
            <a:endParaRPr lang="en-US" dirty="0"/>
          </a:p>
          <a:p>
            <a:r>
              <a:rPr lang="en-US" sz="1200" b="0" i="0" u="none" strike="noStrike" kern="1200" dirty="0" smtClean="0">
                <a:solidFill>
                  <a:schemeClr val="tx1"/>
                </a:solidFill>
                <a:effectLst/>
                <a:latin typeface="+mn-lt"/>
                <a:ea typeface="+mn-ea"/>
                <a:cs typeface="+mn-cs"/>
              </a:rPr>
              <a:t>Low vision by</a:t>
            </a:r>
            <a:r>
              <a:rPr lang="en-US" dirty="0" smtClean="0"/>
              <a:t> </a:t>
            </a:r>
            <a:r>
              <a:rPr lang="en-US" sz="1200" b="0" i="0" u="none" strike="noStrike" kern="1200" dirty="0" smtClean="0">
                <a:solidFill>
                  <a:schemeClr val="tx1"/>
                </a:solidFill>
                <a:effectLst/>
                <a:latin typeface="+mn-lt"/>
                <a:ea typeface="+mn-ea"/>
                <a:cs typeface="+mn-cs"/>
              </a:rPr>
              <a:t>Moderately </a:t>
            </a:r>
            <a:r>
              <a:rPr lang="en-US" sz="1200" b="0" i="0" u="none" strike="noStrike" kern="1200" dirty="0">
                <a:solidFill>
                  <a:schemeClr val="tx1"/>
                </a:solidFill>
                <a:effectLst/>
                <a:latin typeface="+mn-lt"/>
                <a:ea typeface="+mn-ea"/>
                <a:cs typeface="+mn-cs"/>
              </a:rPr>
              <a:t>severe hearing loss </a:t>
            </a:r>
            <a:r>
              <a:rPr lang="en-US" sz="1200" b="0" i="0" u="none" strike="noStrike" kern="1200" dirty="0" smtClean="0">
                <a:solidFill>
                  <a:schemeClr val="tx1"/>
                </a:solidFill>
                <a:effectLst/>
                <a:latin typeface="+mn-lt"/>
                <a:ea typeface="+mn-ea"/>
                <a:cs typeface="+mn-cs"/>
              </a:rPr>
              <a:t>541</a:t>
            </a:r>
            <a:r>
              <a:rPr lang="en-US" dirty="0" smtClean="0"/>
              <a:t> </a:t>
            </a:r>
            <a:r>
              <a:rPr lang="en-US" dirty="0"/>
              <a:t>(5</a:t>
            </a:r>
            <a:r>
              <a:rPr lang="en-US" dirty="0" smtClean="0"/>
              <a:t>%)</a:t>
            </a:r>
          </a:p>
          <a:p>
            <a:endParaRPr lang="en-US" dirty="0" smtClean="0"/>
          </a:p>
          <a:p>
            <a:r>
              <a:rPr lang="en-US" u="sng" dirty="0" smtClean="0">
                <a:effectLst/>
              </a:rPr>
              <a:t>2010-2017</a:t>
            </a:r>
            <a:endParaRPr lang="en-US" dirty="0" smtClean="0">
              <a:effectLst/>
            </a:endParaRPr>
          </a:p>
          <a:p>
            <a:r>
              <a:rPr lang="en-US" u="sng" dirty="0" smtClean="0">
                <a:effectLst/>
              </a:rPr>
              <a:t>Low vis by Mod hear loss 5254</a:t>
            </a:r>
            <a:endParaRPr lang="en-US" dirty="0" smtClean="0">
              <a:effectLst/>
            </a:endParaRPr>
          </a:p>
          <a:p>
            <a:r>
              <a:rPr lang="en-US" u="sng" dirty="0" smtClean="0">
                <a:effectLst/>
              </a:rPr>
              <a:t>Doc vis by doc hear 4567</a:t>
            </a:r>
            <a:endParaRPr lang="en-US" dirty="0" smtClean="0">
              <a:effectLst/>
            </a:endParaRPr>
          </a:p>
          <a:p>
            <a:r>
              <a:rPr lang="en-US" b="1" i="1" u="sng" dirty="0" smtClean="0">
                <a:effectLst/>
              </a:rPr>
              <a:t>low vis by mild hear loss 4565</a:t>
            </a:r>
            <a:endParaRPr lang="en-US" dirty="0" smtClean="0">
              <a:effectLst/>
            </a:endParaRPr>
          </a:p>
          <a:p>
            <a:r>
              <a:rPr lang="en-US" b="1" i="1" u="sng" dirty="0" smtClean="0">
                <a:effectLst/>
              </a:rPr>
              <a:t>Low vis by Profound hear loss 4565 (Flipped in 2014 –Profound over mild)</a:t>
            </a:r>
            <a:endParaRPr lang="en-US" dirty="0" smtClean="0">
              <a:effectLst/>
            </a:endParaRPr>
          </a:p>
          <a:p>
            <a:r>
              <a:rPr lang="en-US" u="sng" dirty="0" smtClean="0">
                <a:effectLst/>
              </a:rPr>
              <a:t>Legally Blind by Profound Hearing Loss 4274</a:t>
            </a:r>
            <a:endParaRPr lang="en-US" dirty="0" smtClean="0">
              <a:effectLst/>
            </a:endParaRPr>
          </a:p>
          <a:p>
            <a:endParaRPr lang="en-US" dirty="0"/>
          </a:p>
        </p:txBody>
      </p:sp>
      <p:sp>
        <p:nvSpPr>
          <p:cNvPr id="4" name="Slide Number Placeholder 3"/>
          <p:cNvSpPr>
            <a:spLocks noGrp="1"/>
          </p:cNvSpPr>
          <p:nvPr>
            <p:ph type="sldNum" sz="quarter" idx="10"/>
          </p:nvPr>
        </p:nvSpPr>
        <p:spPr/>
        <p:txBody>
          <a:bodyPr/>
          <a:lstStyle/>
          <a:p>
            <a:fld id="{6B910F6C-4A02-4E22-A235-DCD527D0148F}" type="slidenum">
              <a:rPr lang="en-US" smtClean="0"/>
              <a:t>17</a:t>
            </a:fld>
            <a:endParaRPr lang="en-US"/>
          </a:p>
        </p:txBody>
      </p:sp>
    </p:spTree>
    <p:extLst>
      <p:ext uri="{BB962C8B-B14F-4D97-AF65-F5344CB8AC3E}">
        <p14:creationId xmlns:p14="http://schemas.microsoft.com/office/powerpoint/2010/main" val="22016051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Comparable to Part B trends</a:t>
            </a:r>
          </a:p>
          <a:p>
            <a:endParaRPr lang="en-US" dirty="0" smtClean="0"/>
          </a:p>
          <a:p>
            <a:r>
              <a:rPr lang="en-US" dirty="0" smtClean="0"/>
              <a:t>2010</a:t>
            </a:r>
          </a:p>
          <a:p>
            <a:r>
              <a:rPr lang="en-US" dirty="0" smtClean="0"/>
              <a:t>White</a:t>
            </a:r>
            <a:r>
              <a:rPr lang="en-US" baseline="0" dirty="0" smtClean="0"/>
              <a:t> (58.1%), Hispanic (20.1%), Black/</a:t>
            </a:r>
            <a:r>
              <a:rPr lang="en-US" baseline="0" dirty="0" err="1" smtClean="0"/>
              <a:t>Af</a:t>
            </a:r>
            <a:r>
              <a:rPr lang="en-US" baseline="0" dirty="0" smtClean="0"/>
              <a:t> Amr (15.4%), Asian/Pac Is (4.6%), Am </a:t>
            </a:r>
            <a:r>
              <a:rPr lang="en-US" baseline="0" dirty="0" err="1" smtClean="0"/>
              <a:t>Ind</a:t>
            </a:r>
            <a:r>
              <a:rPr lang="en-US" baseline="0" dirty="0" smtClean="0"/>
              <a:t>/Alaska Nat (1.8%)</a:t>
            </a:r>
            <a:endParaRPr lang="en-US" dirty="0"/>
          </a:p>
        </p:txBody>
      </p:sp>
      <p:sp>
        <p:nvSpPr>
          <p:cNvPr id="4" name="Slide Number Placeholder 3"/>
          <p:cNvSpPr>
            <a:spLocks noGrp="1"/>
          </p:cNvSpPr>
          <p:nvPr>
            <p:ph type="sldNum" sz="quarter" idx="10"/>
          </p:nvPr>
        </p:nvSpPr>
        <p:spPr/>
        <p:txBody>
          <a:bodyPr/>
          <a:lstStyle/>
          <a:p>
            <a:fld id="{6B910F6C-4A02-4E22-A235-DCD527D0148F}" type="slidenum">
              <a:rPr lang="en-US" smtClean="0"/>
              <a:t>18</a:t>
            </a:fld>
            <a:endParaRPr lang="en-US"/>
          </a:p>
        </p:txBody>
      </p:sp>
    </p:spTree>
    <p:extLst>
      <p:ext uri="{BB962C8B-B14F-4D97-AF65-F5344CB8AC3E}">
        <p14:creationId xmlns:p14="http://schemas.microsoft.com/office/powerpoint/2010/main" val="27227762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CHARGE Syndrome continues to increase.</a:t>
            </a:r>
          </a:p>
          <a:p>
            <a:endParaRPr lang="en-US" dirty="0" smtClean="0"/>
          </a:p>
          <a:p>
            <a:r>
              <a:rPr lang="en-US" dirty="0" smtClean="0"/>
              <a:t>2010</a:t>
            </a:r>
          </a:p>
          <a:p>
            <a:r>
              <a:rPr lang="en-US" dirty="0" smtClean="0"/>
              <a:t>Usher I,</a:t>
            </a:r>
            <a:r>
              <a:rPr lang="en-US" baseline="0" dirty="0" smtClean="0"/>
              <a:t> II, III = 265</a:t>
            </a:r>
          </a:p>
          <a:p>
            <a:r>
              <a:rPr lang="en-US" baseline="0" dirty="0" smtClean="0"/>
              <a:t>Down Syndrome = 228</a:t>
            </a:r>
          </a:p>
          <a:p>
            <a:r>
              <a:rPr lang="en-US" baseline="0" dirty="0" smtClean="0"/>
              <a:t>CMV = 333</a:t>
            </a:r>
          </a:p>
          <a:p>
            <a:r>
              <a:rPr lang="en-US" baseline="0" dirty="0" smtClean="0"/>
              <a:t>Congenital Rubella = 89 (75% over age 10)</a:t>
            </a:r>
            <a:endParaRPr lang="en-US" dirty="0"/>
          </a:p>
        </p:txBody>
      </p:sp>
      <p:sp>
        <p:nvSpPr>
          <p:cNvPr id="4" name="Slide Number Placeholder 3"/>
          <p:cNvSpPr>
            <a:spLocks noGrp="1"/>
          </p:cNvSpPr>
          <p:nvPr>
            <p:ph type="sldNum" sz="quarter" idx="10"/>
          </p:nvPr>
        </p:nvSpPr>
        <p:spPr/>
        <p:txBody>
          <a:bodyPr/>
          <a:lstStyle/>
          <a:p>
            <a:fld id="{6B910F6C-4A02-4E22-A235-DCD527D0148F}" type="slidenum">
              <a:rPr lang="en-US" smtClean="0"/>
              <a:t>19</a:t>
            </a:fld>
            <a:endParaRPr lang="en-US"/>
          </a:p>
        </p:txBody>
      </p:sp>
    </p:spTree>
    <p:extLst>
      <p:ext uri="{BB962C8B-B14F-4D97-AF65-F5344CB8AC3E}">
        <p14:creationId xmlns:p14="http://schemas.microsoft.com/office/powerpoint/2010/main" val="285435516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2010</a:t>
            </a:r>
          </a:p>
          <a:p>
            <a:r>
              <a:rPr lang="en-US" dirty="0" smtClean="0"/>
              <a:t>Physical 61%, Cognitive 69%, Behavioral 11%,</a:t>
            </a:r>
            <a:r>
              <a:rPr lang="en-US" baseline="0" dirty="0" smtClean="0"/>
              <a:t> Complex Health Care, 51%, Speech Lang 71%, Other 22%</a:t>
            </a:r>
            <a:endParaRPr lang="en-US" dirty="0"/>
          </a:p>
        </p:txBody>
      </p:sp>
      <p:sp>
        <p:nvSpPr>
          <p:cNvPr id="4" name="Slide Number Placeholder 3"/>
          <p:cNvSpPr>
            <a:spLocks noGrp="1"/>
          </p:cNvSpPr>
          <p:nvPr>
            <p:ph type="sldNum" sz="quarter" idx="10"/>
          </p:nvPr>
        </p:nvSpPr>
        <p:spPr/>
        <p:txBody>
          <a:bodyPr/>
          <a:lstStyle/>
          <a:p>
            <a:fld id="{6B910F6C-4A02-4E22-A235-DCD527D0148F}" type="slidenum">
              <a:rPr lang="en-US" smtClean="0"/>
              <a:t>20</a:t>
            </a:fld>
            <a:endParaRPr lang="en-US"/>
          </a:p>
        </p:txBody>
      </p:sp>
    </p:spTree>
    <p:extLst>
      <p:ext uri="{BB962C8B-B14F-4D97-AF65-F5344CB8AC3E}">
        <p14:creationId xmlns:p14="http://schemas.microsoft.com/office/powerpoint/2010/main" val="273382022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Added</a:t>
            </a:r>
            <a:r>
              <a:rPr lang="en-US" baseline="0" dirty="0"/>
              <a:t> in 2014 as pilot, “fully implemented” in 2015.</a:t>
            </a:r>
            <a:endParaRPr lang="en-US" dirty="0"/>
          </a:p>
        </p:txBody>
      </p:sp>
      <p:sp>
        <p:nvSpPr>
          <p:cNvPr id="4" name="Slide Number Placeholder 3"/>
          <p:cNvSpPr>
            <a:spLocks noGrp="1"/>
          </p:cNvSpPr>
          <p:nvPr>
            <p:ph type="sldNum" sz="quarter" idx="10"/>
          </p:nvPr>
        </p:nvSpPr>
        <p:spPr/>
        <p:txBody>
          <a:bodyPr/>
          <a:lstStyle/>
          <a:p>
            <a:fld id="{6B910F6C-4A02-4E22-A235-DCD527D0148F}" type="slidenum">
              <a:rPr lang="en-US" smtClean="0"/>
              <a:t>22</a:t>
            </a:fld>
            <a:endParaRPr lang="en-US"/>
          </a:p>
        </p:txBody>
      </p:sp>
    </p:spTree>
    <p:extLst>
      <p:ext uri="{BB962C8B-B14F-4D97-AF65-F5344CB8AC3E}">
        <p14:creationId xmlns:p14="http://schemas.microsoft.com/office/powerpoint/2010/main" val="349781336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B910F6C-4A02-4E22-A235-DCD527D0148F}" type="slidenum">
              <a:rPr lang="en-US" smtClean="0"/>
              <a:t>23</a:t>
            </a:fld>
            <a:endParaRPr lang="en-US"/>
          </a:p>
        </p:txBody>
      </p:sp>
    </p:spTree>
    <p:extLst>
      <p:ext uri="{BB962C8B-B14F-4D97-AF65-F5344CB8AC3E}">
        <p14:creationId xmlns:p14="http://schemas.microsoft.com/office/powerpoint/2010/main" val="9292419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B910F6C-4A02-4E22-A235-DCD527D0148F}" type="slidenum">
              <a:rPr lang="en-US" smtClean="0"/>
              <a:t>4</a:t>
            </a:fld>
            <a:endParaRPr lang="en-US"/>
          </a:p>
        </p:txBody>
      </p:sp>
    </p:spTree>
    <p:extLst>
      <p:ext uri="{BB962C8B-B14F-4D97-AF65-F5344CB8AC3E}">
        <p14:creationId xmlns:p14="http://schemas.microsoft.com/office/powerpoint/2010/main" val="1019771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 point-in-time snapshot</a:t>
            </a:r>
            <a:endParaRPr lang="en-US" dirty="0"/>
          </a:p>
        </p:txBody>
      </p:sp>
      <p:sp>
        <p:nvSpPr>
          <p:cNvPr id="4" name="Slide Number Placeholder 3"/>
          <p:cNvSpPr>
            <a:spLocks noGrp="1"/>
          </p:cNvSpPr>
          <p:nvPr>
            <p:ph type="sldNum" sz="quarter" idx="10"/>
          </p:nvPr>
        </p:nvSpPr>
        <p:spPr/>
        <p:txBody>
          <a:bodyPr/>
          <a:lstStyle/>
          <a:p>
            <a:fld id="{6B910F6C-4A02-4E22-A235-DCD527D0148F}" type="slidenum">
              <a:rPr lang="en-US" smtClean="0"/>
              <a:t>8</a:t>
            </a:fld>
            <a:endParaRPr lang="en-US"/>
          </a:p>
        </p:txBody>
      </p:sp>
    </p:spTree>
    <p:extLst>
      <p:ext uri="{BB962C8B-B14F-4D97-AF65-F5344CB8AC3E}">
        <p14:creationId xmlns:p14="http://schemas.microsoft.com/office/powerpoint/2010/main" val="14417250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u="sng" kern="1200" dirty="0" smtClean="0">
                <a:solidFill>
                  <a:schemeClr val="tx1"/>
                </a:solidFill>
                <a:effectLst/>
                <a:latin typeface="+mn-lt"/>
                <a:ea typeface="+mn-ea"/>
                <a:cs typeface="+mn-cs"/>
              </a:rPr>
              <a:t>Aligned data </a:t>
            </a:r>
            <a:r>
              <a:rPr lang="en-US" sz="1200" b="0" u="sng" kern="1200" dirty="0">
                <a:solidFill>
                  <a:schemeClr val="tx1"/>
                </a:solidFill>
                <a:effectLst/>
                <a:latin typeface="+mn-lt"/>
                <a:ea typeface="+mn-ea"/>
                <a:cs typeface="+mn-cs"/>
              </a:rPr>
              <a:t>elements with Section 618 data reporting requirements</a:t>
            </a:r>
            <a:r>
              <a:rPr lang="en-US" sz="1200" b="0" kern="1200" dirty="0">
                <a:solidFill>
                  <a:schemeClr val="tx1"/>
                </a:solidFill>
                <a:effectLst/>
                <a:latin typeface="+mn-lt"/>
                <a:ea typeface="+mn-ea"/>
                <a:cs typeface="+mn-cs"/>
              </a:rPr>
              <a:t> </a:t>
            </a:r>
            <a:endParaRPr lang="en-US" sz="1200" b="1" kern="1200" dirty="0">
              <a:solidFill>
                <a:schemeClr val="tx1"/>
              </a:solidFill>
              <a:effectLst/>
              <a:latin typeface="+mn-lt"/>
              <a:ea typeface="+mn-ea"/>
              <a:cs typeface="+mn-cs"/>
            </a:endParaRPr>
          </a:p>
          <a:p>
            <a:r>
              <a:rPr lang="en-US" sz="1200" b="0" kern="1200" dirty="0">
                <a:solidFill>
                  <a:schemeClr val="tx1"/>
                </a:solidFill>
                <a:effectLst/>
                <a:latin typeface="+mn-lt"/>
                <a:ea typeface="+mn-ea"/>
                <a:cs typeface="+mn-cs"/>
              </a:rPr>
              <a:t> </a:t>
            </a:r>
            <a:endParaRPr lang="en-US" sz="1200" b="1"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All data elements reflect current section 618 IDEA data requirements.  Existing data elements have been broken out into specific Part B and Part C elements using 618 </a:t>
            </a:r>
            <a:r>
              <a:rPr lang="en-US" sz="1200" b="1" kern="1200" dirty="0" smtClean="0">
                <a:solidFill>
                  <a:schemeClr val="tx1"/>
                </a:solidFill>
                <a:effectLst/>
                <a:latin typeface="+mn-lt"/>
                <a:ea typeface="+mn-ea"/>
                <a:cs typeface="+mn-cs"/>
              </a:rPr>
              <a:t>language</a:t>
            </a:r>
          </a:p>
          <a:p>
            <a:endParaRPr lang="en-US" sz="1200" b="1"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Many changes made in 2007 (Part B Codes changed significantly)</a:t>
            </a:r>
            <a:endParaRPr lang="en-US" dirty="0"/>
          </a:p>
        </p:txBody>
      </p:sp>
      <p:sp>
        <p:nvSpPr>
          <p:cNvPr id="4" name="Slide Number Placeholder 3"/>
          <p:cNvSpPr>
            <a:spLocks noGrp="1"/>
          </p:cNvSpPr>
          <p:nvPr>
            <p:ph type="sldNum" sz="quarter" idx="10"/>
          </p:nvPr>
        </p:nvSpPr>
        <p:spPr/>
        <p:txBody>
          <a:bodyPr/>
          <a:lstStyle/>
          <a:p>
            <a:fld id="{6B910F6C-4A02-4E22-A235-DCD527D0148F}" type="slidenum">
              <a:rPr lang="en-US" smtClean="0"/>
              <a:t>9</a:t>
            </a:fld>
            <a:endParaRPr lang="en-US"/>
          </a:p>
        </p:txBody>
      </p:sp>
    </p:spTree>
    <p:extLst>
      <p:ext uri="{BB962C8B-B14F-4D97-AF65-F5344CB8AC3E}">
        <p14:creationId xmlns:p14="http://schemas.microsoft.com/office/powerpoint/2010/main" val="3773302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Consistent</a:t>
            </a:r>
            <a:r>
              <a:rPr lang="en-US" baseline="0" dirty="0"/>
              <a:t> definition was identified</a:t>
            </a:r>
            <a:endParaRPr lang="en-US" dirty="0"/>
          </a:p>
        </p:txBody>
      </p:sp>
      <p:sp>
        <p:nvSpPr>
          <p:cNvPr id="4" name="Slide Number Placeholder 3"/>
          <p:cNvSpPr>
            <a:spLocks noGrp="1"/>
          </p:cNvSpPr>
          <p:nvPr>
            <p:ph type="sldNum" sz="quarter" idx="10"/>
          </p:nvPr>
        </p:nvSpPr>
        <p:spPr/>
        <p:txBody>
          <a:bodyPr/>
          <a:lstStyle/>
          <a:p>
            <a:fld id="{6B910F6C-4A02-4E22-A235-DCD527D0148F}" type="slidenum">
              <a:rPr lang="en-US" smtClean="0"/>
              <a:t>10</a:t>
            </a:fld>
            <a:endParaRPr lang="en-US"/>
          </a:p>
        </p:txBody>
      </p:sp>
    </p:spTree>
    <p:extLst>
      <p:ext uri="{BB962C8B-B14F-4D97-AF65-F5344CB8AC3E}">
        <p14:creationId xmlns:p14="http://schemas.microsoft.com/office/powerpoint/2010/main" val="735401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Average just</a:t>
            </a:r>
            <a:r>
              <a:rPr lang="en-US" baseline="0" dirty="0"/>
              <a:t> over 9,500. Expect to see lower numbers this year. </a:t>
            </a:r>
            <a:r>
              <a:rPr lang="en-US" b="1" baseline="0" dirty="0"/>
              <a:t>Up and down trends as projects clean their data</a:t>
            </a:r>
            <a:r>
              <a:rPr lang="en-US" baseline="0" dirty="0"/>
              <a:t>. 2008 – 2009, 2013 – 2014, ‘96-98</a:t>
            </a:r>
          </a:p>
          <a:p>
            <a:endParaRPr lang="en-US" baseline="0" dirty="0"/>
          </a:p>
          <a:p>
            <a:r>
              <a:rPr lang="en-US" baseline="0" dirty="0"/>
              <a:t>Part B (3-21) = 1,278</a:t>
            </a:r>
            <a:endParaRPr lang="en-US" dirty="0"/>
          </a:p>
        </p:txBody>
      </p:sp>
      <p:sp>
        <p:nvSpPr>
          <p:cNvPr id="4" name="Slide Number Placeholder 3"/>
          <p:cNvSpPr>
            <a:spLocks noGrp="1"/>
          </p:cNvSpPr>
          <p:nvPr>
            <p:ph type="sldNum" sz="quarter" idx="10"/>
          </p:nvPr>
        </p:nvSpPr>
        <p:spPr/>
        <p:txBody>
          <a:bodyPr/>
          <a:lstStyle/>
          <a:p>
            <a:fld id="{6B910F6C-4A02-4E22-A235-DCD527D0148F}" type="slidenum">
              <a:rPr lang="en-US" smtClean="0"/>
              <a:t>11</a:t>
            </a:fld>
            <a:endParaRPr lang="en-US"/>
          </a:p>
        </p:txBody>
      </p:sp>
    </p:spTree>
    <p:extLst>
      <p:ext uri="{BB962C8B-B14F-4D97-AF65-F5344CB8AC3E}">
        <p14:creationId xmlns:p14="http://schemas.microsoft.com/office/powerpoint/2010/main" val="33040574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0-2 down 6.4</a:t>
            </a:r>
            <a:r>
              <a:rPr lang="en-US" b="1" dirty="0" smtClean="0"/>
              <a:t>% </a:t>
            </a:r>
            <a:r>
              <a:rPr lang="en-US" b="1" dirty="0"/>
              <a:t>to 6.1%, up from 2016 (5.9%).</a:t>
            </a:r>
            <a:r>
              <a:rPr lang="en-US" b="1" baseline="0" dirty="0"/>
              <a:t>  18-21 18% down to 15.3% leveled since 2014, 6 – 17 </a:t>
            </a:r>
            <a:r>
              <a:rPr lang="en-US" b="1" baseline="0" dirty="0" smtClean="0"/>
              <a:t>growing</a:t>
            </a:r>
          </a:p>
          <a:p>
            <a:endParaRPr lang="en-US" b="1" baseline="0" dirty="0" smtClean="0"/>
          </a:p>
          <a:p>
            <a:r>
              <a:rPr lang="en-US" b="1" baseline="0" dirty="0" smtClean="0"/>
              <a:t>2010</a:t>
            </a:r>
          </a:p>
          <a:p>
            <a:r>
              <a:rPr lang="en-US" b="1" baseline="0" dirty="0" smtClean="0"/>
              <a:t>0-2 (6.4%), 3-5 (13.7%), 6-11 (29.7%), 12-17 (30.8%), 18-21 (18%) Over 21 (1.1%)</a:t>
            </a:r>
            <a:endParaRPr lang="en-US" b="1" dirty="0"/>
          </a:p>
        </p:txBody>
      </p:sp>
      <p:sp>
        <p:nvSpPr>
          <p:cNvPr id="4" name="Slide Number Placeholder 3"/>
          <p:cNvSpPr>
            <a:spLocks noGrp="1"/>
          </p:cNvSpPr>
          <p:nvPr>
            <p:ph type="sldNum" sz="quarter" idx="10"/>
          </p:nvPr>
        </p:nvSpPr>
        <p:spPr/>
        <p:txBody>
          <a:bodyPr/>
          <a:lstStyle/>
          <a:p>
            <a:fld id="{6B910F6C-4A02-4E22-A235-DCD527D0148F}" type="slidenum">
              <a:rPr lang="en-US" smtClean="0"/>
              <a:t>12</a:t>
            </a:fld>
            <a:endParaRPr lang="en-US"/>
          </a:p>
        </p:txBody>
      </p:sp>
    </p:spTree>
    <p:extLst>
      <p:ext uri="{BB962C8B-B14F-4D97-AF65-F5344CB8AC3E}">
        <p14:creationId xmlns:p14="http://schemas.microsoft.com/office/powerpoint/2010/main" val="28551482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Changed in 2007.</a:t>
            </a:r>
          </a:p>
        </p:txBody>
      </p:sp>
      <p:sp>
        <p:nvSpPr>
          <p:cNvPr id="4" name="Slide Number Placeholder 3"/>
          <p:cNvSpPr>
            <a:spLocks noGrp="1"/>
          </p:cNvSpPr>
          <p:nvPr>
            <p:ph type="sldNum" sz="quarter" idx="10"/>
          </p:nvPr>
        </p:nvSpPr>
        <p:spPr/>
        <p:txBody>
          <a:bodyPr/>
          <a:lstStyle/>
          <a:p>
            <a:fld id="{6B910F6C-4A02-4E22-A235-DCD527D0148F}" type="slidenum">
              <a:rPr lang="en-US" smtClean="0"/>
              <a:t>13</a:t>
            </a:fld>
            <a:endParaRPr lang="en-US"/>
          </a:p>
        </p:txBody>
      </p:sp>
    </p:spTree>
    <p:extLst>
      <p:ext uri="{BB962C8B-B14F-4D97-AF65-F5344CB8AC3E}">
        <p14:creationId xmlns:p14="http://schemas.microsoft.com/office/powerpoint/2010/main" val="20712052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Majority (80%) Doc </a:t>
            </a:r>
            <a:r>
              <a:rPr lang="en-US" dirty="0" err="1"/>
              <a:t>Funct</a:t>
            </a:r>
            <a:r>
              <a:rPr lang="en-US" dirty="0"/>
              <a:t> Loss, Low vision, Legally Blind. There has been a slight increase in the percentage of children and youth with low vision and a documented functional vision loss. The percentage of children who are legally blind has declined.</a:t>
            </a:r>
          </a:p>
          <a:p>
            <a:endParaRPr lang="en-US" dirty="0"/>
          </a:p>
          <a:p>
            <a:r>
              <a:rPr lang="en-US" dirty="0"/>
              <a:t>CVI now 29%.</a:t>
            </a:r>
            <a:r>
              <a:rPr lang="en-US" baseline="0" dirty="0"/>
              <a:t> Rose from 11% in 2000 to 28% in 2010, but have not seen a great increase since then</a:t>
            </a:r>
            <a:r>
              <a:rPr lang="en-US" baseline="0" dirty="0" smtClean="0"/>
              <a:t>.</a:t>
            </a:r>
          </a:p>
          <a:p>
            <a:endParaRPr lang="en-US" baseline="0" dirty="0" smtClean="0"/>
          </a:p>
          <a:p>
            <a:r>
              <a:rPr lang="en-US" baseline="0" dirty="0" smtClean="0"/>
              <a:t>2010</a:t>
            </a:r>
          </a:p>
          <a:p>
            <a:r>
              <a:rPr lang="en-US" baseline="0" dirty="0" smtClean="0"/>
              <a:t>Low vision (29.4%), Legally Blind (28%), Light Percept (6.9%), Totally Blind (6.2%), Diagnosed Progressive Vis Loss (3.6%), Further Testing Needed (7.1%), Documented Functional Vis Loss (19%)</a:t>
            </a:r>
            <a:endParaRPr lang="en-US" dirty="0"/>
          </a:p>
        </p:txBody>
      </p:sp>
      <p:sp>
        <p:nvSpPr>
          <p:cNvPr id="4" name="Slide Number Placeholder 3"/>
          <p:cNvSpPr>
            <a:spLocks noGrp="1"/>
          </p:cNvSpPr>
          <p:nvPr>
            <p:ph type="sldNum" sz="quarter" idx="10"/>
          </p:nvPr>
        </p:nvSpPr>
        <p:spPr/>
        <p:txBody>
          <a:bodyPr/>
          <a:lstStyle/>
          <a:p>
            <a:fld id="{6B910F6C-4A02-4E22-A235-DCD527D0148F}" type="slidenum">
              <a:rPr lang="en-US" smtClean="0"/>
              <a:t>15</a:t>
            </a:fld>
            <a:endParaRPr lang="en-US"/>
          </a:p>
        </p:txBody>
      </p:sp>
    </p:spTree>
    <p:extLst>
      <p:ext uri="{BB962C8B-B14F-4D97-AF65-F5344CB8AC3E}">
        <p14:creationId xmlns:p14="http://schemas.microsoft.com/office/powerpoint/2010/main" val="151948236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432099" y="1301262"/>
            <a:ext cx="6270922" cy="2098226"/>
          </a:xfrm>
        </p:spPr>
        <p:txBody>
          <a:bodyPr anchor="b">
            <a:noAutofit/>
          </a:bodyPr>
          <a:lstStyle>
            <a:lvl1pPr algn="ctr">
              <a:defRPr sz="4800" cap="all" baseline="0">
                <a:solidFill>
                  <a:schemeClr val="tx2"/>
                </a:solidFill>
              </a:defRPr>
            </a:lvl1pPr>
          </a:lstStyle>
          <a:p>
            <a:r>
              <a:rPr lang="en-US" dirty="0"/>
              <a:t>Click to edit Master title style</a:t>
            </a:r>
          </a:p>
        </p:txBody>
      </p:sp>
      <p:sp>
        <p:nvSpPr>
          <p:cNvPr id="3" name="Subtitle 2"/>
          <p:cNvSpPr>
            <a:spLocks noGrp="1"/>
          </p:cNvSpPr>
          <p:nvPr>
            <p:ph type="subTitle" idx="1"/>
          </p:nvPr>
        </p:nvSpPr>
        <p:spPr>
          <a:xfrm>
            <a:off x="2009930" y="3956280"/>
            <a:ext cx="5123755" cy="1086237"/>
          </a:xfrm>
        </p:spPr>
        <p:txBody>
          <a:bodyPr>
            <a:normAutofit/>
          </a:bodyPr>
          <a:lstStyle>
            <a:lvl1pPr marL="0" indent="0" algn="ctr">
              <a:lnSpc>
                <a:spcPct val="112000"/>
              </a:lnSpc>
              <a:spcBef>
                <a:spcPts val="0"/>
              </a:spcBef>
              <a:spcAft>
                <a:spcPts val="0"/>
              </a:spcAft>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Click to edit Master subtitle style</a:t>
            </a:r>
          </a:p>
        </p:txBody>
      </p:sp>
      <p:sp>
        <p:nvSpPr>
          <p:cNvPr id="4" name="Date Placeholder 3"/>
          <p:cNvSpPr>
            <a:spLocks noGrp="1"/>
          </p:cNvSpPr>
          <p:nvPr>
            <p:ph type="dt" sz="half" idx="10"/>
          </p:nvPr>
        </p:nvSpPr>
        <p:spPr>
          <a:xfrm>
            <a:off x="564644" y="6453386"/>
            <a:ext cx="1205958" cy="404614"/>
          </a:xfrm>
        </p:spPr>
        <p:txBody>
          <a:bodyPr/>
          <a:lstStyle>
            <a:lvl1pPr>
              <a:defRPr baseline="0">
                <a:solidFill>
                  <a:schemeClr val="tx2"/>
                </a:solidFill>
              </a:defRPr>
            </a:lvl1pPr>
          </a:lstStyle>
          <a:p>
            <a:fld id="{CFB2A68D-0E26-4ECF-BE71-48D27E1E043A}" type="datetimeFigureOut">
              <a:rPr lang="en-US" smtClean="0"/>
              <a:t>3/7/2019</a:t>
            </a:fld>
            <a:endParaRPr lang="en-US"/>
          </a:p>
        </p:txBody>
      </p:sp>
      <p:sp>
        <p:nvSpPr>
          <p:cNvPr id="5" name="Footer Placeholder 4"/>
          <p:cNvSpPr>
            <a:spLocks noGrp="1"/>
          </p:cNvSpPr>
          <p:nvPr>
            <p:ph type="ftr" sz="quarter" idx="11"/>
          </p:nvPr>
        </p:nvSpPr>
        <p:spPr>
          <a:xfrm>
            <a:off x="1938041" y="6453386"/>
            <a:ext cx="5267533"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7373012" y="6453386"/>
            <a:ext cx="1197219" cy="404614"/>
          </a:xfrm>
        </p:spPr>
        <p:txBody>
          <a:bodyPr/>
          <a:lstStyle>
            <a:lvl1pPr>
              <a:defRPr baseline="0">
                <a:solidFill>
                  <a:schemeClr val="tx2"/>
                </a:solidFill>
              </a:defRPr>
            </a:lvl1pPr>
          </a:lstStyle>
          <a:p>
            <a:fld id="{DE0E99EB-11D2-423C-9BBD-CD6DF9AB55DE}" type="slidenum">
              <a:rPr lang="en-US" smtClean="0"/>
              <a:t>‹#›</a:t>
            </a:fld>
            <a:endParaRPr lang="en-US"/>
          </a:p>
        </p:txBody>
      </p:sp>
      <p:grpSp>
        <p:nvGrpSpPr>
          <p:cNvPr id="8" name="Group 7"/>
          <p:cNvGrpSpPr/>
          <p:nvPr/>
        </p:nvGrpSpPr>
        <p:grpSpPr>
          <a:xfrm>
            <a:off x="564643" y="744469"/>
            <a:ext cx="8005589" cy="5349671"/>
            <a:chOff x="564643" y="744469"/>
            <a:chExt cx="8005589" cy="5349671"/>
          </a:xfrm>
        </p:grpSpPr>
        <p:sp>
          <p:nvSpPr>
            <p:cNvPr id="11" name="Freeform 6"/>
            <p:cNvSpPr/>
            <p:nvPr/>
          </p:nvSpPr>
          <p:spPr bwMode="auto">
            <a:xfrm>
              <a:off x="6113972" y="1685652"/>
              <a:ext cx="2456260" cy="4408488"/>
            </a:xfrm>
            <a:custGeom>
              <a:avLst/>
              <a:gdLst/>
              <a:ahLst/>
              <a:cxnLst/>
              <a:rect l="l" t="t" r="r" b="b"/>
              <a:pathLst>
                <a:path w="10000" h="10000">
                  <a:moveTo>
                    <a:pt x="8761" y="0"/>
                  </a:moveTo>
                  <a:lnTo>
                    <a:pt x="10000" y="0"/>
                  </a:lnTo>
                  <a:lnTo>
                    <a:pt x="10000" y="10000"/>
                  </a:lnTo>
                  <a:lnTo>
                    <a:pt x="0" y="10000"/>
                  </a:lnTo>
                  <a:lnTo>
                    <a:pt x="0" y="9357"/>
                  </a:lnTo>
                  <a:lnTo>
                    <a:pt x="8761" y="935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564643" y="744469"/>
              <a:ext cx="2456505" cy="4408488"/>
            </a:xfrm>
            <a:custGeom>
              <a:avLst/>
              <a:gdLst/>
              <a:ahLst/>
              <a:cxnLst/>
              <a:rect l="l" t="t" r="r" b="b"/>
              <a:pathLst>
                <a:path w="10001" h="10000">
                  <a:moveTo>
                    <a:pt x="8762" y="0"/>
                  </a:moveTo>
                  <a:lnTo>
                    <a:pt x="10001" y="0"/>
                  </a:lnTo>
                  <a:lnTo>
                    <a:pt x="10001" y="10000"/>
                  </a:lnTo>
                  <a:lnTo>
                    <a:pt x="1" y="10000"/>
                  </a:lnTo>
                  <a:cubicBezTo>
                    <a:pt x="-2" y="9766"/>
                    <a:pt x="4" y="9586"/>
                    <a:pt x="1" y="9352"/>
                  </a:cubicBezTo>
                  <a:lnTo>
                    <a:pt x="8762" y="9346"/>
                  </a:lnTo>
                  <a:lnTo>
                    <a:pt x="8762" y="0"/>
                  </a:lnTo>
                  <a:close/>
                </a:path>
              </a:pathLst>
            </a:custGeom>
            <a:solidFill>
              <a:schemeClr val="tx2"/>
            </a:solidFill>
            <a:ln w="0">
              <a:noFill/>
              <a:prstDash val="solid"/>
              <a:round/>
              <a:headEnd/>
              <a:tailEnd/>
            </a:ln>
          </p:spPr>
        </p:sp>
      </p:gr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05841" y="6453386"/>
            <a:ext cx="1733910" cy="371346"/>
          </a:xfrm>
          <a:prstGeom prst="rect">
            <a:avLst/>
          </a:prstGeom>
        </p:spPr>
      </p:pic>
      <p:sp>
        <p:nvSpPr>
          <p:cNvPr id="10" name="Content Placeholder 9"/>
          <p:cNvSpPr>
            <a:spLocks noGrp="1"/>
          </p:cNvSpPr>
          <p:nvPr>
            <p:ph sz="quarter" idx="13"/>
          </p:nvPr>
        </p:nvSpPr>
        <p:spPr>
          <a:xfrm>
            <a:off x="565150" y="6003925"/>
            <a:ext cx="8005763" cy="3524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6286279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3977640" cy="685762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42925" y="685800"/>
            <a:ext cx="2891790" cy="2157884"/>
          </a:xfrm>
        </p:spPr>
        <p:txBody>
          <a:bodyPr anchor="t">
            <a:noAutofit/>
          </a:bodyPr>
          <a:lstStyle>
            <a:lvl1pPr>
              <a:lnSpc>
                <a:spcPct val="84000"/>
              </a:lnSpc>
              <a:defRPr sz="4400" baseline="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4692015" y="685801"/>
            <a:ext cx="3909060" cy="5175250"/>
          </a:xfrm>
        </p:spPr>
        <p:txBody>
          <a:bodyPr/>
          <a:lstStyle>
            <a:lvl1pPr>
              <a:defRPr sz="1500"/>
            </a:lvl1pPr>
            <a:lvl2pPr>
              <a:defRPr sz="1500" i="0"/>
            </a:lvl2pPr>
            <a:lvl3pPr>
              <a:defRPr sz="1350"/>
            </a:lvl3pPr>
            <a:lvl4pPr>
              <a:defRPr sz="1350" i="0"/>
            </a:lvl4pPr>
            <a:lvl5pPr>
              <a:defRPr sz="1200"/>
            </a:lvl5pPr>
            <a:lvl6pPr>
              <a:defRPr sz="1200"/>
            </a:lvl6pPr>
            <a:lvl7pPr>
              <a:defRPr sz="1200"/>
            </a:lvl7pPr>
            <a:lvl8pPr>
              <a:defRPr sz="1200"/>
            </a:lvl8pPr>
            <a:lvl9pPr>
              <a:defRPr sz="1200"/>
            </a:lvl9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542925" y="2856344"/>
            <a:ext cx="2891790" cy="3011056"/>
          </a:xfrm>
        </p:spPr>
        <p:txBody>
          <a:bodyPr>
            <a:normAutofit/>
          </a:bodyPr>
          <a:lstStyle>
            <a:lvl1pPr marL="0" indent="0">
              <a:lnSpc>
                <a:spcPct val="113000"/>
              </a:lnSpc>
              <a:spcBef>
                <a:spcPts val="0"/>
              </a:spcBef>
              <a:spcAft>
                <a:spcPts val="1500"/>
              </a:spcAft>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a:xfrm>
            <a:off x="542925" y="6453386"/>
            <a:ext cx="903429" cy="404614"/>
          </a:xfrm>
        </p:spPr>
        <p:txBody>
          <a:bodyPr/>
          <a:lstStyle>
            <a:lvl1pPr>
              <a:defRPr>
                <a:solidFill>
                  <a:schemeClr val="tx2"/>
                </a:solidFill>
              </a:defRPr>
            </a:lvl1pPr>
          </a:lstStyle>
          <a:p>
            <a:fld id="{CFB2A68D-0E26-4ECF-BE71-48D27E1E043A}" type="datetimeFigureOut">
              <a:rPr lang="en-US" smtClean="0"/>
              <a:t>3/7/2019</a:t>
            </a:fld>
            <a:endParaRPr lang="en-US"/>
          </a:p>
        </p:txBody>
      </p:sp>
      <p:sp>
        <p:nvSpPr>
          <p:cNvPr id="6" name="Footer Placeholder 5"/>
          <p:cNvSpPr>
            <a:spLocks noGrp="1"/>
          </p:cNvSpPr>
          <p:nvPr>
            <p:ph type="ftr" sz="quarter" idx="11"/>
          </p:nvPr>
        </p:nvSpPr>
        <p:spPr>
          <a:xfrm>
            <a:off x="1654459" y="6453386"/>
            <a:ext cx="1780256" cy="404614"/>
          </a:xfrm>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xfrm>
            <a:off x="7412355" y="6453386"/>
            <a:ext cx="1197219" cy="404614"/>
          </a:xfrm>
        </p:spPr>
        <p:txBody>
          <a:bodyPr/>
          <a:lstStyle>
            <a:lvl1pPr>
              <a:defRPr>
                <a:solidFill>
                  <a:schemeClr val="tx2"/>
                </a:solidFill>
              </a:defRPr>
            </a:lvl1pPr>
          </a:lstStyle>
          <a:p>
            <a:fld id="{DE0E99EB-11D2-423C-9BBD-CD6DF9AB55DE}" type="slidenum">
              <a:rPr lang="en-US" smtClean="0"/>
              <a:t>‹#›</a:t>
            </a:fld>
            <a:endParaRPr lang="en-US"/>
          </a:p>
        </p:txBody>
      </p:sp>
      <p:sp>
        <p:nvSpPr>
          <p:cNvPr id="9" name="Rectangle 8"/>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title="Divider Bar"/>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010242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3977640" cy="6857624"/>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42925" y="685800"/>
            <a:ext cx="2891790" cy="2157884"/>
          </a:xfrm>
        </p:spPr>
        <p:txBody>
          <a:bodyPr anchor="t">
            <a:normAutofit/>
          </a:bodyPr>
          <a:lstStyle>
            <a:lvl1pPr>
              <a:lnSpc>
                <a:spcPct val="84000"/>
              </a:lnSpc>
              <a:defRPr sz="44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4149090" y="1"/>
            <a:ext cx="4994910" cy="6857999"/>
          </a:xfrm>
        </p:spPr>
        <p:txBody>
          <a:bodyPr anchor="t">
            <a:normAutofit/>
          </a:bodyPr>
          <a:lstStyle>
            <a:lvl1pPr marL="0" indent="0">
              <a:buNone/>
              <a:defRPr sz="1500"/>
            </a:lvl1pPr>
            <a:lvl2pPr marL="342900" indent="0">
              <a:buNone/>
              <a:defRPr sz="1500"/>
            </a:lvl2pPr>
            <a:lvl3pPr marL="685800" indent="0">
              <a:buNone/>
              <a:defRPr sz="15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542925" y="2855968"/>
            <a:ext cx="2891790" cy="3011432"/>
          </a:xfrm>
        </p:spPr>
        <p:txBody>
          <a:bodyPr>
            <a:normAutofit/>
          </a:bodyPr>
          <a:lstStyle>
            <a:lvl1pPr marL="0" indent="0">
              <a:lnSpc>
                <a:spcPct val="113000"/>
              </a:lnSpc>
              <a:spcBef>
                <a:spcPts val="0"/>
              </a:spcBef>
              <a:spcAft>
                <a:spcPts val="1500"/>
              </a:spcAft>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a:xfrm>
            <a:off x="542925" y="6453386"/>
            <a:ext cx="903429" cy="404614"/>
          </a:xfrm>
        </p:spPr>
        <p:txBody>
          <a:bodyPr/>
          <a:lstStyle>
            <a:lvl1pPr>
              <a:defRPr>
                <a:solidFill>
                  <a:schemeClr val="tx2"/>
                </a:solidFill>
              </a:defRPr>
            </a:lvl1pPr>
          </a:lstStyle>
          <a:p>
            <a:fld id="{CFB2A68D-0E26-4ECF-BE71-48D27E1E043A}" type="datetimeFigureOut">
              <a:rPr lang="en-US" smtClean="0"/>
              <a:t>3/7/2019</a:t>
            </a:fld>
            <a:endParaRPr lang="en-US"/>
          </a:p>
        </p:txBody>
      </p:sp>
      <p:sp>
        <p:nvSpPr>
          <p:cNvPr id="6" name="Footer Placeholder 5"/>
          <p:cNvSpPr>
            <a:spLocks noGrp="1"/>
          </p:cNvSpPr>
          <p:nvPr>
            <p:ph type="ftr" sz="quarter" idx="11"/>
          </p:nvPr>
        </p:nvSpPr>
        <p:spPr>
          <a:xfrm>
            <a:off x="1654459" y="6453386"/>
            <a:ext cx="1780256" cy="404614"/>
          </a:xfrm>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xfrm>
            <a:off x="7412355" y="6453386"/>
            <a:ext cx="1197219" cy="404614"/>
          </a:xfrm>
        </p:spPr>
        <p:txBody>
          <a:bodyPr/>
          <a:lstStyle>
            <a:lvl1pPr>
              <a:defRPr>
                <a:solidFill>
                  <a:schemeClr val="tx2"/>
                </a:solidFill>
              </a:defRPr>
            </a:lvl1pPr>
          </a:lstStyle>
          <a:p>
            <a:fld id="{DE0E99EB-11D2-423C-9BBD-CD6DF9AB55DE}" type="slidenum">
              <a:rPr lang="en-US" smtClean="0"/>
              <a:t>‹#›</a:t>
            </a:fld>
            <a:endParaRPr lang="en-US"/>
          </a:p>
        </p:txBody>
      </p:sp>
      <p:sp>
        <p:nvSpPr>
          <p:cNvPr id="9" name="Rectangle 8"/>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title="Divider Bar"/>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5999423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and Photo">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atin typeface="Verdana" panose="020B0604030504040204" pitchFamily="34" charset="0"/>
                <a:ea typeface="Verdana" panose="020B0604030504040204" pitchFamily="34" charset="0"/>
                <a:cs typeface="Verdana" panose="020B0604030504040204" pitchFamily="34" charset="0"/>
              </a:defRPr>
            </a:lvl1pPr>
          </a:lstStyle>
          <a:p>
            <a:r>
              <a:rPr lang="en-US" dirty="0"/>
              <a:t>Click to edit Master title style</a:t>
            </a:r>
          </a:p>
        </p:txBody>
      </p:sp>
      <p:sp>
        <p:nvSpPr>
          <p:cNvPr id="3" name="Content Placeholder 2"/>
          <p:cNvSpPr>
            <a:spLocks noGrp="1"/>
          </p:cNvSpPr>
          <p:nvPr>
            <p:ph idx="1"/>
          </p:nvPr>
        </p:nvSpPr>
        <p:spPr>
          <a:xfrm>
            <a:off x="457200" y="1600204"/>
            <a:ext cx="8229600" cy="1583263"/>
          </a:xfrm>
        </p:spPr>
        <p:txBody>
          <a:bodyPr/>
          <a:lstStyle>
            <a:lvl1pPr>
              <a:defRPr sz="2400">
                <a:latin typeface="Verdana" panose="020B0604030504040204" pitchFamily="34" charset="0"/>
                <a:ea typeface="Verdana" panose="020B0604030504040204" pitchFamily="34" charset="0"/>
                <a:cs typeface="Verdana" panose="020B0604030504040204" pitchFamily="34" charset="0"/>
              </a:defRPr>
            </a:lvl1pPr>
            <a:lvl2pPr>
              <a:defRPr sz="2000" i="0"/>
            </a:lvl2pPr>
            <a:lvl3pPr>
              <a:defRPr sz="1800">
                <a:latin typeface="Verdana" panose="020B0604030504040204" pitchFamily="34" charset="0"/>
                <a:ea typeface="Verdana" panose="020B0604030504040204" pitchFamily="34" charset="0"/>
                <a:cs typeface="Verdana" panose="020B0604030504040204" pitchFamily="34" charset="0"/>
              </a:defRPr>
            </a:lvl3pPr>
            <a:lvl4pPr>
              <a:defRPr sz="1600" i="0">
                <a:latin typeface="Verdana" panose="020B0604030504040204" pitchFamily="34" charset="0"/>
                <a:ea typeface="Verdana" panose="020B0604030504040204" pitchFamily="34" charset="0"/>
                <a:cs typeface="Verdana" panose="020B0604030504040204" pitchFamily="34" charset="0"/>
              </a:defRPr>
            </a:lvl4pPr>
            <a:lvl5pPr>
              <a:defRPr sz="1400">
                <a:latin typeface="Verdana" panose="020B0604030504040204" pitchFamily="34" charset="0"/>
                <a:ea typeface="Verdana" panose="020B0604030504040204" pitchFamily="34" charset="0"/>
                <a:cs typeface="Verdana" panose="020B060403050404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FB2A68D-0E26-4ECF-BE71-48D27E1E043A}" type="datetimeFigureOut">
              <a:rPr lang="en-US" smtClean="0"/>
              <a:t>3/7/2019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DE0E99EB-11D2-423C-9BBD-CD6DF9AB55DE}" type="slidenum">
              <a:rPr lang="en-US" smtClean="0"/>
              <a:t>‹#›</a:t>
            </a:fld>
            <a:endParaRPr lang="en-US"/>
          </a:p>
        </p:txBody>
      </p:sp>
      <p:sp>
        <p:nvSpPr>
          <p:cNvPr id="8" name="Picture Placeholder 7"/>
          <p:cNvSpPr>
            <a:spLocks noGrp="1"/>
          </p:cNvSpPr>
          <p:nvPr>
            <p:ph type="pic" sz="quarter" idx="13"/>
          </p:nvPr>
        </p:nvSpPr>
        <p:spPr>
          <a:xfrm>
            <a:off x="457200" y="3403600"/>
            <a:ext cx="4005263" cy="2547938"/>
          </a:xfrm>
        </p:spPr>
        <p:txBody>
          <a:bodyPr/>
          <a:lstStyle/>
          <a:p>
            <a:endParaRPr lang="en-US"/>
          </a:p>
        </p:txBody>
      </p:sp>
      <p:sp>
        <p:nvSpPr>
          <p:cNvPr id="10" name="Picture Placeholder 9"/>
          <p:cNvSpPr>
            <a:spLocks noGrp="1"/>
          </p:cNvSpPr>
          <p:nvPr>
            <p:ph type="pic" sz="quarter" idx="14"/>
          </p:nvPr>
        </p:nvSpPr>
        <p:spPr>
          <a:xfrm>
            <a:off x="4724400" y="3403600"/>
            <a:ext cx="3962400" cy="2547938"/>
          </a:xfrm>
        </p:spPr>
        <p:txBody>
          <a:bodyPr/>
          <a:lstStyle/>
          <a:p>
            <a:endParaRPr lang="en-US"/>
          </a:p>
        </p:txBody>
      </p:sp>
    </p:spTree>
    <p:extLst>
      <p:ext uri="{BB962C8B-B14F-4D97-AF65-F5344CB8AC3E}">
        <p14:creationId xmlns:p14="http://schemas.microsoft.com/office/powerpoint/2010/main" val="35662408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80797" y="624156"/>
            <a:ext cx="1490950" cy="524324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028700" y="624156"/>
            <a:ext cx="5724525" cy="5243244"/>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FB2A68D-0E26-4ECF-BE71-48D27E1E043A}" type="datetimeFigureOut">
              <a:rPr lang="en-US" smtClean="0"/>
              <a:t>3/7/2019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0E99EB-11D2-423C-9BBD-CD6DF9AB55DE}" type="slidenum">
              <a:rPr lang="en-US" smtClean="0"/>
              <a:t>‹#›</a:t>
            </a:fld>
            <a:endParaRPr lang="en-US"/>
          </a:p>
        </p:txBody>
      </p:sp>
    </p:spTree>
    <p:extLst>
      <p:ext uri="{BB962C8B-B14F-4D97-AF65-F5344CB8AC3E}">
        <p14:creationId xmlns:p14="http://schemas.microsoft.com/office/powerpoint/2010/main" val="19244353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028700" y="2295526"/>
            <a:ext cx="7200900" cy="357187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FB2A68D-0E26-4ECF-BE71-48D27E1E043A}" type="datetimeFigureOut">
              <a:rPr lang="en-US" smtClean="0"/>
              <a:t>3/7/2019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0E99EB-11D2-423C-9BBD-CD6DF9AB55DE}" type="slidenum">
              <a:rPr lang="en-US" smtClean="0"/>
              <a:t>‹#›</a:t>
            </a:fld>
            <a:endParaRPr lang="en-US"/>
          </a:p>
        </p:txBody>
      </p:sp>
    </p:spTree>
    <p:extLst>
      <p:ext uri="{BB962C8B-B14F-4D97-AF65-F5344CB8AC3E}">
        <p14:creationId xmlns:p14="http://schemas.microsoft.com/office/powerpoint/2010/main" val="38290383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3769" y="1301361"/>
            <a:ext cx="7209728" cy="2852737"/>
          </a:xfrm>
        </p:spPr>
        <p:txBody>
          <a:bodyPr anchor="b">
            <a:normAutofit/>
          </a:bodyPr>
          <a:lstStyle>
            <a:lvl1pPr algn="r">
              <a:defRPr sz="6000" cap="all"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573769" y="4216328"/>
            <a:ext cx="7209728" cy="1143324"/>
          </a:xfrm>
        </p:spPr>
        <p:txBody>
          <a:bodyPr/>
          <a:lstStyle>
            <a:lvl1pPr marL="0" indent="0" algn="r">
              <a:lnSpc>
                <a:spcPct val="112000"/>
              </a:lnSpc>
              <a:spcBef>
                <a:spcPts val="0"/>
              </a:spcBef>
              <a:spcAft>
                <a:spcPts val="0"/>
              </a:spcAft>
              <a:buNone/>
              <a:defRPr sz="1800">
                <a:solidFill>
                  <a:schemeClr val="tx2"/>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Edit Master text styles</a:t>
            </a:r>
          </a:p>
        </p:txBody>
      </p:sp>
      <p:sp>
        <p:nvSpPr>
          <p:cNvPr id="4" name="Date Placeholder 3"/>
          <p:cNvSpPr>
            <a:spLocks noGrp="1"/>
          </p:cNvSpPr>
          <p:nvPr>
            <p:ph type="dt" sz="half" idx="10"/>
          </p:nvPr>
        </p:nvSpPr>
        <p:spPr>
          <a:xfrm>
            <a:off x="554181" y="6453386"/>
            <a:ext cx="1216807" cy="404614"/>
          </a:xfrm>
        </p:spPr>
        <p:txBody>
          <a:bodyPr/>
          <a:lstStyle>
            <a:lvl1pPr>
              <a:defRPr>
                <a:solidFill>
                  <a:schemeClr val="tx2"/>
                </a:solidFill>
              </a:defRPr>
            </a:lvl1pPr>
          </a:lstStyle>
          <a:p>
            <a:fld id="{CFB2A68D-0E26-4ECF-BE71-48D27E1E043A}" type="datetimeFigureOut">
              <a:rPr lang="en-US" smtClean="0"/>
              <a:t>3/7/2019</a:t>
            </a:fld>
            <a:endParaRPr lang="en-US"/>
          </a:p>
        </p:txBody>
      </p:sp>
      <p:sp>
        <p:nvSpPr>
          <p:cNvPr id="5" name="Footer Placeholder 4"/>
          <p:cNvSpPr>
            <a:spLocks noGrp="1"/>
          </p:cNvSpPr>
          <p:nvPr>
            <p:ph type="ftr" sz="quarter" idx="11"/>
          </p:nvPr>
        </p:nvSpPr>
        <p:spPr>
          <a:xfrm>
            <a:off x="1938234" y="6453386"/>
            <a:ext cx="5267533"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7373012" y="6453386"/>
            <a:ext cx="1197219" cy="404614"/>
          </a:xfrm>
        </p:spPr>
        <p:txBody>
          <a:bodyPr/>
          <a:lstStyle>
            <a:lvl1pPr>
              <a:defRPr>
                <a:solidFill>
                  <a:schemeClr val="tx2"/>
                </a:solidFill>
              </a:defRPr>
            </a:lvl1pPr>
          </a:lstStyle>
          <a:p>
            <a:fld id="{DE0E99EB-11D2-423C-9BBD-CD6DF9AB55DE}" type="slidenum">
              <a:rPr lang="en-US" smtClean="0"/>
              <a:t>‹#›</a:t>
            </a:fld>
            <a:endParaRPr lang="en-US"/>
          </a:p>
        </p:txBody>
      </p:sp>
      <p:sp>
        <p:nvSpPr>
          <p:cNvPr id="7" name="Freeform 6"/>
          <p:cNvSpPr/>
          <p:nvPr/>
        </p:nvSpPr>
        <p:spPr bwMode="auto">
          <a:xfrm>
            <a:off x="6113972" y="1685652"/>
            <a:ext cx="2456260"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bg2"/>
          </a:solidFill>
          <a:ln w="0">
            <a:noFill/>
            <a:prstDash val="solid"/>
            <a:round/>
            <a:headEnd/>
            <a:tailEnd/>
          </a:ln>
        </p:spPr>
      </p:sp>
      <p:sp>
        <p:nvSpPr>
          <p:cNvPr id="8" name="Freeform 7" title="Crop Mark"/>
          <p:cNvSpPr/>
          <p:nvPr/>
        </p:nvSpPr>
        <p:spPr bwMode="auto">
          <a:xfrm>
            <a:off x="6113972" y="1685652"/>
            <a:ext cx="2456260"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05841" y="6453386"/>
            <a:ext cx="1733910" cy="371346"/>
          </a:xfrm>
          <a:prstGeom prst="rect">
            <a:avLst/>
          </a:prstGeom>
        </p:spPr>
      </p:pic>
    </p:spTree>
    <p:extLst>
      <p:ext uri="{BB962C8B-B14F-4D97-AF65-F5344CB8AC3E}">
        <p14:creationId xmlns:p14="http://schemas.microsoft.com/office/powerpoint/2010/main" val="14019793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2pPr>
              <a:defRPr i="0"/>
            </a:lvl2pPr>
            <a:lvl4pPr>
              <a:defRPr i="0"/>
            </a:lvl4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FB2A68D-0E26-4ECF-BE71-48D27E1E043A}" type="datetimeFigureOut">
              <a:rPr lang="en-US" smtClean="0"/>
              <a:t>3/7/2019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0E99EB-11D2-423C-9BBD-CD6DF9AB55DE}" type="slidenum">
              <a:rPr lang="en-US" smtClean="0"/>
              <a:t>‹#›</a:t>
            </a:fld>
            <a:endParaRPr lang="en-US"/>
          </a:p>
        </p:txBody>
      </p:sp>
    </p:spTree>
    <p:extLst>
      <p:ext uri="{BB962C8B-B14F-4D97-AF65-F5344CB8AC3E}">
        <p14:creationId xmlns:p14="http://schemas.microsoft.com/office/powerpoint/2010/main" val="31106424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sp>
        <p:nvSpPr>
          <p:cNvPr id="3" name="Content Placeholder 2"/>
          <p:cNvSpPr>
            <a:spLocks noGrp="1"/>
          </p:cNvSpPr>
          <p:nvPr>
            <p:ph sz="half" idx="1"/>
          </p:nvPr>
        </p:nvSpPr>
        <p:spPr>
          <a:xfrm>
            <a:off x="1028700" y="2286000"/>
            <a:ext cx="3335840" cy="3581401"/>
          </a:xfrm>
        </p:spPr>
        <p:txBody>
          <a:bodyPr/>
          <a:lstStyle>
            <a:lvl1pPr>
              <a:defRPr baseline="0">
                <a:solidFill>
                  <a:schemeClr val="tx2"/>
                </a:solidFill>
              </a:defRPr>
            </a:lvl1pPr>
            <a:lvl2pPr>
              <a:defRPr i="0" baseline="0">
                <a:solidFill>
                  <a:schemeClr val="tx2"/>
                </a:solidFill>
              </a:defRPr>
            </a:lvl2pPr>
            <a:lvl3pPr>
              <a:defRPr baseline="0">
                <a:solidFill>
                  <a:schemeClr val="tx2"/>
                </a:solidFill>
              </a:defRPr>
            </a:lvl3pPr>
            <a:lvl4pPr>
              <a:defRPr i="0" baseline="0">
                <a:solidFill>
                  <a:schemeClr val="tx2"/>
                </a:solidFill>
              </a:defRPr>
            </a:lvl4pPr>
            <a:lvl5pPr>
              <a:defRPr baseline="0">
                <a:solidFill>
                  <a:schemeClr val="tx2"/>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894052" y="2286000"/>
            <a:ext cx="3335840" cy="3581401"/>
          </a:xfrm>
        </p:spPr>
        <p:txBody>
          <a:bodyPr/>
          <a:lstStyle>
            <a:lvl1pPr>
              <a:defRPr>
                <a:solidFill>
                  <a:schemeClr val="tx2"/>
                </a:solidFill>
              </a:defRPr>
            </a:lvl1pPr>
            <a:lvl2pPr>
              <a:defRPr i="0">
                <a:solidFill>
                  <a:schemeClr val="tx2"/>
                </a:solidFill>
              </a:defRPr>
            </a:lvl2pPr>
            <a:lvl3pPr>
              <a:defRPr>
                <a:solidFill>
                  <a:schemeClr val="tx2"/>
                </a:solidFill>
              </a:defRPr>
            </a:lvl3pPr>
            <a:lvl4pPr>
              <a:defRPr i="0">
                <a:solidFill>
                  <a:schemeClr val="tx2"/>
                </a:solidFill>
              </a:defRPr>
            </a:lvl4pPr>
            <a:lvl5pPr>
              <a:defRPr>
                <a:solidFill>
                  <a:schemeClr val="tx2"/>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CFB2A68D-0E26-4ECF-BE71-48D27E1E043A}" type="datetimeFigureOut">
              <a:rPr lang="en-US" smtClean="0"/>
              <a:t>3/7/2019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E0E99EB-11D2-423C-9BBD-CD6DF9AB55DE}" type="slidenum">
              <a:rPr lang="en-US" smtClean="0"/>
              <a:t>‹#›</a:t>
            </a:fld>
            <a:endParaRPr lang="en-US"/>
          </a:p>
        </p:txBody>
      </p:sp>
    </p:spTree>
    <p:extLst>
      <p:ext uri="{BB962C8B-B14F-4D97-AF65-F5344CB8AC3E}">
        <p14:creationId xmlns:p14="http://schemas.microsoft.com/office/powerpoint/2010/main" val="16819207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hree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atin typeface="Verdana" panose="020B0604030504040204" pitchFamily="34" charset="0"/>
                <a:ea typeface="Verdana" panose="020B0604030504040204" pitchFamily="34" charset="0"/>
                <a:cs typeface="Verdana" panose="020B0604030504040204" pitchFamily="34" charset="0"/>
              </a:defRPr>
            </a:lvl1pPr>
          </a:lstStyle>
          <a:p>
            <a:r>
              <a:rPr lang="en-US" dirty="0"/>
              <a:t>Click to edit Master title style</a:t>
            </a:r>
          </a:p>
        </p:txBody>
      </p:sp>
      <p:sp>
        <p:nvSpPr>
          <p:cNvPr id="3" name="Content Placeholder 2"/>
          <p:cNvSpPr>
            <a:spLocks noGrp="1"/>
          </p:cNvSpPr>
          <p:nvPr>
            <p:ph sz="half" idx="1"/>
          </p:nvPr>
        </p:nvSpPr>
        <p:spPr>
          <a:xfrm>
            <a:off x="457200" y="1600204"/>
            <a:ext cx="4038600" cy="2963329"/>
          </a:xfrm>
        </p:spPr>
        <p:txBody>
          <a:bodyPr/>
          <a:lstStyle>
            <a:lvl1pPr>
              <a:defRPr sz="2100">
                <a:latin typeface="Verdana" panose="020B0604030504040204" pitchFamily="34" charset="0"/>
                <a:ea typeface="Verdana" panose="020B0604030504040204" pitchFamily="34" charset="0"/>
                <a:cs typeface="Verdana" panose="020B0604030504040204" pitchFamily="34" charset="0"/>
              </a:defRPr>
            </a:lvl1pPr>
            <a:lvl2pPr>
              <a:defRPr sz="1800" i="0">
                <a:latin typeface="Verdana" panose="020B0604030504040204" pitchFamily="34" charset="0"/>
                <a:ea typeface="Verdana" panose="020B0604030504040204" pitchFamily="34" charset="0"/>
                <a:cs typeface="Verdana" panose="020B0604030504040204" pitchFamily="34" charset="0"/>
              </a:defRPr>
            </a:lvl2pPr>
            <a:lvl3pPr>
              <a:defRPr sz="1350">
                <a:latin typeface="Verdana" panose="020B0604030504040204" pitchFamily="34" charset="0"/>
                <a:ea typeface="Verdana" panose="020B0604030504040204" pitchFamily="34" charset="0"/>
                <a:cs typeface="Verdana" panose="020B0604030504040204" pitchFamily="34" charset="0"/>
              </a:defRPr>
            </a:lvl3pPr>
            <a:lvl4pPr>
              <a:defRPr sz="1200" i="0">
                <a:latin typeface="Verdana" panose="020B0604030504040204" pitchFamily="34" charset="0"/>
                <a:ea typeface="Verdana" panose="020B0604030504040204" pitchFamily="34" charset="0"/>
                <a:cs typeface="Verdana" panose="020B0604030504040204" pitchFamily="34" charset="0"/>
              </a:defRPr>
            </a:lvl4pPr>
            <a:lvl5pPr>
              <a:defRPr sz="1050">
                <a:latin typeface="Verdana" panose="020B0604030504040204" pitchFamily="34" charset="0"/>
                <a:ea typeface="Verdana" panose="020B0604030504040204" pitchFamily="34" charset="0"/>
                <a:cs typeface="Verdana" panose="020B0604030504040204" pitchFamily="34" charset="0"/>
              </a:defRPr>
            </a:lvl5pPr>
            <a:lvl6pPr>
              <a:defRPr sz="1013"/>
            </a:lvl6pPr>
            <a:lvl7pPr>
              <a:defRPr sz="1013"/>
            </a:lvl7pPr>
            <a:lvl8pPr>
              <a:defRPr sz="1013"/>
            </a:lvl8pPr>
            <a:lvl9pPr>
              <a:defRPr sz="1013"/>
            </a:lvl9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4"/>
            <a:ext cx="4038600" cy="2963329"/>
          </a:xfrm>
        </p:spPr>
        <p:txBody>
          <a:bodyPr/>
          <a:lstStyle>
            <a:lvl1pPr>
              <a:defRPr sz="2100">
                <a:latin typeface="Verdana" panose="020B0604030504040204" pitchFamily="34" charset="0"/>
                <a:ea typeface="Verdana" panose="020B0604030504040204" pitchFamily="34" charset="0"/>
                <a:cs typeface="Verdana" panose="020B0604030504040204" pitchFamily="34" charset="0"/>
              </a:defRPr>
            </a:lvl1pPr>
            <a:lvl2pPr>
              <a:defRPr sz="1800" i="0">
                <a:latin typeface="Verdana" panose="020B0604030504040204" pitchFamily="34" charset="0"/>
                <a:ea typeface="Verdana" panose="020B0604030504040204" pitchFamily="34" charset="0"/>
                <a:cs typeface="Verdana" panose="020B0604030504040204" pitchFamily="34" charset="0"/>
              </a:defRPr>
            </a:lvl2pPr>
            <a:lvl3pPr>
              <a:defRPr sz="1350">
                <a:latin typeface="Verdana" panose="020B0604030504040204" pitchFamily="34" charset="0"/>
                <a:ea typeface="Verdana" panose="020B0604030504040204" pitchFamily="34" charset="0"/>
                <a:cs typeface="Verdana" panose="020B0604030504040204" pitchFamily="34" charset="0"/>
              </a:defRPr>
            </a:lvl3pPr>
            <a:lvl4pPr>
              <a:defRPr sz="1200" i="0">
                <a:latin typeface="Verdana" panose="020B0604030504040204" pitchFamily="34" charset="0"/>
                <a:ea typeface="Verdana" panose="020B0604030504040204" pitchFamily="34" charset="0"/>
                <a:cs typeface="Verdana" panose="020B0604030504040204" pitchFamily="34" charset="0"/>
              </a:defRPr>
            </a:lvl4pPr>
            <a:lvl5pPr>
              <a:defRPr sz="1050">
                <a:latin typeface="Verdana" panose="020B0604030504040204" pitchFamily="34" charset="0"/>
                <a:ea typeface="Verdana" panose="020B0604030504040204" pitchFamily="34" charset="0"/>
                <a:cs typeface="Verdana" panose="020B0604030504040204" pitchFamily="34" charset="0"/>
              </a:defRPr>
            </a:lvl5pPr>
            <a:lvl6pPr>
              <a:defRPr sz="1013"/>
            </a:lvl6pPr>
            <a:lvl7pPr>
              <a:defRPr sz="1013"/>
            </a:lvl7pPr>
            <a:lvl8pPr>
              <a:defRPr sz="1013"/>
            </a:lvl8pPr>
            <a:lvl9pPr>
              <a:defRPr sz="1013"/>
            </a:lvl9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CFB2A68D-0E26-4ECF-BE71-48D27E1E043A}" type="datetimeFigureOut">
              <a:rPr lang="en-US" smtClean="0"/>
              <a:t>3/7/2019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DE0E99EB-11D2-423C-9BBD-CD6DF9AB55DE}" type="slidenum">
              <a:rPr lang="en-US" smtClean="0"/>
              <a:t>‹#›</a:t>
            </a:fld>
            <a:endParaRPr lang="en-US"/>
          </a:p>
        </p:txBody>
      </p:sp>
      <p:sp>
        <p:nvSpPr>
          <p:cNvPr id="9" name="Content Placeholder 8"/>
          <p:cNvSpPr>
            <a:spLocks noGrp="1"/>
          </p:cNvSpPr>
          <p:nvPr>
            <p:ph sz="quarter" idx="13"/>
          </p:nvPr>
        </p:nvSpPr>
        <p:spPr>
          <a:xfrm>
            <a:off x="525463" y="4783138"/>
            <a:ext cx="8161337" cy="1304925"/>
          </a:xfrm>
        </p:spPr>
        <p:txBody>
          <a:bodyPr/>
          <a:lstStyle>
            <a:lvl1pPr>
              <a:defRPr>
                <a:latin typeface="Verdana" panose="020B0604030504040204" pitchFamily="34" charset="0"/>
                <a:ea typeface="Verdana" panose="020B0604030504040204" pitchFamily="34" charset="0"/>
                <a:cs typeface="Verdana" panose="020B0604030504040204" pitchFamily="34" charset="0"/>
              </a:defRPr>
            </a:lvl1pPr>
            <a:lvl2pPr>
              <a:defRPr i="0">
                <a:latin typeface="Verdana" panose="020B0604030504040204" pitchFamily="34" charset="0"/>
                <a:ea typeface="Verdana" panose="020B0604030504040204" pitchFamily="34" charset="0"/>
                <a:cs typeface="Verdana" panose="020B0604030504040204" pitchFamily="34" charset="0"/>
              </a:defRPr>
            </a:lvl2pPr>
            <a:lvl3pPr>
              <a:defRPr>
                <a:latin typeface="Verdana" panose="020B0604030504040204" pitchFamily="34" charset="0"/>
                <a:ea typeface="Verdana" panose="020B0604030504040204" pitchFamily="34" charset="0"/>
                <a:cs typeface="Verdana" panose="020B0604030504040204" pitchFamily="34" charset="0"/>
              </a:defRPr>
            </a:lvl3pPr>
            <a:lvl4pPr>
              <a:defRPr i="0">
                <a:latin typeface="Verdana" panose="020B0604030504040204" pitchFamily="34" charset="0"/>
                <a:ea typeface="Verdana" panose="020B0604030504040204" pitchFamily="34" charset="0"/>
                <a:cs typeface="Verdana" panose="020B0604030504040204" pitchFamily="34" charset="0"/>
              </a:defRPr>
            </a:lvl4pPr>
            <a:lvl5pPr>
              <a:defRPr>
                <a:latin typeface="Verdana" panose="020B0604030504040204" pitchFamily="34" charset="0"/>
                <a:ea typeface="Verdana" panose="020B0604030504040204" pitchFamily="34" charset="0"/>
                <a:cs typeface="Verdana" panose="020B060403050404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0099101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FB2A68D-0E26-4ECF-BE71-48D27E1E043A}" type="datetimeFigureOut">
              <a:rPr lang="en-US" smtClean="0"/>
              <a:t>3/7/2019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E0E99EB-11D2-423C-9BBD-CD6DF9AB55DE}" type="slidenum">
              <a:rPr lang="en-US" smtClean="0"/>
              <a:t>‹#›</a:t>
            </a:fld>
            <a:endParaRPr lang="en-US"/>
          </a:p>
        </p:txBody>
      </p:sp>
    </p:spTree>
    <p:extLst>
      <p:ext uri="{BB962C8B-B14F-4D97-AF65-F5344CB8AC3E}">
        <p14:creationId xmlns:p14="http://schemas.microsoft.com/office/powerpoint/2010/main" val="39910422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389997"/>
            <a:ext cx="6858000" cy="1752070"/>
          </a:xfrm>
        </p:spPr>
        <p:txBody>
          <a:bodyPr anchor="b">
            <a:normAutofit/>
          </a:bodyPr>
          <a:lstStyle>
            <a:lvl1pPr algn="ctr">
              <a:defRPr sz="3600" b="1">
                <a:solidFill>
                  <a:schemeClr val="tx2"/>
                </a:solidFill>
                <a:latin typeface="Verdana" panose="020B0604030504040204" pitchFamily="34" charset="0"/>
                <a:ea typeface="Verdana" panose="020B0604030504040204" pitchFamily="34" charset="0"/>
                <a:cs typeface="Verdana" panose="020B0604030504040204" pitchFamily="34" charset="0"/>
              </a:defRPr>
            </a:lvl1pPr>
          </a:lstStyle>
          <a:p>
            <a:r>
              <a:rPr lang="en-US" dirty="0"/>
              <a:t>Click to edit Master title style</a:t>
            </a:r>
          </a:p>
        </p:txBody>
      </p:sp>
      <p:sp>
        <p:nvSpPr>
          <p:cNvPr id="3" name="Subtitle 2"/>
          <p:cNvSpPr>
            <a:spLocks noGrp="1"/>
          </p:cNvSpPr>
          <p:nvPr>
            <p:ph type="subTitle" idx="1"/>
          </p:nvPr>
        </p:nvSpPr>
        <p:spPr>
          <a:xfrm>
            <a:off x="1143000" y="2238905"/>
            <a:ext cx="6858000" cy="876829"/>
          </a:xfrm>
        </p:spPr>
        <p:txBody>
          <a:bodyPr>
            <a:noAutofit/>
          </a:bodyPr>
          <a:lstStyle>
            <a:lvl1pPr marL="0" indent="0" algn="ctr">
              <a:buNone/>
              <a:defRPr sz="3000">
                <a:latin typeface="Verdana" panose="020B0604030504040204" pitchFamily="34" charset="0"/>
                <a:ea typeface="Verdana" panose="020B0604030504040204" pitchFamily="34" charset="0"/>
                <a:cs typeface="Verdana" panose="020B060403050404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Click to edit Master subtitle style</a:t>
            </a:r>
          </a:p>
        </p:txBody>
      </p:sp>
      <p:sp>
        <p:nvSpPr>
          <p:cNvPr id="4" name="Date Placeholder 3"/>
          <p:cNvSpPr>
            <a:spLocks noGrp="1"/>
          </p:cNvSpPr>
          <p:nvPr>
            <p:ph type="dt" sz="half" idx="10"/>
          </p:nvPr>
        </p:nvSpPr>
        <p:spPr/>
        <p:txBody>
          <a:bodyPr/>
          <a:lstStyle/>
          <a:p>
            <a:fld id="{CFB2A68D-0E26-4ECF-BE71-48D27E1E043A}" type="datetimeFigureOut">
              <a:rPr lang="en-US" smtClean="0"/>
              <a:t>3/7/2019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0E99EB-11D2-423C-9BBD-CD6DF9AB55DE}" type="slidenum">
              <a:rPr lang="en-US" smtClean="0"/>
              <a:t>‹#›</a:t>
            </a:fld>
            <a:endParaRPr lang="en-US"/>
          </a:p>
        </p:txBody>
      </p:sp>
      <p:sp>
        <p:nvSpPr>
          <p:cNvPr id="8" name="Content Placeholder 7"/>
          <p:cNvSpPr>
            <a:spLocks noGrp="1"/>
          </p:cNvSpPr>
          <p:nvPr>
            <p:ph sz="quarter" idx="13"/>
          </p:nvPr>
        </p:nvSpPr>
        <p:spPr>
          <a:xfrm>
            <a:off x="1143000" y="5071004"/>
            <a:ext cx="6858000" cy="847725"/>
          </a:xfrm>
        </p:spPr>
        <p:txBody>
          <a:bodyPr/>
          <a:lstStyle>
            <a:lvl1pPr marL="0" indent="0">
              <a:buFontTx/>
              <a:buNone/>
              <a:defRPr sz="2000">
                <a:latin typeface="Tahoma" panose="020B0604030504040204" pitchFamily="34" charset="0"/>
                <a:ea typeface="Tahoma" panose="020B0604030504040204" pitchFamily="34" charset="0"/>
                <a:cs typeface="Tahoma" panose="020B0604030504040204" pitchFamily="34" charset="0"/>
              </a:defRPr>
            </a:lvl1pPr>
            <a:lvl2pPr marL="257175" indent="0">
              <a:buFontTx/>
              <a:buNone/>
              <a:defRPr sz="1800">
                <a:latin typeface="Verdana" panose="020B0604030504040204" pitchFamily="34" charset="0"/>
                <a:ea typeface="Verdana" panose="020B0604030504040204" pitchFamily="34" charset="0"/>
                <a:cs typeface="Verdana" panose="020B0604030504040204" pitchFamily="34" charset="0"/>
              </a:defRPr>
            </a:lvl2pPr>
            <a:lvl3pPr marL="514350" indent="0">
              <a:buFontTx/>
              <a:buNone/>
              <a:defRPr>
                <a:latin typeface="Verdana" panose="020B0604030504040204" pitchFamily="34" charset="0"/>
                <a:ea typeface="Verdana" panose="020B0604030504040204" pitchFamily="34" charset="0"/>
                <a:cs typeface="Verdana" panose="020B0604030504040204" pitchFamily="34" charset="0"/>
              </a:defRPr>
            </a:lvl3pPr>
            <a:lvl4pPr marL="771525" indent="0">
              <a:buFontTx/>
              <a:buNone/>
              <a:defRPr i="0">
                <a:latin typeface="Verdana" panose="020B0604030504040204" pitchFamily="34" charset="0"/>
                <a:ea typeface="Verdana" panose="020B0604030504040204" pitchFamily="34" charset="0"/>
                <a:cs typeface="Verdana" panose="020B0604030504040204" pitchFamily="34" charset="0"/>
              </a:defRPr>
            </a:lvl4pPr>
            <a:lvl5pPr marL="1028700" indent="0">
              <a:buFontTx/>
              <a:buNone/>
              <a:defRPr sz="1200">
                <a:latin typeface="Verdana" panose="020B0604030504040204" pitchFamily="34" charset="0"/>
                <a:ea typeface="Verdana" panose="020B0604030504040204" pitchFamily="34" charset="0"/>
                <a:cs typeface="Verdana" panose="020B060403050404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Picture Placeholder 9"/>
          <p:cNvSpPr>
            <a:spLocks noGrp="1"/>
          </p:cNvSpPr>
          <p:nvPr>
            <p:ph type="pic" sz="quarter" idx="14"/>
          </p:nvPr>
        </p:nvSpPr>
        <p:spPr>
          <a:xfrm>
            <a:off x="1143000" y="3309938"/>
            <a:ext cx="6858000" cy="1566862"/>
          </a:xfrm>
        </p:spPr>
        <p:txBody>
          <a:bodyPr/>
          <a:lstStyle/>
          <a:p>
            <a:endParaRPr lang="en-US" dirty="0"/>
          </a:p>
        </p:txBody>
      </p:sp>
    </p:spTree>
    <p:extLst>
      <p:ext uri="{BB962C8B-B14F-4D97-AF65-F5344CB8AC3E}">
        <p14:creationId xmlns:p14="http://schemas.microsoft.com/office/powerpoint/2010/main" val="5787865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028700" y="685800"/>
            <a:ext cx="7200900" cy="1485900"/>
          </a:xfrm>
        </p:spPr>
        <p:txBody>
          <a:bodyPr/>
          <a:lstStyle>
            <a:lvl1pPr>
              <a:defRPr>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28700" y="2340230"/>
            <a:ext cx="3335840" cy="823912"/>
          </a:xfrm>
        </p:spPr>
        <p:txBody>
          <a:bodyPr anchor="b">
            <a:noAutofit/>
          </a:bodyPr>
          <a:lstStyle>
            <a:lvl1pPr marL="0" indent="0">
              <a:lnSpc>
                <a:spcPct val="84000"/>
              </a:lnSpc>
              <a:spcBef>
                <a:spcPts val="0"/>
              </a:spcBef>
              <a:spcAft>
                <a:spcPts val="0"/>
              </a:spcAft>
              <a:buNone/>
              <a:defRPr sz="240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1028700" y="3305208"/>
            <a:ext cx="3335839" cy="2562193"/>
          </a:xfrm>
        </p:spPr>
        <p:txBody>
          <a:bodyPr/>
          <a:lstStyle>
            <a:lvl1pPr>
              <a:defRPr baseline="0">
                <a:solidFill>
                  <a:schemeClr val="tx2"/>
                </a:solidFill>
              </a:defRPr>
            </a:lvl1pPr>
            <a:lvl2pPr>
              <a:defRPr i="0" baseline="0">
                <a:solidFill>
                  <a:schemeClr val="tx2"/>
                </a:solidFill>
              </a:defRPr>
            </a:lvl2pPr>
            <a:lvl3pPr>
              <a:defRPr baseline="0">
                <a:solidFill>
                  <a:schemeClr val="tx2"/>
                </a:solidFill>
              </a:defRPr>
            </a:lvl3pPr>
            <a:lvl4pPr>
              <a:defRPr i="0" baseline="0">
                <a:solidFill>
                  <a:schemeClr val="tx2"/>
                </a:solidFill>
              </a:defRPr>
            </a:lvl4pPr>
            <a:lvl5pPr>
              <a:defRPr baseline="0">
                <a:solidFill>
                  <a:schemeClr val="tx2"/>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893760" y="2349754"/>
            <a:ext cx="3335840" cy="823912"/>
          </a:xfrm>
        </p:spPr>
        <p:txBody>
          <a:bodyPr anchor="b">
            <a:noAutofit/>
          </a:bodyPr>
          <a:lstStyle>
            <a:lvl1pPr marL="0" indent="0">
              <a:lnSpc>
                <a:spcPct val="84000"/>
              </a:lnSpc>
              <a:spcBef>
                <a:spcPts val="0"/>
              </a:spcBef>
              <a:spcAft>
                <a:spcPts val="0"/>
              </a:spcAft>
              <a:buNone/>
              <a:defRPr sz="240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4893760" y="3305208"/>
            <a:ext cx="3335840" cy="2562193"/>
          </a:xfrm>
        </p:spPr>
        <p:txBody>
          <a:bodyPr/>
          <a:lstStyle>
            <a:lvl1pPr>
              <a:defRPr baseline="0">
                <a:solidFill>
                  <a:schemeClr val="tx2"/>
                </a:solidFill>
              </a:defRPr>
            </a:lvl1pPr>
            <a:lvl2pPr>
              <a:defRPr i="0" baseline="0">
                <a:solidFill>
                  <a:schemeClr val="tx2"/>
                </a:solidFill>
              </a:defRPr>
            </a:lvl2pPr>
            <a:lvl3pPr>
              <a:defRPr baseline="0">
                <a:solidFill>
                  <a:schemeClr val="tx2"/>
                </a:solidFill>
              </a:defRPr>
            </a:lvl3pPr>
            <a:lvl4pPr>
              <a:defRPr i="0" baseline="0">
                <a:solidFill>
                  <a:schemeClr val="tx2"/>
                </a:solidFill>
              </a:defRPr>
            </a:lvl4pPr>
            <a:lvl5pPr>
              <a:defRPr baseline="0">
                <a:solidFill>
                  <a:schemeClr val="tx2"/>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CFB2A68D-0E26-4ECF-BE71-48D27E1E043A}" type="datetimeFigureOut">
              <a:rPr lang="en-US" smtClean="0"/>
              <a:t>3/7/2019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E0E99EB-11D2-423C-9BBD-CD6DF9AB55DE}" type="slidenum">
              <a:rPr lang="en-US" smtClean="0"/>
              <a:t>‹#›</a:t>
            </a:fld>
            <a:endParaRPr lang="en-US"/>
          </a:p>
        </p:txBody>
      </p:sp>
    </p:spTree>
    <p:extLst>
      <p:ext uri="{BB962C8B-B14F-4D97-AF65-F5344CB8AC3E}">
        <p14:creationId xmlns:p14="http://schemas.microsoft.com/office/powerpoint/2010/main" val="11240150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FB2A68D-0E26-4ECF-BE71-48D27E1E043A}" type="datetimeFigureOut">
              <a:rPr lang="en-US" smtClean="0"/>
              <a:t>3/7/2019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E0E99EB-11D2-423C-9BBD-CD6DF9AB55DE}" type="slidenum">
              <a:rPr lang="en-US" smtClean="0"/>
              <a:t>‹#›</a:t>
            </a:fld>
            <a:endParaRPr lang="en-US"/>
          </a:p>
        </p:txBody>
      </p:sp>
    </p:spTree>
    <p:extLst>
      <p:ext uri="{BB962C8B-B14F-4D97-AF65-F5344CB8AC3E}">
        <p14:creationId xmlns:p14="http://schemas.microsoft.com/office/powerpoint/2010/main" val="38127624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1EEDB"/>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8700" y="444261"/>
            <a:ext cx="7200900" cy="1485900"/>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p:cNvSpPr>
            <a:spLocks noGrp="1"/>
          </p:cNvSpPr>
          <p:nvPr>
            <p:ph type="body" idx="1"/>
          </p:nvPr>
        </p:nvSpPr>
        <p:spPr>
          <a:xfrm>
            <a:off x="1028700" y="2286000"/>
            <a:ext cx="7200900" cy="358140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1042987" y="6453386"/>
            <a:ext cx="903429" cy="404614"/>
          </a:xfrm>
          <a:prstGeom prst="rect">
            <a:avLst/>
          </a:prstGeom>
        </p:spPr>
        <p:txBody>
          <a:bodyPr vert="horz" lIns="91440" tIns="45720" rIns="91440" bIns="45720" rtlCol="0" anchor="ctr"/>
          <a:lstStyle>
            <a:lvl1pPr algn="l">
              <a:defRPr sz="1000" baseline="0">
                <a:solidFill>
                  <a:schemeClr val="tx2"/>
                </a:solidFill>
              </a:defRPr>
            </a:lvl1pPr>
          </a:lstStyle>
          <a:p>
            <a:fld id="{CFB2A68D-0E26-4ECF-BE71-48D27E1E043A}" type="datetimeFigureOut">
              <a:rPr lang="en-US" smtClean="0"/>
              <a:t>3/7/2019</a:t>
            </a:fld>
            <a:endParaRPr lang="en-US"/>
          </a:p>
        </p:txBody>
      </p:sp>
      <p:sp>
        <p:nvSpPr>
          <p:cNvPr id="5" name="Footer Placeholder 4"/>
          <p:cNvSpPr>
            <a:spLocks noGrp="1"/>
          </p:cNvSpPr>
          <p:nvPr>
            <p:ph type="ftr" sz="quarter" idx="3"/>
          </p:nvPr>
        </p:nvSpPr>
        <p:spPr>
          <a:xfrm>
            <a:off x="2170173" y="6453386"/>
            <a:ext cx="4710623" cy="404614"/>
          </a:xfrm>
          <a:prstGeom prst="rect">
            <a:avLst/>
          </a:prstGeom>
        </p:spPr>
        <p:txBody>
          <a:bodyPr vert="horz" lIns="91440" tIns="45720" rIns="91440" bIns="45720" rtlCol="0" anchor="ctr"/>
          <a:lstStyle>
            <a:lvl1pPr algn="l">
              <a:defRPr sz="10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7104552" y="6453386"/>
            <a:ext cx="1197219" cy="404614"/>
          </a:xfrm>
          <a:prstGeom prst="rect">
            <a:avLst/>
          </a:prstGeom>
        </p:spPr>
        <p:txBody>
          <a:bodyPr vert="horz" lIns="91440" tIns="45720" rIns="91440" bIns="45720" rtlCol="0" anchor="ctr"/>
          <a:lstStyle>
            <a:lvl1pPr algn="r">
              <a:defRPr sz="1000" baseline="0">
                <a:solidFill>
                  <a:schemeClr val="tx2"/>
                </a:solidFill>
              </a:defRPr>
            </a:lvl1pPr>
          </a:lstStyle>
          <a:p>
            <a:fld id="{DE0E99EB-11D2-423C-9BBD-CD6DF9AB55DE}" type="slidenum">
              <a:rPr lang="en-US" smtClean="0"/>
              <a:t>‹#›</a:t>
            </a:fld>
            <a:endParaRPr lang="en-US"/>
          </a:p>
        </p:txBody>
      </p:sp>
      <p:sp>
        <p:nvSpPr>
          <p:cNvPr id="9" name="Rectangle 8"/>
          <p:cNvSpPr/>
          <p:nvPr/>
        </p:nvSpPr>
        <p:spPr>
          <a:xfrm>
            <a:off x="358571"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title="Side bar"/>
          <p:cNvSpPr/>
          <p:nvPr/>
        </p:nvSpPr>
        <p:spPr>
          <a:xfrm>
            <a:off x="358571"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10" name="Picture 9"/>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3605841" y="6453386"/>
            <a:ext cx="1733910" cy="371346"/>
          </a:xfrm>
          <a:prstGeom prst="rect">
            <a:avLst/>
          </a:prstGeom>
        </p:spPr>
      </p:pic>
    </p:spTree>
    <p:extLst>
      <p:ext uri="{BB962C8B-B14F-4D97-AF65-F5344CB8AC3E}">
        <p14:creationId xmlns:p14="http://schemas.microsoft.com/office/powerpoint/2010/main" val="3186386532"/>
      </p:ext>
    </p:extLst>
  </p:cSld>
  <p:clrMap bg1="lt1" tx1="dk1" bg2="lt2" tx2="dk2" accent1="accent1" accent2="accent2" accent3="accent3" accent4="accent4" accent5="accent5" accent6="accent6" hlink="hlink" folHlink="folHlink"/>
  <p:sldLayoutIdLst>
    <p:sldLayoutId id="2147483676" r:id="rId1"/>
    <p:sldLayoutId id="2147483678" r:id="rId2"/>
    <p:sldLayoutId id="2147483677" r:id="rId3"/>
    <p:sldLayoutId id="2147483679" r:id="rId4"/>
    <p:sldLayoutId id="2147483674" r:id="rId5"/>
    <p:sldLayoutId id="2147483681" r:id="rId6"/>
    <p:sldLayoutId id="2147483687" r:id="rId7"/>
    <p:sldLayoutId id="2147483680" r:id="rId8"/>
    <p:sldLayoutId id="2147483682" r:id="rId9"/>
    <p:sldLayoutId id="2147483683" r:id="rId10"/>
    <p:sldLayoutId id="2147483684" r:id="rId11"/>
    <p:sldLayoutId id="2147483663" r:id="rId12"/>
    <p:sldLayoutId id="2147483686" r:id="rId13"/>
    <p:sldLayoutId id="2147483685" r:id="rId14"/>
  </p:sldLayoutIdLst>
  <p:txStyles>
    <p:titleStyle>
      <a:lvl1pPr algn="l" defTabSz="6858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685800" rtl="0" eaLnBrk="1" latinLnBrk="0" hangingPunct="1">
        <a:lnSpc>
          <a:spcPct val="94000"/>
        </a:lnSpc>
        <a:spcBef>
          <a:spcPts val="1000"/>
        </a:spcBef>
        <a:spcAft>
          <a:spcPts val="200"/>
        </a:spcAft>
        <a:buFont typeface="Franklin Gothic Book" panose="020B0503020102020204" pitchFamily="34" charset="0"/>
        <a:buChar char="■"/>
        <a:defRPr sz="2400" kern="1200" baseline="0">
          <a:solidFill>
            <a:schemeClr val="tx2"/>
          </a:solidFill>
          <a:latin typeface="+mn-lt"/>
          <a:ea typeface="+mn-ea"/>
          <a:cs typeface="+mn-cs"/>
        </a:defRPr>
      </a:lvl1pPr>
      <a:lvl2pPr marL="9144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2000" i="0" kern="1200" baseline="0">
          <a:solidFill>
            <a:schemeClr val="tx2"/>
          </a:solidFill>
          <a:latin typeface="+mn-lt"/>
          <a:ea typeface="+mn-ea"/>
          <a:cs typeface="+mn-cs"/>
        </a:defRPr>
      </a:lvl2pPr>
      <a:lvl3pPr marL="13716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600" i="0" kern="1200" baseline="0">
          <a:solidFill>
            <a:schemeClr val="tx2"/>
          </a:solidFill>
          <a:latin typeface="+mn-lt"/>
          <a:ea typeface="+mn-ea"/>
          <a:cs typeface="+mn-cs"/>
        </a:defRPr>
      </a:lvl4pPr>
      <a:lvl5pPr marL="22860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5pPr>
      <a:lvl6pPr marL="27432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6912">
          <p15:clr>
            <a:srgbClr val="F26B43"/>
          </p15:clr>
        </p15:guide>
        <p15:guide id="2" pos="936">
          <p15:clr>
            <a:srgbClr val="F26B43"/>
          </p15:clr>
        </p15:guide>
        <p15:guide id="3" pos="864">
          <p15:clr>
            <a:srgbClr val="F26B43"/>
          </p15:clr>
        </p15:guide>
        <p15:guide id="0" orient="horz" pos="1368">
          <p15:clr>
            <a:srgbClr val="F26B43"/>
          </p15:clr>
        </p15:guide>
        <p15:guide id="4" orient="horz" pos="1440">
          <p15:clr>
            <a:srgbClr val="F26B43"/>
          </p15:clr>
        </p15:guide>
        <p15:guide id="5" orient="horz" pos="3696">
          <p15:clr>
            <a:srgbClr val="F26B43"/>
          </p15:clr>
        </p15:guide>
        <p15:guide id="6" orient="horz" pos="432">
          <p15:clr>
            <a:srgbClr val="F26B43"/>
          </p15:clr>
        </p15:guide>
        <p15:guide id="7" orient="horz" pos="1512">
          <p15:clr>
            <a:srgbClr val="F26B43"/>
          </p15:clr>
        </p15:guide>
        <p15:guide id="8" pos="5184">
          <p15:clr>
            <a:srgbClr val="F26B43"/>
          </p15:clr>
        </p15:guide>
        <p15:guide id="9" pos="702">
          <p15:clr>
            <a:srgbClr val="F26B43"/>
          </p15:clr>
        </p15:guide>
        <p15:guide id="10" pos="648">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22998" y="1301261"/>
            <a:ext cx="8146218" cy="2937908"/>
          </a:xfrm>
        </p:spPr>
        <p:txBody>
          <a:bodyPr/>
          <a:lstStyle/>
          <a:p>
            <a:r>
              <a:rPr lang="en-US" dirty="0" smtClean="0"/>
              <a:t>Overview of the National </a:t>
            </a:r>
            <a:r>
              <a:rPr lang="en-US" dirty="0"/>
              <a:t/>
            </a:r>
            <a:br>
              <a:rPr lang="en-US" dirty="0"/>
            </a:br>
            <a:r>
              <a:rPr lang="en-US" dirty="0"/>
              <a:t>deaf-blind </a:t>
            </a:r>
            <a:br>
              <a:rPr lang="en-US" dirty="0"/>
            </a:br>
            <a:r>
              <a:rPr lang="en-US" dirty="0"/>
              <a:t>child count</a:t>
            </a:r>
          </a:p>
        </p:txBody>
      </p:sp>
      <p:sp>
        <p:nvSpPr>
          <p:cNvPr id="5" name="Content Placeholder 4"/>
          <p:cNvSpPr>
            <a:spLocks noGrp="1"/>
          </p:cNvSpPr>
          <p:nvPr>
            <p:ph type="subTitle" idx="1"/>
          </p:nvPr>
        </p:nvSpPr>
        <p:spPr>
          <a:xfrm>
            <a:off x="2005682" y="4411225"/>
            <a:ext cx="5123755" cy="1004836"/>
          </a:xfrm>
        </p:spPr>
        <p:txBody>
          <a:bodyPr>
            <a:normAutofit fontScale="85000" lnSpcReduction="20000"/>
          </a:bodyPr>
          <a:lstStyle/>
          <a:p>
            <a:r>
              <a:rPr lang="en-US" dirty="0"/>
              <a:t>Robbin Bull</a:t>
            </a:r>
          </a:p>
          <a:p>
            <a:r>
              <a:rPr lang="en-US" dirty="0"/>
              <a:t>National Deaf-Blind Child Count </a:t>
            </a:r>
            <a:r>
              <a:rPr lang="en-US" dirty="0" smtClean="0"/>
              <a:t>Coordinator</a:t>
            </a:r>
          </a:p>
          <a:p>
            <a:pPr>
              <a:lnSpc>
                <a:spcPct val="220000"/>
              </a:lnSpc>
            </a:pPr>
            <a:r>
              <a:rPr lang="en-US" b="1" dirty="0" smtClean="0"/>
              <a:t>February 2019</a:t>
            </a:r>
            <a:endParaRPr lang="en-US" b="1" dirty="0"/>
          </a:p>
        </p:txBody>
      </p:sp>
      <p:sp>
        <p:nvSpPr>
          <p:cNvPr id="9" name="Content Placeholder 8"/>
          <p:cNvSpPr>
            <a:spLocks noGrp="1"/>
          </p:cNvSpPr>
          <p:nvPr>
            <p:ph sz="quarter" idx="13"/>
          </p:nvPr>
        </p:nvSpPr>
        <p:spPr>
          <a:xfrm>
            <a:off x="1096459" y="6108876"/>
            <a:ext cx="6942202" cy="264643"/>
          </a:xfrm>
        </p:spPr>
        <p:txBody>
          <a:bodyPr>
            <a:normAutofit fontScale="92500" lnSpcReduction="20000"/>
          </a:bodyPr>
          <a:lstStyle/>
          <a:p>
            <a:pPr marL="0" indent="0">
              <a:buNone/>
            </a:pPr>
            <a:r>
              <a:rPr lang="en-US" sz="800" dirty="0"/>
              <a:t>The contents of this presentation were developed under a grant from the U.S. Department of Education, #H326T180026. However, those contents do not necessarily represent the policy of the U.S. Department of Education, and you should not assume endorsement by the Federal Government. Project Officer, Susan </a:t>
            </a:r>
            <a:r>
              <a:rPr lang="en-US" sz="800" dirty="0" err="1"/>
              <a:t>Weigert</a:t>
            </a:r>
            <a:r>
              <a:rPr lang="en-US" sz="800" dirty="0"/>
              <a:t>.</a:t>
            </a:r>
          </a:p>
        </p:txBody>
      </p:sp>
      <p:pic>
        <p:nvPicPr>
          <p:cNvPr id="4" name="Picture 3" descr="National Center on Deaf-Blindness"/>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65879" y="6241198"/>
            <a:ext cx="512426" cy="512426"/>
          </a:xfrm>
          <a:prstGeom prst="rect">
            <a:avLst/>
          </a:prstGeom>
        </p:spPr>
      </p:pic>
      <p:pic>
        <p:nvPicPr>
          <p:cNvPr id="3" name="Picture 2" descr="IDEAs that Work U.S. Office of Special Education Program"/>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54854" y="6241198"/>
            <a:ext cx="614362" cy="512427"/>
          </a:xfrm>
          <a:prstGeom prst="rect">
            <a:avLst/>
          </a:prstGeom>
        </p:spPr>
      </p:pic>
    </p:spTree>
    <p:extLst>
      <p:ext uri="{BB962C8B-B14F-4D97-AF65-F5344CB8AC3E}">
        <p14:creationId xmlns:p14="http://schemas.microsoft.com/office/powerpoint/2010/main" val="324314429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of deaf-blindness</a:t>
            </a:r>
          </a:p>
        </p:txBody>
      </p:sp>
      <p:sp>
        <p:nvSpPr>
          <p:cNvPr id="3" name="Content Placeholder 2"/>
          <p:cNvSpPr>
            <a:spLocks noGrp="1"/>
          </p:cNvSpPr>
          <p:nvPr>
            <p:ph idx="1"/>
          </p:nvPr>
        </p:nvSpPr>
        <p:spPr>
          <a:xfrm>
            <a:off x="1028700" y="1930161"/>
            <a:ext cx="7200900" cy="4269917"/>
          </a:xfrm>
        </p:spPr>
        <p:txBody>
          <a:bodyPr>
            <a:normAutofit fontScale="92500" lnSpcReduction="20000"/>
          </a:bodyPr>
          <a:lstStyle/>
          <a:p>
            <a:pPr>
              <a:spcAft>
                <a:spcPct val="60000"/>
              </a:spcAft>
            </a:pPr>
            <a:r>
              <a:rPr lang="en-US" altLang="en-US" dirty="0"/>
              <a:t>IDEA 2004 definition of deaf-blindness states that:</a:t>
            </a:r>
            <a:endParaRPr lang="en-US" altLang="en-US" i="1" dirty="0"/>
          </a:p>
          <a:p>
            <a:pPr marL="530352" lvl="1" indent="0">
              <a:buNone/>
            </a:pPr>
            <a:r>
              <a:rPr lang="en-US" altLang="en-US" dirty="0"/>
              <a:t>“Deaf blindness means concomitant hearing and vision impairments, the combination of which causes such severe communication and other developmental and educational needs that they cannot be accommodated in special education programs solely for children with deafness or children with blindness” </a:t>
            </a:r>
          </a:p>
          <a:p>
            <a:r>
              <a:rPr lang="en-US" dirty="0"/>
              <a:t>For infants and toddlers receiving Part C early intervention services, deaf-blindness is defined as:</a:t>
            </a:r>
          </a:p>
          <a:p>
            <a:pPr marL="530352" lvl="1" indent="0">
              <a:buNone/>
            </a:pPr>
            <a:r>
              <a:rPr lang="en-US" sz="2100" dirty="0"/>
              <a:t>“Concomitant hearing and vision impairments or delays, the combination of which causes such severe communication and other developmental and intervention needs that specialized early intervention services are needed.”</a:t>
            </a:r>
            <a:r>
              <a:rPr lang="en-US" sz="2100" b="1" dirty="0"/>
              <a:t>*</a:t>
            </a:r>
          </a:p>
          <a:p>
            <a:pPr marL="530352" lvl="1" indent="0">
              <a:lnSpc>
                <a:spcPct val="210000"/>
              </a:lnSpc>
              <a:buNone/>
            </a:pPr>
            <a:r>
              <a:rPr lang="en-US" altLang="en-US" b="1" dirty="0"/>
              <a:t>*Defined by NTAC/SDBP workgroup in 2006</a:t>
            </a:r>
          </a:p>
          <a:p>
            <a:endParaRPr lang="en-US" dirty="0"/>
          </a:p>
        </p:txBody>
      </p:sp>
    </p:spTree>
    <p:extLst>
      <p:ext uri="{BB962C8B-B14F-4D97-AF65-F5344CB8AC3E}">
        <p14:creationId xmlns:p14="http://schemas.microsoft.com/office/powerpoint/2010/main" val="215897688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8700" y="444261"/>
            <a:ext cx="7200900" cy="915909"/>
          </a:xfrm>
        </p:spPr>
        <p:txBody>
          <a:bodyPr/>
          <a:lstStyle/>
          <a:p>
            <a:r>
              <a:rPr lang="en-US" dirty="0"/>
              <a:t>National totals, 10 years</a:t>
            </a:r>
          </a:p>
        </p:txBody>
      </p:sp>
      <p:graphicFrame>
        <p:nvGraphicFramePr>
          <p:cNvPr id="4" name="Chart 3" descr="Chart of national deaf-blind child count totals 2007-2017."/>
          <p:cNvGraphicFramePr>
            <a:graphicFrameLocks/>
          </p:cNvGraphicFramePr>
          <p:nvPr>
            <p:extLst>
              <p:ext uri="{D42A27DB-BD31-4B8C-83A1-F6EECF244321}">
                <p14:modId xmlns:p14="http://schemas.microsoft.com/office/powerpoint/2010/main" val="1645619830"/>
              </p:ext>
            </p:extLst>
          </p:nvPr>
        </p:nvGraphicFramePr>
        <p:xfrm>
          <a:off x="779646" y="1930161"/>
          <a:ext cx="7983454" cy="341812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0374573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Age groups, 7 years</a:t>
            </a:r>
          </a:p>
        </p:txBody>
      </p:sp>
      <p:graphicFrame>
        <p:nvGraphicFramePr>
          <p:cNvPr id="4" name="Chart 3" descr="Bar chart of age groups 2010-2017."/>
          <p:cNvGraphicFramePr>
            <a:graphicFrameLocks/>
          </p:cNvGraphicFramePr>
          <p:nvPr>
            <p:extLst>
              <p:ext uri="{D42A27DB-BD31-4B8C-83A1-F6EECF244321}">
                <p14:modId xmlns:p14="http://schemas.microsoft.com/office/powerpoint/2010/main" val="1219499421"/>
              </p:ext>
            </p:extLst>
          </p:nvPr>
        </p:nvGraphicFramePr>
        <p:xfrm>
          <a:off x="837398" y="1337912"/>
          <a:ext cx="8085222" cy="478881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77128597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Documented FUNCTIONAL vision loss and hearing loss</a:t>
            </a:r>
          </a:p>
        </p:txBody>
      </p:sp>
      <p:sp>
        <p:nvSpPr>
          <p:cNvPr id="3" name="Content Placeholder 2"/>
          <p:cNvSpPr>
            <a:spLocks noGrp="1"/>
          </p:cNvSpPr>
          <p:nvPr>
            <p:ph idx="1"/>
          </p:nvPr>
        </p:nvSpPr>
        <p:spPr/>
        <p:txBody>
          <a:bodyPr>
            <a:normAutofit fontScale="92500" lnSpcReduction="10000"/>
          </a:bodyPr>
          <a:lstStyle/>
          <a:p>
            <a:r>
              <a:rPr lang="en-US" dirty="0"/>
              <a:t>A Functional Vision Assessment is defined as </a:t>
            </a:r>
            <a:r>
              <a:rPr lang="en-US" i="1" dirty="0"/>
              <a:t>“a non-clinical assessment, carried out by a trained vision specialist using commonly accepted assessment tools, checklists and measures for making educated judgments about the functional use of vision.”</a:t>
            </a:r>
            <a:endParaRPr lang="en-US" dirty="0"/>
          </a:p>
          <a:p>
            <a:r>
              <a:rPr lang="en-US" dirty="0"/>
              <a:t>A Functional Hearing Assessment is defined as </a:t>
            </a:r>
            <a:r>
              <a:rPr lang="en-US" i="1" dirty="0"/>
              <a:t>“a non-clinical assessment carried out by a trained hearing specialist using commonly accepted assessment tools, checklists and measures for making educated judgments about the functional use of hearing.”</a:t>
            </a:r>
            <a:endParaRPr lang="en-US" dirty="0"/>
          </a:p>
          <a:p>
            <a:pPr marL="0" indent="0">
              <a:buNone/>
            </a:pPr>
            <a:endParaRPr lang="en-US" dirty="0"/>
          </a:p>
        </p:txBody>
      </p:sp>
    </p:spTree>
    <p:extLst>
      <p:ext uri="{BB962C8B-B14F-4D97-AF65-F5344CB8AC3E}">
        <p14:creationId xmlns:p14="http://schemas.microsoft.com/office/powerpoint/2010/main" val="260529840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Current Data</a:t>
            </a:r>
            <a:endParaRPr lang="en-US" dirty="0"/>
          </a:p>
        </p:txBody>
      </p:sp>
    </p:spTree>
    <p:extLst>
      <p:ext uri="{BB962C8B-B14F-4D97-AF65-F5344CB8AC3E}">
        <p14:creationId xmlns:p14="http://schemas.microsoft.com/office/powerpoint/2010/main" val="227127038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Documented Vision loss, 2017</a:t>
            </a:r>
          </a:p>
        </p:txBody>
      </p:sp>
      <p:graphicFrame>
        <p:nvGraphicFramePr>
          <p:cNvPr id="4" name="Content Placeholder 3" descr="Pie chart of vision loss for 2017."/>
          <p:cNvGraphicFramePr>
            <a:graphicFrameLocks noGrp="1"/>
          </p:cNvGraphicFramePr>
          <p:nvPr>
            <p:ph idx="1"/>
            <p:extLst>
              <p:ext uri="{D42A27DB-BD31-4B8C-83A1-F6EECF244321}">
                <p14:modId xmlns:p14="http://schemas.microsoft.com/office/powerpoint/2010/main" val="771213193"/>
              </p:ext>
            </p:extLst>
          </p:nvPr>
        </p:nvGraphicFramePr>
        <p:xfrm>
          <a:off x="1028700" y="1703672"/>
          <a:ext cx="7200900" cy="416372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36727048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Documented Hearing Loss, 2017</a:t>
            </a:r>
          </a:p>
        </p:txBody>
      </p:sp>
      <p:graphicFrame>
        <p:nvGraphicFramePr>
          <p:cNvPr id="6" name="Content Placeholder 5" descr="Pie chart of hearing loss for 2017"/>
          <p:cNvGraphicFramePr>
            <a:graphicFrameLocks noGrp="1"/>
          </p:cNvGraphicFramePr>
          <p:nvPr>
            <p:ph idx="1"/>
            <p:extLst>
              <p:ext uri="{D42A27DB-BD31-4B8C-83A1-F6EECF244321}">
                <p14:modId xmlns:p14="http://schemas.microsoft.com/office/powerpoint/2010/main" val="479824201"/>
              </p:ext>
            </p:extLst>
          </p:nvPr>
        </p:nvGraphicFramePr>
        <p:xfrm>
          <a:off x="1028700" y="1799923"/>
          <a:ext cx="7200900" cy="437949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07104968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8700" y="444261"/>
            <a:ext cx="7200900" cy="755274"/>
          </a:xfrm>
        </p:spPr>
        <p:txBody>
          <a:bodyPr>
            <a:normAutofit/>
          </a:bodyPr>
          <a:lstStyle/>
          <a:p>
            <a:r>
              <a:rPr lang="en-US" sz="3200" dirty="0"/>
              <a:t>Vision loss by hearing loss, 2017</a:t>
            </a:r>
          </a:p>
        </p:txBody>
      </p:sp>
      <p:graphicFrame>
        <p:nvGraphicFramePr>
          <p:cNvPr id="9" name="Chart 8" descr="Bar chart showing vision loss by hearing loss crosstab results for 2017."/>
          <p:cNvGraphicFramePr>
            <a:graphicFrameLocks/>
          </p:cNvGraphicFramePr>
          <p:nvPr>
            <p:extLst>
              <p:ext uri="{D42A27DB-BD31-4B8C-83A1-F6EECF244321}">
                <p14:modId xmlns:p14="http://schemas.microsoft.com/office/powerpoint/2010/main" val="1587610392"/>
              </p:ext>
            </p:extLst>
          </p:nvPr>
        </p:nvGraphicFramePr>
        <p:xfrm>
          <a:off x="855405" y="1199535"/>
          <a:ext cx="7639665" cy="501445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58814530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8700" y="444261"/>
            <a:ext cx="7200900" cy="847329"/>
          </a:xfrm>
        </p:spPr>
        <p:txBody>
          <a:bodyPr/>
          <a:lstStyle/>
          <a:p>
            <a:r>
              <a:rPr lang="en-US" dirty="0"/>
              <a:t>Race/Ethnicity, 2017</a:t>
            </a:r>
          </a:p>
        </p:txBody>
      </p:sp>
      <p:graphicFrame>
        <p:nvGraphicFramePr>
          <p:cNvPr id="9" name="Chart 8" descr="Pie chart of race/ethnicity for 2017."/>
          <p:cNvGraphicFramePr>
            <a:graphicFrameLocks/>
          </p:cNvGraphicFramePr>
          <p:nvPr>
            <p:extLst>
              <p:ext uri="{D42A27DB-BD31-4B8C-83A1-F6EECF244321}">
                <p14:modId xmlns:p14="http://schemas.microsoft.com/office/powerpoint/2010/main" val="4118950736"/>
              </p:ext>
            </p:extLst>
          </p:nvPr>
        </p:nvGraphicFramePr>
        <p:xfrm>
          <a:off x="1155032" y="1414914"/>
          <a:ext cx="6891688" cy="477413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15513539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7950" y="213255"/>
            <a:ext cx="7200900" cy="691520"/>
          </a:xfrm>
        </p:spPr>
        <p:txBody>
          <a:bodyPr>
            <a:normAutofit/>
          </a:bodyPr>
          <a:lstStyle/>
          <a:p>
            <a:r>
              <a:rPr lang="en-US" sz="4000" dirty="0"/>
              <a:t>Top Etiologies, 2017</a:t>
            </a:r>
          </a:p>
        </p:txBody>
      </p:sp>
      <p:graphicFrame>
        <p:nvGraphicFramePr>
          <p:cNvPr id="4" name="Content Placeholder 3" descr="Top etiologies by rank order, highest to lowest for 2017."/>
          <p:cNvGraphicFramePr>
            <a:graphicFrameLocks noGrp="1"/>
          </p:cNvGraphicFramePr>
          <p:nvPr>
            <p:ph idx="1"/>
            <p:extLst>
              <p:ext uri="{D42A27DB-BD31-4B8C-83A1-F6EECF244321}">
                <p14:modId xmlns:p14="http://schemas.microsoft.com/office/powerpoint/2010/main" val="3173026679"/>
              </p:ext>
            </p:extLst>
          </p:nvPr>
        </p:nvGraphicFramePr>
        <p:xfrm>
          <a:off x="2646000" y="1105800"/>
          <a:ext cx="3724977" cy="5284267"/>
        </p:xfrm>
        <a:graphic>
          <a:graphicData uri="http://schemas.openxmlformats.org/drawingml/2006/table">
            <a:tbl>
              <a:tblPr firstRow="1">
                <a:tableStyleId>{8799B23B-EC83-4686-B30A-512413B5E67A}</a:tableStyleId>
              </a:tblPr>
              <a:tblGrid>
                <a:gridCol w="2993615">
                  <a:extLst>
                    <a:ext uri="{9D8B030D-6E8A-4147-A177-3AD203B41FA5}">
                      <a16:colId xmlns:a16="http://schemas.microsoft.com/office/drawing/2014/main" val="848812887"/>
                    </a:ext>
                  </a:extLst>
                </a:gridCol>
                <a:gridCol w="731362">
                  <a:extLst>
                    <a:ext uri="{9D8B030D-6E8A-4147-A177-3AD203B41FA5}">
                      <a16:colId xmlns:a16="http://schemas.microsoft.com/office/drawing/2014/main" val="1481662938"/>
                    </a:ext>
                  </a:extLst>
                </a:gridCol>
              </a:tblGrid>
              <a:tr h="364628">
                <a:tc>
                  <a:txBody>
                    <a:bodyPr/>
                    <a:lstStyle/>
                    <a:p>
                      <a:pPr algn="l" fontAlgn="t"/>
                      <a:r>
                        <a:rPr lang="en-US" sz="1400" u="none" strike="noStrike" dirty="0">
                          <a:effectLst/>
                        </a:rPr>
                        <a:t>Etiology</a:t>
                      </a:r>
                      <a:endParaRPr lang="en-US" sz="1400" b="1" i="0" u="none" strike="noStrike" dirty="0">
                        <a:solidFill>
                          <a:schemeClr val="accent1">
                            <a:lumMod val="50000"/>
                          </a:schemeClr>
                        </a:solidFill>
                        <a:effectLst/>
                        <a:latin typeface="Arial" panose="020B0604020202020204" pitchFamily="34" charset="0"/>
                      </a:endParaRPr>
                    </a:p>
                  </a:txBody>
                  <a:tcPr marL="45720" marR="45720" anchor="b">
                    <a:solidFill>
                      <a:schemeClr val="bg1">
                        <a:lumMod val="85000"/>
                      </a:schemeClr>
                    </a:solidFill>
                  </a:tcPr>
                </a:tc>
                <a:tc>
                  <a:txBody>
                    <a:bodyPr/>
                    <a:lstStyle/>
                    <a:p>
                      <a:pPr algn="r" fontAlgn="t"/>
                      <a:r>
                        <a:rPr lang="en-US" sz="1400" u="none" strike="noStrike" dirty="0">
                          <a:effectLst/>
                        </a:rPr>
                        <a:t>Count</a:t>
                      </a:r>
                      <a:endParaRPr lang="en-US" sz="1400" b="1" i="0" u="none" strike="noStrike" dirty="0">
                        <a:solidFill>
                          <a:schemeClr val="accent1">
                            <a:lumMod val="50000"/>
                          </a:schemeClr>
                        </a:solidFill>
                        <a:effectLst/>
                        <a:latin typeface="Arial" panose="020B0604020202020204" pitchFamily="34" charset="0"/>
                      </a:endParaRPr>
                    </a:p>
                  </a:txBody>
                  <a:tcPr marL="45720" marR="45720" anchor="b">
                    <a:solidFill>
                      <a:schemeClr val="bg1">
                        <a:lumMod val="85000"/>
                      </a:schemeClr>
                    </a:solidFill>
                  </a:tcPr>
                </a:tc>
                <a:extLst>
                  <a:ext uri="{0D108BD9-81ED-4DB2-BD59-A6C34878D82A}">
                    <a16:rowId xmlns:a16="http://schemas.microsoft.com/office/drawing/2014/main" val="4052293281"/>
                  </a:ext>
                </a:extLst>
              </a:tr>
              <a:tr h="364628">
                <a:tc>
                  <a:txBody>
                    <a:bodyPr/>
                    <a:lstStyle/>
                    <a:p>
                      <a:pPr algn="l" fontAlgn="t"/>
                      <a:r>
                        <a:rPr lang="en-US" sz="1200" u="none" strike="noStrike" dirty="0">
                          <a:effectLst/>
                        </a:rPr>
                        <a:t>Hereditary Syndromes/ Disorders</a:t>
                      </a:r>
                      <a:endParaRPr lang="en-US" sz="1200" b="0" i="0" u="none" strike="noStrike" dirty="0">
                        <a:solidFill>
                          <a:srgbClr val="264A60"/>
                        </a:solidFill>
                        <a:effectLst/>
                        <a:latin typeface="Arial" panose="020B0604020202020204" pitchFamily="34" charset="0"/>
                      </a:endParaRPr>
                    </a:p>
                  </a:txBody>
                  <a:tcPr marL="45720" marR="45720" anchor="b"/>
                </a:tc>
                <a:tc>
                  <a:txBody>
                    <a:bodyPr/>
                    <a:lstStyle/>
                    <a:p>
                      <a:pPr algn="r" fontAlgn="t"/>
                      <a:r>
                        <a:rPr lang="en-US" sz="1200" u="none" strike="noStrike" dirty="0">
                          <a:effectLst/>
                        </a:rPr>
                        <a:t>2552</a:t>
                      </a:r>
                      <a:endParaRPr lang="en-US" sz="1200" b="0" i="0" u="none" strike="noStrike" dirty="0">
                        <a:solidFill>
                          <a:srgbClr val="010205"/>
                        </a:solidFill>
                        <a:effectLst/>
                        <a:latin typeface="Arial" panose="020B0604020202020204" pitchFamily="34" charset="0"/>
                      </a:endParaRPr>
                    </a:p>
                  </a:txBody>
                  <a:tcPr marL="45720" marR="45720" anchor="b"/>
                </a:tc>
                <a:extLst>
                  <a:ext uri="{0D108BD9-81ED-4DB2-BD59-A6C34878D82A}">
                    <a16:rowId xmlns:a16="http://schemas.microsoft.com/office/drawing/2014/main" val="1104196856"/>
                  </a:ext>
                </a:extLst>
              </a:tr>
              <a:tr h="289725">
                <a:tc>
                  <a:txBody>
                    <a:bodyPr/>
                    <a:lstStyle/>
                    <a:p>
                      <a:pPr algn="l" fontAlgn="t"/>
                      <a:r>
                        <a:rPr lang="en-US" sz="1200" u="none" strike="noStrike" dirty="0">
                          <a:effectLst/>
                        </a:rPr>
                        <a:t>Complication of Prematurity</a:t>
                      </a:r>
                      <a:endParaRPr lang="en-US" sz="1200" b="0" i="0" u="none" strike="noStrike" dirty="0">
                        <a:solidFill>
                          <a:srgbClr val="264A60"/>
                        </a:solidFill>
                        <a:effectLst/>
                        <a:latin typeface="Arial" panose="020B0604020202020204" pitchFamily="34" charset="0"/>
                      </a:endParaRPr>
                    </a:p>
                  </a:txBody>
                  <a:tcPr marL="45720" marR="45720" anchor="b"/>
                </a:tc>
                <a:tc>
                  <a:txBody>
                    <a:bodyPr/>
                    <a:lstStyle/>
                    <a:p>
                      <a:pPr algn="r" fontAlgn="t"/>
                      <a:r>
                        <a:rPr lang="en-US" sz="1200" u="none" strike="noStrike" dirty="0">
                          <a:effectLst/>
                        </a:rPr>
                        <a:t>1047</a:t>
                      </a:r>
                      <a:endParaRPr lang="en-US" sz="1200" b="0" i="0" u="none" strike="noStrike" dirty="0">
                        <a:solidFill>
                          <a:srgbClr val="010205"/>
                        </a:solidFill>
                        <a:effectLst/>
                        <a:latin typeface="Arial" panose="020B0604020202020204" pitchFamily="34" charset="0"/>
                      </a:endParaRPr>
                    </a:p>
                  </a:txBody>
                  <a:tcPr marL="45720" marR="45720" anchor="b"/>
                </a:tc>
                <a:extLst>
                  <a:ext uri="{0D108BD9-81ED-4DB2-BD59-A6C34878D82A}">
                    <a16:rowId xmlns:a16="http://schemas.microsoft.com/office/drawing/2014/main" val="1254977498"/>
                  </a:ext>
                </a:extLst>
              </a:tr>
              <a:tr h="289725">
                <a:tc>
                  <a:txBody>
                    <a:bodyPr/>
                    <a:lstStyle/>
                    <a:p>
                      <a:pPr algn="l" fontAlgn="t"/>
                      <a:r>
                        <a:rPr lang="en-US" sz="1200" u="none" strike="noStrike" dirty="0">
                          <a:effectLst/>
                        </a:rPr>
                        <a:t>CHARGE Syndrome</a:t>
                      </a:r>
                      <a:endParaRPr lang="en-US" sz="1200" b="0" i="0" u="none" strike="noStrike" dirty="0">
                        <a:solidFill>
                          <a:srgbClr val="264A60"/>
                        </a:solidFill>
                        <a:effectLst/>
                        <a:latin typeface="Arial" panose="020B0604020202020204" pitchFamily="34" charset="0"/>
                      </a:endParaRPr>
                    </a:p>
                  </a:txBody>
                  <a:tcPr marL="45720" marR="45720" anchor="b"/>
                </a:tc>
                <a:tc>
                  <a:txBody>
                    <a:bodyPr/>
                    <a:lstStyle/>
                    <a:p>
                      <a:pPr algn="r" fontAlgn="t"/>
                      <a:r>
                        <a:rPr lang="en-US" sz="1200" u="none" strike="noStrike" dirty="0">
                          <a:effectLst/>
                        </a:rPr>
                        <a:t>933</a:t>
                      </a:r>
                      <a:endParaRPr lang="en-US" sz="1200" b="0" i="0" u="none" strike="noStrike" dirty="0">
                        <a:solidFill>
                          <a:srgbClr val="010205"/>
                        </a:solidFill>
                        <a:effectLst/>
                        <a:latin typeface="Arial" panose="020B0604020202020204" pitchFamily="34" charset="0"/>
                      </a:endParaRPr>
                    </a:p>
                  </a:txBody>
                  <a:tcPr marL="45720" marR="45720" anchor="b"/>
                </a:tc>
                <a:extLst>
                  <a:ext uri="{0D108BD9-81ED-4DB2-BD59-A6C34878D82A}">
                    <a16:rowId xmlns:a16="http://schemas.microsoft.com/office/drawing/2014/main" val="423623167"/>
                  </a:ext>
                </a:extLst>
              </a:tr>
              <a:tr h="364628">
                <a:tc>
                  <a:txBody>
                    <a:bodyPr/>
                    <a:lstStyle/>
                    <a:p>
                      <a:pPr algn="l" fontAlgn="t"/>
                      <a:r>
                        <a:rPr lang="en-US" sz="1200" u="none" strike="noStrike" dirty="0">
                          <a:effectLst/>
                        </a:rPr>
                        <a:t>Pre-Natal Congenital Complications</a:t>
                      </a:r>
                      <a:endParaRPr lang="en-US" sz="1200" b="0" i="0" u="none" strike="noStrike" dirty="0">
                        <a:solidFill>
                          <a:srgbClr val="264A60"/>
                        </a:solidFill>
                        <a:effectLst/>
                        <a:latin typeface="Arial" panose="020B0604020202020204" pitchFamily="34" charset="0"/>
                      </a:endParaRPr>
                    </a:p>
                  </a:txBody>
                  <a:tcPr marL="45720" marR="45720" anchor="b"/>
                </a:tc>
                <a:tc>
                  <a:txBody>
                    <a:bodyPr/>
                    <a:lstStyle/>
                    <a:p>
                      <a:pPr algn="r" fontAlgn="t"/>
                      <a:r>
                        <a:rPr lang="en-US" sz="1200" u="none" strike="noStrike" dirty="0">
                          <a:effectLst/>
                        </a:rPr>
                        <a:t>678</a:t>
                      </a:r>
                      <a:endParaRPr lang="en-US" sz="1200" b="0" i="0" u="none" strike="noStrike" dirty="0">
                        <a:solidFill>
                          <a:srgbClr val="010205"/>
                        </a:solidFill>
                        <a:effectLst/>
                        <a:latin typeface="Arial" panose="020B0604020202020204" pitchFamily="34" charset="0"/>
                      </a:endParaRPr>
                    </a:p>
                  </a:txBody>
                  <a:tcPr marL="45720" marR="45720" anchor="b"/>
                </a:tc>
                <a:extLst>
                  <a:ext uri="{0D108BD9-81ED-4DB2-BD59-A6C34878D82A}">
                    <a16:rowId xmlns:a16="http://schemas.microsoft.com/office/drawing/2014/main" val="419605793"/>
                  </a:ext>
                </a:extLst>
              </a:tr>
              <a:tr h="289725">
                <a:tc>
                  <a:txBody>
                    <a:bodyPr/>
                    <a:lstStyle/>
                    <a:p>
                      <a:pPr algn="l" fontAlgn="t"/>
                      <a:r>
                        <a:rPr lang="en-US" sz="1200" u="none" strike="noStrike" dirty="0">
                          <a:effectLst/>
                        </a:rPr>
                        <a:t>Post-Natal Non-Congenital</a:t>
                      </a:r>
                      <a:endParaRPr lang="en-US" sz="1200" b="0" i="0" u="none" strike="noStrike" dirty="0">
                        <a:solidFill>
                          <a:srgbClr val="264A60"/>
                        </a:solidFill>
                        <a:effectLst/>
                        <a:latin typeface="Arial" panose="020B0604020202020204" pitchFamily="34" charset="0"/>
                      </a:endParaRPr>
                    </a:p>
                  </a:txBody>
                  <a:tcPr marL="45720" marR="45720" anchor="b"/>
                </a:tc>
                <a:tc>
                  <a:txBody>
                    <a:bodyPr/>
                    <a:lstStyle/>
                    <a:p>
                      <a:pPr algn="r" fontAlgn="t"/>
                      <a:r>
                        <a:rPr lang="en-US" sz="1200" u="none" strike="noStrike" dirty="0">
                          <a:effectLst/>
                        </a:rPr>
                        <a:t>670</a:t>
                      </a:r>
                      <a:endParaRPr lang="en-US" sz="1200" b="0" i="0" u="none" strike="noStrike" dirty="0">
                        <a:solidFill>
                          <a:srgbClr val="010205"/>
                        </a:solidFill>
                        <a:effectLst/>
                        <a:latin typeface="Arial" panose="020B0604020202020204" pitchFamily="34" charset="0"/>
                      </a:endParaRPr>
                    </a:p>
                  </a:txBody>
                  <a:tcPr marL="45720" marR="45720" anchor="b"/>
                </a:tc>
                <a:extLst>
                  <a:ext uri="{0D108BD9-81ED-4DB2-BD59-A6C34878D82A}">
                    <a16:rowId xmlns:a16="http://schemas.microsoft.com/office/drawing/2014/main" val="3172689567"/>
                  </a:ext>
                </a:extLst>
              </a:tr>
              <a:tr h="289725">
                <a:tc>
                  <a:txBody>
                    <a:bodyPr/>
                    <a:lstStyle/>
                    <a:p>
                      <a:pPr algn="l" fontAlgn="t"/>
                      <a:r>
                        <a:rPr lang="en-US" sz="1200" u="none" strike="noStrike" dirty="0">
                          <a:effectLst/>
                        </a:rPr>
                        <a:t>Usher Syndrome (I,II,III)</a:t>
                      </a:r>
                      <a:endParaRPr lang="en-US" sz="1200" b="0" i="0" u="none" strike="noStrike" dirty="0">
                        <a:solidFill>
                          <a:srgbClr val="264A60"/>
                        </a:solidFill>
                        <a:effectLst/>
                        <a:latin typeface="Arial" panose="020B0604020202020204" pitchFamily="34" charset="0"/>
                      </a:endParaRPr>
                    </a:p>
                  </a:txBody>
                  <a:tcPr marL="45720" marR="45720" anchor="b"/>
                </a:tc>
                <a:tc>
                  <a:txBody>
                    <a:bodyPr/>
                    <a:lstStyle/>
                    <a:p>
                      <a:pPr algn="r" fontAlgn="t"/>
                      <a:r>
                        <a:rPr lang="en-US" sz="1200" u="none" strike="noStrike" dirty="0">
                          <a:effectLst/>
                        </a:rPr>
                        <a:t>329</a:t>
                      </a:r>
                      <a:endParaRPr lang="en-US" sz="1200" b="0" i="0" u="none" strike="noStrike" dirty="0">
                        <a:solidFill>
                          <a:srgbClr val="010205"/>
                        </a:solidFill>
                        <a:effectLst/>
                        <a:latin typeface="Arial" panose="020B0604020202020204" pitchFamily="34" charset="0"/>
                      </a:endParaRPr>
                    </a:p>
                  </a:txBody>
                  <a:tcPr marL="45720" marR="45720" anchor="b"/>
                </a:tc>
                <a:extLst>
                  <a:ext uri="{0D108BD9-81ED-4DB2-BD59-A6C34878D82A}">
                    <a16:rowId xmlns:a16="http://schemas.microsoft.com/office/drawing/2014/main" val="77446496"/>
                  </a:ext>
                </a:extLst>
              </a:tr>
              <a:tr h="289725">
                <a:tc>
                  <a:txBody>
                    <a:bodyPr/>
                    <a:lstStyle/>
                    <a:p>
                      <a:pPr algn="l" fontAlgn="t"/>
                      <a:r>
                        <a:rPr lang="en-US" sz="1200" u="none" strike="noStrike" dirty="0">
                          <a:effectLst/>
                        </a:rPr>
                        <a:t>Down syndrome</a:t>
                      </a:r>
                      <a:endParaRPr lang="en-US" sz="1200" b="0" i="0" u="none" strike="noStrike" dirty="0">
                        <a:solidFill>
                          <a:srgbClr val="264A60"/>
                        </a:solidFill>
                        <a:effectLst/>
                        <a:latin typeface="Arial" panose="020B0604020202020204" pitchFamily="34" charset="0"/>
                      </a:endParaRPr>
                    </a:p>
                  </a:txBody>
                  <a:tcPr marL="45720" marR="45720" anchor="b"/>
                </a:tc>
                <a:tc>
                  <a:txBody>
                    <a:bodyPr/>
                    <a:lstStyle/>
                    <a:p>
                      <a:pPr algn="r" fontAlgn="t"/>
                      <a:r>
                        <a:rPr lang="en-US" sz="1200" u="none" strike="noStrike" dirty="0">
                          <a:effectLst/>
                        </a:rPr>
                        <a:t>315</a:t>
                      </a:r>
                      <a:endParaRPr lang="en-US" sz="1200" b="0" i="0" u="none" strike="noStrike" dirty="0">
                        <a:solidFill>
                          <a:srgbClr val="010205"/>
                        </a:solidFill>
                        <a:effectLst/>
                        <a:latin typeface="Arial" panose="020B0604020202020204" pitchFamily="34" charset="0"/>
                      </a:endParaRPr>
                    </a:p>
                  </a:txBody>
                  <a:tcPr marL="45720" marR="45720" anchor="b"/>
                </a:tc>
                <a:extLst>
                  <a:ext uri="{0D108BD9-81ED-4DB2-BD59-A6C34878D82A}">
                    <a16:rowId xmlns:a16="http://schemas.microsoft.com/office/drawing/2014/main" val="1632323656"/>
                  </a:ext>
                </a:extLst>
              </a:tr>
              <a:tr h="289725">
                <a:tc>
                  <a:txBody>
                    <a:bodyPr/>
                    <a:lstStyle/>
                    <a:p>
                      <a:pPr algn="l" fontAlgn="t"/>
                      <a:r>
                        <a:rPr lang="en-US" sz="1200" u="none" strike="noStrike" dirty="0">
                          <a:effectLst/>
                        </a:rPr>
                        <a:t>Cytomegalovirus (CMV)</a:t>
                      </a:r>
                      <a:endParaRPr lang="en-US" sz="1200" b="0" i="0" u="none" strike="noStrike" dirty="0">
                        <a:solidFill>
                          <a:srgbClr val="264A60"/>
                        </a:solidFill>
                        <a:effectLst/>
                        <a:latin typeface="Arial" panose="020B0604020202020204" pitchFamily="34" charset="0"/>
                      </a:endParaRPr>
                    </a:p>
                  </a:txBody>
                  <a:tcPr marL="45720" marR="45720" anchor="b"/>
                </a:tc>
                <a:tc>
                  <a:txBody>
                    <a:bodyPr/>
                    <a:lstStyle/>
                    <a:p>
                      <a:pPr algn="r" fontAlgn="t"/>
                      <a:r>
                        <a:rPr lang="en-US" sz="1200" u="none" strike="noStrike" dirty="0">
                          <a:effectLst/>
                        </a:rPr>
                        <a:t>292</a:t>
                      </a:r>
                      <a:endParaRPr lang="en-US" sz="1200" b="0" i="0" u="none" strike="noStrike" dirty="0">
                        <a:solidFill>
                          <a:srgbClr val="010205"/>
                        </a:solidFill>
                        <a:effectLst/>
                        <a:latin typeface="Arial" panose="020B0604020202020204" pitchFamily="34" charset="0"/>
                      </a:endParaRPr>
                    </a:p>
                  </a:txBody>
                  <a:tcPr marL="45720" marR="45720" anchor="b"/>
                </a:tc>
                <a:extLst>
                  <a:ext uri="{0D108BD9-81ED-4DB2-BD59-A6C34878D82A}">
                    <a16:rowId xmlns:a16="http://schemas.microsoft.com/office/drawing/2014/main" val="3712951371"/>
                  </a:ext>
                </a:extLst>
              </a:tr>
              <a:tr h="289725">
                <a:tc>
                  <a:txBody>
                    <a:bodyPr/>
                    <a:lstStyle/>
                    <a:p>
                      <a:pPr algn="l" fontAlgn="t"/>
                      <a:r>
                        <a:rPr lang="en-US" sz="1200" u="none" strike="noStrike" dirty="0">
                          <a:effectLst/>
                        </a:rPr>
                        <a:t>Microcephaly</a:t>
                      </a:r>
                      <a:endParaRPr lang="en-US" sz="1200" b="0" i="0" u="none" strike="noStrike" dirty="0">
                        <a:solidFill>
                          <a:srgbClr val="264A60"/>
                        </a:solidFill>
                        <a:effectLst/>
                        <a:latin typeface="Arial" panose="020B0604020202020204" pitchFamily="34" charset="0"/>
                      </a:endParaRPr>
                    </a:p>
                  </a:txBody>
                  <a:tcPr marL="45720" marR="45720" anchor="b"/>
                </a:tc>
                <a:tc>
                  <a:txBody>
                    <a:bodyPr/>
                    <a:lstStyle/>
                    <a:p>
                      <a:pPr algn="r" fontAlgn="t"/>
                      <a:r>
                        <a:rPr lang="en-US" sz="1200" u="none" strike="noStrike" dirty="0">
                          <a:effectLst/>
                        </a:rPr>
                        <a:t>214</a:t>
                      </a:r>
                      <a:endParaRPr lang="en-US" sz="1200" b="0" i="0" u="none" strike="noStrike" dirty="0">
                        <a:solidFill>
                          <a:srgbClr val="010205"/>
                        </a:solidFill>
                        <a:effectLst/>
                        <a:latin typeface="Arial" panose="020B0604020202020204" pitchFamily="34" charset="0"/>
                      </a:endParaRPr>
                    </a:p>
                  </a:txBody>
                  <a:tcPr marL="45720" marR="45720" anchor="b"/>
                </a:tc>
                <a:extLst>
                  <a:ext uri="{0D108BD9-81ED-4DB2-BD59-A6C34878D82A}">
                    <a16:rowId xmlns:a16="http://schemas.microsoft.com/office/drawing/2014/main" val="3492882145"/>
                  </a:ext>
                </a:extLst>
              </a:tr>
              <a:tr h="349055">
                <a:tc>
                  <a:txBody>
                    <a:bodyPr/>
                    <a:lstStyle/>
                    <a:p>
                      <a:pPr algn="l" fontAlgn="t"/>
                      <a:r>
                        <a:rPr lang="en-US" sz="1200" u="none" strike="noStrike" dirty="0">
                          <a:effectLst/>
                        </a:rPr>
                        <a:t>Hydrocephaly</a:t>
                      </a:r>
                      <a:endParaRPr lang="en-US" sz="1200" b="0" i="0" u="none" strike="noStrike" dirty="0">
                        <a:solidFill>
                          <a:srgbClr val="264A60"/>
                        </a:solidFill>
                        <a:effectLst/>
                        <a:latin typeface="Arial" panose="020B0604020202020204" pitchFamily="34" charset="0"/>
                      </a:endParaRPr>
                    </a:p>
                  </a:txBody>
                  <a:tcPr marL="45720" marR="45720" anchor="b"/>
                </a:tc>
                <a:tc>
                  <a:txBody>
                    <a:bodyPr/>
                    <a:lstStyle/>
                    <a:p>
                      <a:pPr algn="r" fontAlgn="t"/>
                      <a:r>
                        <a:rPr lang="en-US" sz="1200" u="none" strike="noStrike" dirty="0">
                          <a:effectLst/>
                        </a:rPr>
                        <a:t>206</a:t>
                      </a:r>
                      <a:endParaRPr lang="en-US" sz="1200" b="0" i="0" u="none" strike="noStrike" dirty="0">
                        <a:solidFill>
                          <a:srgbClr val="010205"/>
                        </a:solidFill>
                        <a:effectLst/>
                        <a:latin typeface="Arial" panose="020B0604020202020204" pitchFamily="34" charset="0"/>
                      </a:endParaRPr>
                    </a:p>
                  </a:txBody>
                  <a:tcPr marL="45720" marR="45720" anchor="b"/>
                </a:tc>
                <a:extLst>
                  <a:ext uri="{0D108BD9-81ED-4DB2-BD59-A6C34878D82A}">
                    <a16:rowId xmlns:a16="http://schemas.microsoft.com/office/drawing/2014/main" val="4267580255"/>
                  </a:ext>
                </a:extLst>
              </a:tr>
              <a:tr h="289725">
                <a:tc>
                  <a:txBody>
                    <a:bodyPr/>
                    <a:lstStyle/>
                    <a:p>
                      <a:pPr algn="l" fontAlgn="t"/>
                      <a:r>
                        <a:rPr lang="en-US" sz="1200" u="none" strike="noStrike" dirty="0">
                          <a:effectLst/>
                        </a:rPr>
                        <a:t>Asphyxia</a:t>
                      </a:r>
                      <a:endParaRPr lang="en-US" sz="1200" b="0" i="0" u="none" strike="noStrike" dirty="0">
                        <a:solidFill>
                          <a:srgbClr val="264A60"/>
                        </a:solidFill>
                        <a:effectLst/>
                        <a:latin typeface="Arial" panose="020B0604020202020204" pitchFamily="34" charset="0"/>
                      </a:endParaRPr>
                    </a:p>
                  </a:txBody>
                  <a:tcPr marL="45720" marR="45720" anchor="b"/>
                </a:tc>
                <a:tc>
                  <a:txBody>
                    <a:bodyPr/>
                    <a:lstStyle/>
                    <a:p>
                      <a:pPr algn="r" fontAlgn="t"/>
                      <a:r>
                        <a:rPr lang="en-US" sz="1200" u="none" strike="noStrike" dirty="0">
                          <a:effectLst/>
                        </a:rPr>
                        <a:t>194</a:t>
                      </a:r>
                      <a:endParaRPr lang="en-US" sz="1200" b="0" i="0" u="none" strike="noStrike" dirty="0">
                        <a:solidFill>
                          <a:srgbClr val="010205"/>
                        </a:solidFill>
                        <a:effectLst/>
                        <a:latin typeface="Arial" panose="020B0604020202020204" pitchFamily="34" charset="0"/>
                      </a:endParaRPr>
                    </a:p>
                  </a:txBody>
                  <a:tcPr marL="45720" marR="45720" anchor="b"/>
                </a:tc>
                <a:extLst>
                  <a:ext uri="{0D108BD9-81ED-4DB2-BD59-A6C34878D82A}">
                    <a16:rowId xmlns:a16="http://schemas.microsoft.com/office/drawing/2014/main" val="2542122229"/>
                  </a:ext>
                </a:extLst>
              </a:tr>
              <a:tr h="364628">
                <a:tc>
                  <a:txBody>
                    <a:bodyPr/>
                    <a:lstStyle/>
                    <a:p>
                      <a:pPr algn="l" fontAlgn="t"/>
                      <a:r>
                        <a:rPr lang="en-US" sz="1200" u="none" strike="noStrike" dirty="0">
                          <a:effectLst/>
                        </a:rPr>
                        <a:t>Severe Head Injury</a:t>
                      </a:r>
                      <a:endParaRPr lang="en-US" sz="1200" b="0" i="0" u="none" strike="noStrike" dirty="0">
                        <a:solidFill>
                          <a:srgbClr val="264A60"/>
                        </a:solidFill>
                        <a:effectLst/>
                        <a:latin typeface="Arial" panose="020B0604020202020204" pitchFamily="34" charset="0"/>
                      </a:endParaRPr>
                    </a:p>
                  </a:txBody>
                  <a:tcPr marL="45720" marR="45720" anchor="b"/>
                </a:tc>
                <a:tc>
                  <a:txBody>
                    <a:bodyPr/>
                    <a:lstStyle/>
                    <a:p>
                      <a:pPr algn="r" fontAlgn="t"/>
                      <a:r>
                        <a:rPr lang="en-US" sz="1200" u="none" strike="noStrike" dirty="0">
                          <a:effectLst/>
                        </a:rPr>
                        <a:t>159</a:t>
                      </a:r>
                      <a:endParaRPr lang="en-US" sz="1200" b="0" i="0" u="none" strike="noStrike" dirty="0">
                        <a:solidFill>
                          <a:srgbClr val="010205"/>
                        </a:solidFill>
                        <a:effectLst/>
                        <a:latin typeface="Arial" panose="020B0604020202020204" pitchFamily="34" charset="0"/>
                      </a:endParaRPr>
                    </a:p>
                  </a:txBody>
                  <a:tcPr marL="45720" marR="45720" anchor="b"/>
                </a:tc>
                <a:extLst>
                  <a:ext uri="{0D108BD9-81ED-4DB2-BD59-A6C34878D82A}">
                    <a16:rowId xmlns:a16="http://schemas.microsoft.com/office/drawing/2014/main" val="2876833406"/>
                  </a:ext>
                </a:extLst>
              </a:tr>
              <a:tr h="289725">
                <a:tc>
                  <a:txBody>
                    <a:bodyPr/>
                    <a:lstStyle/>
                    <a:p>
                      <a:pPr algn="l" fontAlgn="t"/>
                      <a:r>
                        <a:rPr lang="en-US" sz="1200" u="none" strike="noStrike" dirty="0">
                          <a:effectLst/>
                        </a:rPr>
                        <a:t>Stickler syndrome</a:t>
                      </a:r>
                      <a:endParaRPr lang="en-US" sz="1200" b="0" i="0" u="none" strike="noStrike" dirty="0">
                        <a:solidFill>
                          <a:srgbClr val="264A60"/>
                        </a:solidFill>
                        <a:effectLst/>
                        <a:latin typeface="Arial" panose="020B0604020202020204" pitchFamily="34" charset="0"/>
                      </a:endParaRPr>
                    </a:p>
                  </a:txBody>
                  <a:tcPr marL="45720" marR="45720" anchor="b"/>
                </a:tc>
                <a:tc>
                  <a:txBody>
                    <a:bodyPr/>
                    <a:lstStyle/>
                    <a:p>
                      <a:pPr algn="r" fontAlgn="t"/>
                      <a:r>
                        <a:rPr lang="en-US" sz="1200" u="none" strike="noStrike" dirty="0">
                          <a:effectLst/>
                        </a:rPr>
                        <a:t>137</a:t>
                      </a:r>
                      <a:endParaRPr lang="en-US" sz="1200" b="0" i="0" u="none" strike="noStrike" dirty="0">
                        <a:solidFill>
                          <a:srgbClr val="010205"/>
                        </a:solidFill>
                        <a:effectLst/>
                        <a:latin typeface="Arial" panose="020B0604020202020204" pitchFamily="34" charset="0"/>
                      </a:endParaRPr>
                    </a:p>
                  </a:txBody>
                  <a:tcPr marL="45720" marR="45720" anchor="b"/>
                </a:tc>
                <a:extLst>
                  <a:ext uri="{0D108BD9-81ED-4DB2-BD59-A6C34878D82A}">
                    <a16:rowId xmlns:a16="http://schemas.microsoft.com/office/drawing/2014/main" val="2011947552"/>
                  </a:ext>
                </a:extLst>
              </a:tr>
              <a:tr h="289725">
                <a:tc>
                  <a:txBody>
                    <a:bodyPr/>
                    <a:lstStyle/>
                    <a:p>
                      <a:pPr algn="l" fontAlgn="t"/>
                      <a:r>
                        <a:rPr lang="en-US" sz="1200" u="none" strike="noStrike" dirty="0">
                          <a:effectLst/>
                        </a:rPr>
                        <a:t>Meningitis</a:t>
                      </a:r>
                      <a:endParaRPr lang="en-US" sz="1200" b="0" i="0" u="none" strike="noStrike" dirty="0">
                        <a:solidFill>
                          <a:srgbClr val="264A60"/>
                        </a:solidFill>
                        <a:effectLst/>
                        <a:latin typeface="Arial" panose="020B0604020202020204" pitchFamily="34" charset="0"/>
                      </a:endParaRPr>
                    </a:p>
                  </a:txBody>
                  <a:tcPr marL="45720" marR="45720" anchor="b"/>
                </a:tc>
                <a:tc>
                  <a:txBody>
                    <a:bodyPr/>
                    <a:lstStyle/>
                    <a:p>
                      <a:pPr algn="r" fontAlgn="t"/>
                      <a:r>
                        <a:rPr lang="en-US" sz="1200" u="none" strike="noStrike" dirty="0">
                          <a:effectLst/>
                        </a:rPr>
                        <a:t>137</a:t>
                      </a:r>
                      <a:endParaRPr lang="en-US" sz="1200" b="0" i="0" u="none" strike="noStrike" dirty="0">
                        <a:solidFill>
                          <a:srgbClr val="010205"/>
                        </a:solidFill>
                        <a:effectLst/>
                        <a:latin typeface="Arial" panose="020B0604020202020204" pitchFamily="34" charset="0"/>
                      </a:endParaRPr>
                    </a:p>
                  </a:txBody>
                  <a:tcPr marL="45720" marR="45720" anchor="b"/>
                </a:tc>
                <a:extLst>
                  <a:ext uri="{0D108BD9-81ED-4DB2-BD59-A6C34878D82A}">
                    <a16:rowId xmlns:a16="http://schemas.microsoft.com/office/drawing/2014/main" val="3033150476"/>
                  </a:ext>
                </a:extLst>
              </a:tr>
              <a:tr h="289725">
                <a:tc>
                  <a:txBody>
                    <a:bodyPr/>
                    <a:lstStyle/>
                    <a:p>
                      <a:pPr algn="l" fontAlgn="t"/>
                      <a:r>
                        <a:rPr lang="en-US" sz="1200" u="none" strike="noStrike" dirty="0">
                          <a:effectLst/>
                        </a:rPr>
                        <a:t>Dandy Walker syndrome</a:t>
                      </a:r>
                      <a:endParaRPr lang="en-US" sz="1200" b="0" i="0" u="none" strike="noStrike" dirty="0">
                        <a:solidFill>
                          <a:srgbClr val="264A60"/>
                        </a:solidFill>
                        <a:effectLst/>
                        <a:latin typeface="Arial" panose="020B0604020202020204" pitchFamily="34" charset="0"/>
                      </a:endParaRPr>
                    </a:p>
                  </a:txBody>
                  <a:tcPr marL="45720" marR="45720" anchor="b"/>
                </a:tc>
                <a:tc>
                  <a:txBody>
                    <a:bodyPr/>
                    <a:lstStyle/>
                    <a:p>
                      <a:pPr algn="r" fontAlgn="t"/>
                      <a:r>
                        <a:rPr lang="en-US" sz="1200" u="none" strike="noStrike" dirty="0">
                          <a:effectLst/>
                        </a:rPr>
                        <a:t>115</a:t>
                      </a:r>
                      <a:endParaRPr lang="en-US" sz="1200" b="0" i="0" u="none" strike="noStrike" dirty="0">
                        <a:solidFill>
                          <a:srgbClr val="010205"/>
                        </a:solidFill>
                        <a:effectLst/>
                        <a:latin typeface="Arial" panose="020B0604020202020204" pitchFamily="34" charset="0"/>
                      </a:endParaRPr>
                    </a:p>
                  </a:txBody>
                  <a:tcPr marL="45720" marR="45720" anchor="b"/>
                </a:tc>
                <a:extLst>
                  <a:ext uri="{0D108BD9-81ED-4DB2-BD59-A6C34878D82A}">
                    <a16:rowId xmlns:a16="http://schemas.microsoft.com/office/drawing/2014/main" val="306568595"/>
                  </a:ext>
                </a:extLst>
              </a:tr>
              <a:tr h="289725">
                <a:tc>
                  <a:txBody>
                    <a:bodyPr/>
                    <a:lstStyle/>
                    <a:p>
                      <a:pPr algn="l" fontAlgn="t"/>
                      <a:r>
                        <a:rPr lang="en-US" sz="1200" u="none" strike="noStrike" kern="1200" dirty="0" err="1">
                          <a:effectLst/>
                        </a:rPr>
                        <a:t>Goldenhar</a:t>
                      </a:r>
                      <a:r>
                        <a:rPr lang="en-US" sz="1200" u="none" strike="noStrike" kern="1200" dirty="0">
                          <a:effectLst/>
                        </a:rPr>
                        <a:t> syndrome</a:t>
                      </a:r>
                      <a:endParaRPr lang="en-US" sz="1200" u="none" strike="noStrike" kern="1200" dirty="0">
                        <a:solidFill>
                          <a:schemeClr val="tx1"/>
                        </a:solidFill>
                        <a:effectLst/>
                        <a:latin typeface="+mn-lt"/>
                        <a:ea typeface="+mn-ea"/>
                        <a:cs typeface="+mn-cs"/>
                      </a:endParaRPr>
                    </a:p>
                  </a:txBody>
                  <a:tcPr marL="45720" marR="45720" anchor="b"/>
                </a:tc>
                <a:tc>
                  <a:txBody>
                    <a:bodyPr/>
                    <a:lstStyle/>
                    <a:p>
                      <a:pPr algn="r" fontAlgn="t"/>
                      <a:r>
                        <a:rPr lang="en-US" sz="1200" u="none" strike="noStrike" dirty="0">
                          <a:effectLst/>
                        </a:rPr>
                        <a:t>101</a:t>
                      </a:r>
                      <a:endParaRPr lang="en-US" sz="1200" b="0" i="0" u="none" strike="noStrike" dirty="0">
                        <a:solidFill>
                          <a:srgbClr val="010205"/>
                        </a:solidFill>
                        <a:effectLst/>
                        <a:latin typeface="Arial" panose="020B0604020202020204" pitchFamily="34" charset="0"/>
                      </a:endParaRPr>
                    </a:p>
                  </a:txBody>
                  <a:tcPr marL="45720" marR="45720" anchor="b"/>
                </a:tc>
                <a:extLst>
                  <a:ext uri="{0D108BD9-81ED-4DB2-BD59-A6C34878D82A}">
                    <a16:rowId xmlns:a16="http://schemas.microsoft.com/office/drawing/2014/main" val="477945583"/>
                  </a:ext>
                </a:extLst>
              </a:tr>
            </a:tbl>
          </a:graphicData>
        </a:graphic>
      </p:graphicFrame>
    </p:spTree>
    <p:extLst>
      <p:ext uri="{BB962C8B-B14F-4D97-AF65-F5344CB8AC3E}">
        <p14:creationId xmlns:p14="http://schemas.microsoft.com/office/powerpoint/2010/main" val="272636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Historical review</a:t>
            </a:r>
          </a:p>
        </p:txBody>
      </p:sp>
    </p:spTree>
    <p:extLst>
      <p:ext uri="{BB962C8B-B14F-4D97-AF65-F5344CB8AC3E}">
        <p14:creationId xmlns:p14="http://schemas.microsoft.com/office/powerpoint/2010/main" val="107386805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8700" y="444261"/>
            <a:ext cx="7200900" cy="874400"/>
          </a:xfrm>
        </p:spPr>
        <p:txBody>
          <a:bodyPr/>
          <a:lstStyle/>
          <a:p>
            <a:r>
              <a:rPr lang="en-US" dirty="0"/>
              <a:t>Other Disabilities, 2017</a:t>
            </a:r>
          </a:p>
        </p:txBody>
      </p:sp>
      <p:graphicFrame>
        <p:nvGraphicFramePr>
          <p:cNvPr id="5" name="Content Placeholder 4" descr="Bar chart showing percentage breakdown of additional disabilities. Speech/Language highest, behavioral disorder is lowest."/>
          <p:cNvGraphicFramePr>
            <a:graphicFrameLocks noGrp="1"/>
          </p:cNvGraphicFramePr>
          <p:nvPr>
            <p:ph idx="1"/>
            <p:extLst>
              <p:ext uri="{D42A27DB-BD31-4B8C-83A1-F6EECF244321}">
                <p14:modId xmlns:p14="http://schemas.microsoft.com/office/powerpoint/2010/main" val="3912314970"/>
              </p:ext>
            </p:extLst>
          </p:nvPr>
        </p:nvGraphicFramePr>
        <p:xfrm>
          <a:off x="1028700" y="1602889"/>
          <a:ext cx="7200900" cy="426451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59702530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8700" y="444261"/>
            <a:ext cx="7200900" cy="1163158"/>
          </a:xfrm>
        </p:spPr>
        <p:txBody>
          <a:bodyPr>
            <a:normAutofit/>
          </a:bodyPr>
          <a:lstStyle/>
          <a:p>
            <a:r>
              <a:rPr lang="en-US" sz="3600" dirty="0"/>
              <a:t>Early Childhood and School Age Ed Setting, 2017</a:t>
            </a:r>
          </a:p>
        </p:txBody>
      </p:sp>
      <p:graphicFrame>
        <p:nvGraphicFramePr>
          <p:cNvPr id="4" name="Content Placeholder 3" descr="Bar chart of educational setting for age 3 - 21 for 2017."/>
          <p:cNvGraphicFramePr>
            <a:graphicFrameLocks noGrp="1"/>
          </p:cNvGraphicFramePr>
          <p:nvPr>
            <p:ph idx="1"/>
            <p:extLst>
              <p:ext uri="{D42A27DB-BD31-4B8C-83A1-F6EECF244321}">
                <p14:modId xmlns:p14="http://schemas.microsoft.com/office/powerpoint/2010/main" val="522807174"/>
              </p:ext>
            </p:extLst>
          </p:nvPr>
        </p:nvGraphicFramePr>
        <p:xfrm>
          <a:off x="635267" y="1607419"/>
          <a:ext cx="8142973" cy="425998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00510436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Intervener Services, 2017</a:t>
            </a:r>
          </a:p>
        </p:txBody>
      </p:sp>
      <p:graphicFrame>
        <p:nvGraphicFramePr>
          <p:cNvPr id="4" name="Content Placeholder 3" descr="Bar chart of intervener services for 2017."/>
          <p:cNvGraphicFramePr>
            <a:graphicFrameLocks noGrp="1"/>
          </p:cNvGraphicFramePr>
          <p:nvPr>
            <p:ph idx="1"/>
            <p:extLst>
              <p:ext uri="{D42A27DB-BD31-4B8C-83A1-F6EECF244321}">
                <p14:modId xmlns:p14="http://schemas.microsoft.com/office/powerpoint/2010/main" val="1064238882"/>
              </p:ext>
            </p:extLst>
          </p:nvPr>
        </p:nvGraphicFramePr>
        <p:xfrm>
          <a:off x="1028699" y="1930161"/>
          <a:ext cx="7393405" cy="393723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7153570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Living Setting, 2017</a:t>
            </a:r>
          </a:p>
        </p:txBody>
      </p:sp>
      <p:graphicFrame>
        <p:nvGraphicFramePr>
          <p:cNvPr id="4" name="Content Placeholder 3" descr="Bar chart of living setting for 2017."/>
          <p:cNvGraphicFramePr>
            <a:graphicFrameLocks noGrp="1"/>
          </p:cNvGraphicFramePr>
          <p:nvPr>
            <p:ph idx="1"/>
            <p:extLst>
              <p:ext uri="{D42A27DB-BD31-4B8C-83A1-F6EECF244321}">
                <p14:modId xmlns:p14="http://schemas.microsoft.com/office/powerpoint/2010/main" val="3553808075"/>
              </p:ext>
            </p:extLst>
          </p:nvPr>
        </p:nvGraphicFramePr>
        <p:xfrm>
          <a:off x="1028700" y="2286000"/>
          <a:ext cx="7200900" cy="35814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205508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8700" y="444261"/>
            <a:ext cx="7200900" cy="1127364"/>
          </a:xfrm>
        </p:spPr>
        <p:txBody>
          <a:bodyPr>
            <a:normAutofit/>
          </a:bodyPr>
          <a:lstStyle/>
          <a:p>
            <a:r>
              <a:rPr lang="en-US" sz="3600" dirty="0"/>
              <a:t>History of the Annual Child Count</a:t>
            </a:r>
          </a:p>
        </p:txBody>
      </p:sp>
      <p:sp>
        <p:nvSpPr>
          <p:cNvPr id="3" name="Content Placeholder 2"/>
          <p:cNvSpPr>
            <a:spLocks noGrp="1"/>
          </p:cNvSpPr>
          <p:nvPr>
            <p:ph idx="1"/>
          </p:nvPr>
        </p:nvSpPr>
        <p:spPr>
          <a:xfrm>
            <a:off x="771525" y="1671637"/>
            <a:ext cx="7972425" cy="4471987"/>
          </a:xfrm>
        </p:spPr>
        <p:txBody>
          <a:bodyPr>
            <a:noAutofit/>
          </a:bodyPr>
          <a:lstStyle/>
          <a:p>
            <a:pPr marL="171450" indent="-171450">
              <a:spcBef>
                <a:spcPts val="1200"/>
              </a:spcBef>
              <a:buFont typeface="Arial" panose="020B0604020202020204" pitchFamily="34" charset="0"/>
              <a:buChar char="•"/>
            </a:pPr>
            <a:r>
              <a:rPr lang="en-US" dirty="0"/>
              <a:t>The annual National Child Count of Children and Youth who are Deaf-Blind (Birth –21) has been conducted since 1986.</a:t>
            </a:r>
          </a:p>
          <a:p>
            <a:pPr marL="171450" indent="-171450">
              <a:spcBef>
                <a:spcPts val="1200"/>
              </a:spcBef>
              <a:buFont typeface="Arial" panose="020B0604020202020204" pitchFamily="34" charset="0"/>
              <a:buChar char="•"/>
            </a:pPr>
            <a:r>
              <a:rPr lang="en-US" dirty="0"/>
              <a:t>It represents a “snapshot” count on December 1st of each year to supplement OSEP’s federal Child Count, which includes children as deaf-blind when deaf-blindness represents their only disability.</a:t>
            </a:r>
          </a:p>
          <a:p>
            <a:pPr marL="171450" indent="-171450">
              <a:spcBef>
                <a:spcPts val="1200"/>
              </a:spcBef>
              <a:buFont typeface="Arial" panose="020B0604020202020204" pitchFamily="34" charset="0"/>
              <a:buChar char="•"/>
            </a:pPr>
            <a:r>
              <a:rPr lang="en-US" dirty="0"/>
              <a:t>It is the first, and longest running, registry and knowledge base for children who are deaf-blind. </a:t>
            </a:r>
          </a:p>
        </p:txBody>
      </p:sp>
    </p:spTree>
    <p:extLst>
      <p:ext uri="{BB962C8B-B14F-4D97-AF65-F5344CB8AC3E}">
        <p14:creationId xmlns:p14="http://schemas.microsoft.com/office/powerpoint/2010/main" val="19143145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Comprehensive set of demographics, such as..</a:t>
            </a:r>
          </a:p>
        </p:txBody>
      </p:sp>
      <p:sp>
        <p:nvSpPr>
          <p:cNvPr id="3" name="Content Placeholder 2"/>
          <p:cNvSpPr>
            <a:spLocks noGrp="1"/>
          </p:cNvSpPr>
          <p:nvPr>
            <p:ph idx="1"/>
          </p:nvPr>
        </p:nvSpPr>
        <p:spPr/>
        <p:txBody>
          <a:bodyPr>
            <a:normAutofit/>
          </a:bodyPr>
          <a:lstStyle/>
          <a:p>
            <a:pPr>
              <a:lnSpc>
                <a:spcPct val="90000"/>
              </a:lnSpc>
              <a:spcAft>
                <a:spcPct val="60000"/>
              </a:spcAft>
            </a:pPr>
            <a:r>
              <a:rPr lang="en-US" altLang="en-US" dirty="0"/>
              <a:t>Age distribution, ethnicity, and primary etiology</a:t>
            </a:r>
          </a:p>
          <a:p>
            <a:pPr>
              <a:lnSpc>
                <a:spcPct val="90000"/>
              </a:lnSpc>
              <a:spcAft>
                <a:spcPct val="60000"/>
              </a:spcAft>
            </a:pPr>
            <a:r>
              <a:rPr lang="en-US" altLang="en-US" dirty="0"/>
              <a:t>Documented vision and hearing loss</a:t>
            </a:r>
          </a:p>
          <a:p>
            <a:pPr>
              <a:lnSpc>
                <a:spcPct val="90000"/>
              </a:lnSpc>
              <a:spcAft>
                <a:spcPct val="60000"/>
              </a:spcAft>
            </a:pPr>
            <a:r>
              <a:rPr lang="en-US" altLang="en-US" dirty="0"/>
              <a:t>Primary IDEA classification categories and additional disabilities</a:t>
            </a:r>
          </a:p>
          <a:p>
            <a:pPr>
              <a:lnSpc>
                <a:spcPct val="90000"/>
              </a:lnSpc>
              <a:spcAft>
                <a:spcPct val="60000"/>
              </a:spcAft>
            </a:pPr>
            <a:r>
              <a:rPr lang="en-US" altLang="en-US" dirty="0"/>
              <a:t>IDEA special education status</a:t>
            </a:r>
          </a:p>
          <a:p>
            <a:pPr>
              <a:lnSpc>
                <a:spcPct val="90000"/>
              </a:lnSpc>
              <a:spcAft>
                <a:spcPct val="60000"/>
              </a:spcAft>
            </a:pPr>
            <a:r>
              <a:rPr lang="en-US" altLang="en-US" dirty="0"/>
              <a:t>IDEA placement and living settings </a:t>
            </a:r>
          </a:p>
        </p:txBody>
      </p:sp>
    </p:spTree>
    <p:extLst>
      <p:ext uri="{BB962C8B-B14F-4D97-AF65-F5344CB8AC3E}">
        <p14:creationId xmlns:p14="http://schemas.microsoft.com/office/powerpoint/2010/main" val="15989895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do we collect this information?</a:t>
            </a:r>
          </a:p>
        </p:txBody>
      </p:sp>
      <p:sp>
        <p:nvSpPr>
          <p:cNvPr id="3" name="Content Placeholder 2"/>
          <p:cNvSpPr>
            <a:spLocks noGrp="1"/>
          </p:cNvSpPr>
          <p:nvPr>
            <p:ph sz="half" idx="1"/>
          </p:nvPr>
        </p:nvSpPr>
        <p:spPr>
          <a:xfrm>
            <a:off x="457200" y="1930161"/>
            <a:ext cx="8229600" cy="4196006"/>
          </a:xfrm>
        </p:spPr>
        <p:txBody>
          <a:bodyPr>
            <a:normAutofit/>
          </a:bodyPr>
          <a:lstStyle/>
          <a:p>
            <a:pPr>
              <a:spcBef>
                <a:spcPts val="1800"/>
              </a:spcBef>
              <a:spcAft>
                <a:spcPts val="1200"/>
              </a:spcAft>
            </a:pPr>
            <a:r>
              <a:rPr lang="en-US" sz="2800" dirty="0"/>
              <a:t>To assure current and accurate state-level needs assessment data is available and used in the design and delivery of TA and to inform current research needs and personnel preparation.</a:t>
            </a:r>
          </a:p>
          <a:p>
            <a:pPr>
              <a:spcBef>
                <a:spcPts val="1800"/>
              </a:spcBef>
              <a:spcAft>
                <a:spcPts val="1200"/>
              </a:spcAft>
            </a:pPr>
            <a:r>
              <a:rPr lang="en-US" sz="2800" dirty="0"/>
              <a:t>So that…all children who are deaf-blind are getting the highest quality services available to meet their individual needs.</a:t>
            </a:r>
          </a:p>
        </p:txBody>
      </p:sp>
    </p:spTree>
    <p:extLst>
      <p:ext uri="{BB962C8B-B14F-4D97-AF65-F5344CB8AC3E}">
        <p14:creationId xmlns:p14="http://schemas.microsoft.com/office/powerpoint/2010/main" val="198171228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8700" y="444261"/>
            <a:ext cx="7200900" cy="870189"/>
          </a:xfrm>
        </p:spPr>
        <p:txBody>
          <a:bodyPr>
            <a:normAutofit fontScale="90000"/>
          </a:bodyPr>
          <a:lstStyle/>
          <a:p>
            <a:r>
              <a:rPr lang="en-US" sz="4000" dirty="0"/>
              <a:t>Questions we seek to answer</a:t>
            </a:r>
          </a:p>
        </p:txBody>
      </p:sp>
      <p:sp>
        <p:nvSpPr>
          <p:cNvPr id="3" name="Content Placeholder 2"/>
          <p:cNvSpPr>
            <a:spLocks noGrp="1"/>
          </p:cNvSpPr>
          <p:nvPr>
            <p:ph idx="1"/>
          </p:nvPr>
        </p:nvSpPr>
        <p:spPr>
          <a:xfrm>
            <a:off x="1028700" y="1314450"/>
            <a:ext cx="7515225" cy="4907930"/>
          </a:xfrm>
        </p:spPr>
        <p:txBody>
          <a:bodyPr>
            <a:noAutofit/>
          </a:bodyPr>
          <a:lstStyle/>
          <a:p>
            <a:pPr>
              <a:lnSpc>
                <a:spcPct val="120000"/>
              </a:lnSpc>
              <a:spcAft>
                <a:spcPct val="60000"/>
              </a:spcAft>
            </a:pPr>
            <a:r>
              <a:rPr lang="en-US" altLang="en-US" sz="1800" dirty="0"/>
              <a:t>Who are the children and youth with deaf-blindness throughout the country and how many are there?</a:t>
            </a:r>
          </a:p>
          <a:p>
            <a:pPr>
              <a:lnSpc>
                <a:spcPct val="120000"/>
              </a:lnSpc>
              <a:spcAft>
                <a:spcPct val="60000"/>
              </a:spcAft>
            </a:pPr>
            <a:r>
              <a:rPr lang="en-US" altLang="en-US" sz="1800" dirty="0"/>
              <a:t>What is the relationship of the Deaf-Blind Child Count (DBCC) to the IDEA Part B and Part C Annual Child Counts?</a:t>
            </a:r>
          </a:p>
          <a:p>
            <a:pPr>
              <a:lnSpc>
                <a:spcPct val="120000"/>
              </a:lnSpc>
              <a:spcAft>
                <a:spcPct val="60000"/>
              </a:spcAft>
            </a:pPr>
            <a:r>
              <a:rPr lang="en-US" altLang="en-US" sz="1800" dirty="0"/>
              <a:t>What is the extent of the vision and hearing losses of those reported on the DBCC, and what additional disabilities do they manifest?</a:t>
            </a:r>
          </a:p>
          <a:p>
            <a:pPr>
              <a:lnSpc>
                <a:spcPct val="120000"/>
              </a:lnSpc>
              <a:spcAft>
                <a:spcPct val="60000"/>
              </a:spcAft>
            </a:pPr>
            <a:r>
              <a:rPr lang="en-US" altLang="en-US" sz="1800" dirty="0"/>
              <a:t>Where are those reported receiving services and what types of supports are they receiving, and how does this impact technical assistance and training needs?</a:t>
            </a:r>
          </a:p>
          <a:p>
            <a:pPr>
              <a:lnSpc>
                <a:spcPct val="120000"/>
              </a:lnSpc>
              <a:spcAft>
                <a:spcPct val="60000"/>
              </a:spcAft>
            </a:pPr>
            <a:r>
              <a:rPr lang="en-US" altLang="en-US" sz="1800" dirty="0"/>
              <a:t>Where are they living and how does this impact technical assistance and training needs?</a:t>
            </a:r>
          </a:p>
        </p:txBody>
      </p:sp>
    </p:spTree>
    <p:extLst>
      <p:ext uri="{BB962C8B-B14F-4D97-AF65-F5344CB8AC3E}">
        <p14:creationId xmlns:p14="http://schemas.microsoft.com/office/powerpoint/2010/main" val="40265619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Census over time</a:t>
            </a:r>
          </a:p>
        </p:txBody>
      </p:sp>
    </p:spTree>
    <p:extLst>
      <p:ext uri="{BB962C8B-B14F-4D97-AF65-F5344CB8AC3E}">
        <p14:creationId xmlns:p14="http://schemas.microsoft.com/office/powerpoint/2010/main" val="204627225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“Snapshot in time”</a:t>
            </a:r>
          </a:p>
        </p:txBody>
      </p:sp>
      <p:sp>
        <p:nvSpPr>
          <p:cNvPr id="3" name="Content Placeholder 2"/>
          <p:cNvSpPr>
            <a:spLocks noGrp="1"/>
          </p:cNvSpPr>
          <p:nvPr>
            <p:ph idx="1"/>
          </p:nvPr>
        </p:nvSpPr>
        <p:spPr>
          <a:xfrm>
            <a:off x="1028700" y="2286000"/>
            <a:ext cx="7008395" cy="3581400"/>
          </a:xfrm>
        </p:spPr>
        <p:txBody>
          <a:bodyPr/>
          <a:lstStyle/>
          <a:p>
            <a:r>
              <a:rPr lang="en-US" dirty="0"/>
              <a:t>Since 2003 we include only those who are in </a:t>
            </a:r>
            <a:r>
              <a:rPr lang="en-US" dirty="0" err="1"/>
              <a:t>SpEd</a:t>
            </a:r>
            <a:r>
              <a:rPr lang="en-US" dirty="0"/>
              <a:t> and eligible to receive SDBP services on December 1 each year</a:t>
            </a:r>
          </a:p>
          <a:p>
            <a:r>
              <a:rPr lang="en-US" dirty="0"/>
              <a:t>First table only shows those eligible to receive state deaf-blind project services on December 1, regardless of whether they are in Part C or Part B. </a:t>
            </a:r>
          </a:p>
          <a:p>
            <a:endParaRPr lang="en-US" dirty="0"/>
          </a:p>
        </p:txBody>
      </p:sp>
    </p:spTree>
    <p:extLst>
      <p:ext uri="{BB962C8B-B14F-4D97-AF65-F5344CB8AC3E}">
        <p14:creationId xmlns:p14="http://schemas.microsoft.com/office/powerpoint/2010/main" val="203449756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Relationship to Part B and Part C</a:t>
            </a:r>
          </a:p>
        </p:txBody>
      </p:sp>
      <p:sp>
        <p:nvSpPr>
          <p:cNvPr id="3" name="Content Placeholder 2"/>
          <p:cNvSpPr>
            <a:spLocks noGrp="1"/>
          </p:cNvSpPr>
          <p:nvPr>
            <p:ph idx="1"/>
          </p:nvPr>
        </p:nvSpPr>
        <p:spPr/>
        <p:txBody>
          <a:bodyPr>
            <a:normAutofit fontScale="85000" lnSpcReduction="20000"/>
          </a:bodyPr>
          <a:lstStyle/>
          <a:p>
            <a:r>
              <a:rPr lang="en-US" dirty="0"/>
              <a:t>2003 - Part B and C exiting data elements included (created “snapshot” count)</a:t>
            </a:r>
          </a:p>
          <a:p>
            <a:r>
              <a:rPr lang="en-US" dirty="0"/>
              <a:t>2006/2007 - Realignment of data elements with IDEA, section 618 data reporting requirements and changes in documentation procedures consistent with IDEA classification and reclassification regulatory changes</a:t>
            </a:r>
          </a:p>
          <a:p>
            <a:r>
              <a:rPr lang="en-US" dirty="0"/>
              <a:t>2007 – IDEA definition of deaf-blindness adopted as consistent definition for DBCC</a:t>
            </a:r>
          </a:p>
          <a:p>
            <a:r>
              <a:rPr lang="en-US" dirty="0"/>
              <a:t>2009 - Realignment of Part C codes with IDEA, section 618 data reporting requirements</a:t>
            </a:r>
          </a:p>
          <a:p>
            <a:r>
              <a:rPr lang="en-US" dirty="0"/>
              <a:t>2010 – Race/Ethnicity updated to be consistent with new 618 requirements in IDEA 2004</a:t>
            </a:r>
          </a:p>
          <a:p>
            <a:endParaRPr lang="en-US" dirty="0"/>
          </a:p>
        </p:txBody>
      </p:sp>
    </p:spTree>
    <p:extLst>
      <p:ext uri="{BB962C8B-B14F-4D97-AF65-F5344CB8AC3E}">
        <p14:creationId xmlns:p14="http://schemas.microsoft.com/office/powerpoint/2010/main" val="1658322421"/>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UIDATA" val="&lt;database version=&quot;10.0&quot;&gt;&lt;object type=&quot;1&quot; unique_id=&quot;10001&quot;&gt;&lt;object type=&quot;8&quot; unique_id=&quot;15058&quot;&gt;&lt;/object&gt;&lt;object type=&quot;2&quot; unique_id=&quot;15059&quot;&gt;&lt;object type=&quot;3&quot; unique_id=&quot;15060&quot;&gt;&lt;property id=&quot;20148&quot; value=&quot;5&quot;/&gt;&lt;property id=&quot;20300&quot; value=&quot;Slide 1 - &amp;quot;Replace this text with your title&amp;quot;&quot;/&gt;&lt;property id=&quot;20307&quot; value=&quot;256&quot;/&gt;&lt;/object&gt;&lt;object type=&quot;3&quot; unique_id=&quot;15061&quot;&gt;&lt;property id=&quot;20148&quot; value=&quot;5&quot;/&gt;&lt;property id=&quot;20300&quot; value=&quot;Slide 2 - &amp;quot;Read about accessibility, then replace text&amp;quot;&quot;/&gt;&lt;property id=&quot;20307&quot; value=&quot;258&quot;/&gt;&lt;/object&gt;&lt;object type=&quot;3&quot; unique_id=&quot;15062&quot;&gt;&lt;property id=&quot;20148&quot; value=&quot;5&quot;/&gt;&lt;property id=&quot;20300&quot; value=&quot;Slide 3&quot;/&gt;&lt;property id=&quot;20307&quot; value=&quot;257&quot;/&gt;&lt;/object&gt;&lt;/object&gt;&lt;/object&gt;&lt;/database&gt;"/>
  <p:tag name="SECTOMILLISECCONVERTED" val="1"/>
</p:tagLst>
</file>

<file path=ppt/theme/theme1.xml><?xml version="1.0" encoding="utf-8"?>
<a:theme xmlns:a="http://schemas.openxmlformats.org/drawingml/2006/main" name="Crop">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ccessible Network">
      <a:majorFont>
        <a:latin typeface="Verdana"/>
        <a:ea typeface=""/>
        <a:cs typeface=""/>
      </a:majorFont>
      <a:minorFont>
        <a:latin typeface="Tahoma"/>
        <a:ea typeface=""/>
        <a:cs typeface=""/>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TM10001105[[fn=Crop]]</Template>
  <TotalTime>2460</TotalTime>
  <Words>1395</Words>
  <Application>Microsoft Office PowerPoint</Application>
  <PresentationFormat>On-screen Show (4:3)</PresentationFormat>
  <Paragraphs>175</Paragraphs>
  <Slides>23</Slides>
  <Notes>16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23</vt:i4>
      </vt:variant>
    </vt:vector>
  </HeadingPairs>
  <TitlesOfParts>
    <vt:vector size="29" baseType="lpstr">
      <vt:lpstr>Arial</vt:lpstr>
      <vt:lpstr>Calibri</vt:lpstr>
      <vt:lpstr>Franklin Gothic Book</vt:lpstr>
      <vt:lpstr>Tahoma</vt:lpstr>
      <vt:lpstr>Verdana</vt:lpstr>
      <vt:lpstr>Crop</vt:lpstr>
      <vt:lpstr>Overview of the National  deaf-blind  child count</vt:lpstr>
      <vt:lpstr>Historical review</vt:lpstr>
      <vt:lpstr>History of the Annual Child Count</vt:lpstr>
      <vt:lpstr>Comprehensive set of demographics, such as..</vt:lpstr>
      <vt:lpstr>Why do we collect this information?</vt:lpstr>
      <vt:lpstr>Questions we seek to answer</vt:lpstr>
      <vt:lpstr>Census over time</vt:lpstr>
      <vt:lpstr>“Snapshot in time”</vt:lpstr>
      <vt:lpstr>Relationship to Part B and Part C</vt:lpstr>
      <vt:lpstr>Definition of deaf-blindness</vt:lpstr>
      <vt:lpstr>National totals, 10 years</vt:lpstr>
      <vt:lpstr>Age groups, 7 years</vt:lpstr>
      <vt:lpstr>Documented FUNCTIONAL vision loss and hearing loss</vt:lpstr>
      <vt:lpstr>Current Data</vt:lpstr>
      <vt:lpstr>Documented Vision loss, 2017</vt:lpstr>
      <vt:lpstr>Documented Hearing Loss, 2017</vt:lpstr>
      <vt:lpstr>Vision loss by hearing loss, 2017</vt:lpstr>
      <vt:lpstr>Race/Ethnicity, 2017</vt:lpstr>
      <vt:lpstr>Top Etiologies, 2017</vt:lpstr>
      <vt:lpstr>Other Disabilities, 2017</vt:lpstr>
      <vt:lpstr>Early Childhood and School Age Ed Setting, 2017</vt:lpstr>
      <vt:lpstr>Intervener Services, 2017</vt:lpstr>
      <vt:lpstr>Living Setting, 2017</vt:lpstr>
    </vt:vector>
  </TitlesOfParts>
  <Company>Western Oregon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DB Child Count Overview 2017 Data</dc:title>
  <dc:creator>Windows User;Robbin Bull</dc:creator>
  <cp:lastModifiedBy>Robbin . Bull</cp:lastModifiedBy>
  <cp:revision>74</cp:revision>
  <dcterms:created xsi:type="dcterms:W3CDTF">2018-03-21T15:07:59Z</dcterms:created>
  <dcterms:modified xsi:type="dcterms:W3CDTF">2019-03-08T01:14:56Z</dcterms:modified>
</cp:coreProperties>
</file>