
<file path=[Content_Types].xml><?xml version="1.0" encoding="utf-8"?>
<Types xmlns="http://schemas.openxmlformats.org/package/2006/content-types">
  <Default Extension="xml" ContentType="application/xml"/>
  <Default Extension="mp3" ContentType="audio/mpeg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57" r:id="rId2"/>
    <p:sldId id="258" r:id="rId3"/>
    <p:sldId id="259" r:id="rId4"/>
    <p:sldId id="260" r:id="rId5"/>
    <p:sldId id="262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94" autoAdjust="0"/>
    <p:restoredTop sz="94603" autoAdjust="0"/>
  </p:normalViewPr>
  <p:slideViewPr>
    <p:cSldViewPr snapToGrid="0">
      <p:cViewPr varScale="1">
        <p:scale>
          <a:sx n="59" d="100"/>
          <a:sy n="59" d="100"/>
        </p:scale>
        <p:origin x="216" y="8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5C96BB-F95D-4501-994D-5FB5FA627211}" type="datetimeFigureOut">
              <a:rPr lang="en-US" smtClean="0"/>
              <a:t>5/15/20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23F0A5-F18F-4B0B-8B8B-C71399A347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9560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3260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4126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2035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12955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9006118C-E126-497F-A9C4-6950F757D855}" type="slidenum">
              <a:rPr lang="en-US" altLang="en-US" sz="1200">
                <a:solidFill>
                  <a:srgbClr val="000000"/>
                </a:solidFill>
                <a:latin typeface="Calibri" panose="020F0502020204030204" pitchFamily="34" charset="0"/>
              </a:rPr>
              <a:pPr/>
              <a:t>18</a:t>
            </a:fld>
            <a:endParaRPr lang="en-US" altLang="en-US" sz="12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99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z="4400" b="1" smtClean="0">
                <a:latin typeface="Arial" panose="020B0604020202020204" pitchFamily="34" charset="0"/>
              </a:rPr>
              <a:t>30 minutes TOTAL</a:t>
            </a:r>
          </a:p>
          <a:p>
            <a:pPr eaLnBrk="1" hangingPunct="1">
              <a:spcBef>
                <a:spcPct val="0"/>
              </a:spcBef>
            </a:pPr>
            <a:endParaRPr lang="en-US" altLang="en-US" sz="4400" b="1" smtClean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mtClean="0">
                <a:latin typeface="Arial" panose="020B0604020202020204" pitchFamily="34" charset="0"/>
              </a:rPr>
              <a:t>T / F   #3</a:t>
            </a:r>
          </a:p>
        </p:txBody>
      </p:sp>
    </p:spTree>
    <p:extLst>
      <p:ext uri="{BB962C8B-B14F-4D97-AF65-F5344CB8AC3E}">
        <p14:creationId xmlns:p14="http://schemas.microsoft.com/office/powerpoint/2010/main" val="22773349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7600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5600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35011FE1-23B3-4947-AF13-9313C1ED3616}" type="slidenum">
              <a:rPr lang="en-US" altLang="en-US" sz="1200">
                <a:solidFill>
                  <a:srgbClr val="000000"/>
                </a:solidFill>
              </a:rPr>
              <a:pPr eaLnBrk="1" hangingPunct="1"/>
              <a:t>3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4400" b="1" smtClean="0">
                <a:latin typeface="Calibri" panose="020F0502020204030204" pitchFamily="34" charset="0"/>
              </a:rPr>
              <a:t>20 minutes TOTAL</a:t>
            </a:r>
          </a:p>
          <a:p>
            <a:pPr eaLnBrk="1" hangingPunct="1"/>
            <a:endParaRPr lang="en-US" altLang="en-US" sz="4400" b="1" smtClean="0">
              <a:latin typeface="Calibri" panose="020F0502020204030204" pitchFamily="34" charset="0"/>
            </a:endParaRPr>
          </a:p>
          <a:p>
            <a:pPr eaLnBrk="1" hangingPunct="1"/>
            <a:r>
              <a:rPr lang="en-US" altLang="en-US" sz="4400" b="1" smtClean="0">
                <a:latin typeface="Calibri" panose="020F0502020204030204" pitchFamily="34" charset="0"/>
              </a:rPr>
              <a:t>MC   #3</a:t>
            </a:r>
          </a:p>
        </p:txBody>
      </p:sp>
    </p:spTree>
    <p:extLst>
      <p:ext uri="{BB962C8B-B14F-4D97-AF65-F5344CB8AC3E}">
        <p14:creationId xmlns:p14="http://schemas.microsoft.com/office/powerpoint/2010/main" val="7001676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6860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997B4784-5A37-4CA8-9D53-424A1A32FE8B}" type="slidenum">
              <a:rPr lang="en-US" altLang="en-US" sz="1200">
                <a:solidFill>
                  <a:srgbClr val="000000"/>
                </a:solidFill>
              </a:rPr>
              <a:pPr eaLnBrk="1" hangingPunct="1"/>
              <a:t>5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4400" b="1" dirty="0" smtClean="0">
                <a:latin typeface="Calibri" panose="020F0502020204030204" pitchFamily="34" charset="0"/>
              </a:rPr>
              <a:t>20 minutes TOTAL</a:t>
            </a:r>
          </a:p>
          <a:p>
            <a:pPr eaLnBrk="1" hangingPunct="1"/>
            <a:endParaRPr lang="en-US" altLang="en-US" sz="4400" b="1" dirty="0" smtClean="0">
              <a:latin typeface="Calibri" panose="020F0502020204030204" pitchFamily="34" charset="0"/>
            </a:endParaRPr>
          </a:p>
          <a:p>
            <a:pPr eaLnBrk="1" hangingPunct="1"/>
            <a:r>
              <a:rPr lang="en-US" altLang="en-US" sz="4400" b="1" dirty="0" smtClean="0">
                <a:latin typeface="Calibri" panose="020F0502020204030204" pitchFamily="34" charset="0"/>
              </a:rPr>
              <a:t>MC   #3</a:t>
            </a:r>
          </a:p>
        </p:txBody>
      </p:sp>
    </p:spTree>
    <p:extLst>
      <p:ext uri="{BB962C8B-B14F-4D97-AF65-F5344CB8AC3E}">
        <p14:creationId xmlns:p14="http://schemas.microsoft.com/office/powerpoint/2010/main" val="53662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F96DF76E-143B-47FB-BF83-07DC49664515}" type="slidenum">
              <a:rPr lang="en-US" altLang="en-US" sz="1200">
                <a:solidFill>
                  <a:srgbClr val="000000"/>
                </a:solidFill>
              </a:rPr>
              <a:pPr eaLnBrk="1" hangingPunct="1"/>
              <a:t>6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4400" b="1" smtClean="0">
                <a:latin typeface="Calibri" panose="020F0502020204030204" pitchFamily="34" charset="0"/>
              </a:rPr>
              <a:t>20 minutes TOTAL</a:t>
            </a:r>
          </a:p>
          <a:p>
            <a:pPr eaLnBrk="1" hangingPunct="1"/>
            <a:endParaRPr lang="en-US" altLang="en-US" sz="4400" b="1" smtClean="0">
              <a:latin typeface="Calibri" panose="020F0502020204030204" pitchFamily="34" charset="0"/>
            </a:endParaRPr>
          </a:p>
          <a:p>
            <a:pPr eaLnBrk="1" hangingPunct="1"/>
            <a:r>
              <a:rPr lang="en-US" altLang="en-US" sz="4400" b="1" smtClean="0">
                <a:latin typeface="Calibri" panose="020F0502020204030204" pitchFamily="34" charset="0"/>
              </a:rPr>
              <a:t>MC   #3</a:t>
            </a:r>
          </a:p>
        </p:txBody>
      </p:sp>
    </p:spTree>
    <p:extLst>
      <p:ext uri="{BB962C8B-B14F-4D97-AF65-F5344CB8AC3E}">
        <p14:creationId xmlns:p14="http://schemas.microsoft.com/office/powerpoint/2010/main" val="35508551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7203CA0E-82D3-48D5-B4CA-477683E8A5E3}" type="slidenum">
              <a:rPr lang="en-US" altLang="en-US" sz="1200">
                <a:solidFill>
                  <a:srgbClr val="000000"/>
                </a:solidFill>
              </a:rPr>
              <a:pPr eaLnBrk="1" hangingPunct="1"/>
              <a:t>7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4400" b="1" smtClean="0">
                <a:latin typeface="Calibri" panose="020F0502020204030204" pitchFamily="34" charset="0"/>
              </a:rPr>
              <a:t>20 minutes TOTAL</a:t>
            </a:r>
          </a:p>
          <a:p>
            <a:pPr eaLnBrk="1" hangingPunct="1"/>
            <a:endParaRPr lang="en-US" altLang="en-US" sz="4400" b="1" smtClean="0">
              <a:latin typeface="Calibri" panose="020F0502020204030204" pitchFamily="34" charset="0"/>
            </a:endParaRPr>
          </a:p>
          <a:p>
            <a:pPr eaLnBrk="1" hangingPunct="1"/>
            <a:r>
              <a:rPr lang="en-US" altLang="en-US" sz="4400" b="1" smtClean="0">
                <a:latin typeface="Calibri" panose="020F0502020204030204" pitchFamily="34" charset="0"/>
              </a:rPr>
              <a:t>MC   #3</a:t>
            </a:r>
          </a:p>
        </p:txBody>
      </p:sp>
    </p:spTree>
    <p:extLst>
      <p:ext uri="{BB962C8B-B14F-4D97-AF65-F5344CB8AC3E}">
        <p14:creationId xmlns:p14="http://schemas.microsoft.com/office/powerpoint/2010/main" val="4009680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61880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6475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BE579A-C555-4B7C-AAEF-EB2AAC883AB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2242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1414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3478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F3DD6D-D6F5-4A00-8019-81A894D5FF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23641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85E806-BC77-4E64-8B7E-B074A1F1ECD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3449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DF5697-E8F5-422B-87EA-9E854928A8E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9300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274640"/>
            <a:ext cx="2438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0" y="274641"/>
            <a:ext cx="7416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3ACB47-A2AA-4160-8819-ED1AC73E02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2476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CB56C8-E8D9-410A-8CF6-EA86BD93FD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9673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8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1087967" y="-815975"/>
            <a:ext cx="2184400" cy="163830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FFFFFF"/>
              </a:solidFill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224367" y="20639"/>
            <a:ext cx="2271184" cy="1703387"/>
          </a:xfrm>
          <a:prstGeom prst="ellipse">
            <a:avLst/>
          </a:prstGeom>
          <a:noFill/>
          <a:ln w="27305" cap="rnd">
            <a:solidFill>
              <a:srgbClr val="FFF6DB"/>
            </a:solidFill>
            <a:round/>
            <a:headEnd/>
            <a:tailEnd/>
          </a:ln>
          <a:effectLst>
            <a:outerShdw blurRad="25400" dist="25400" dir="5400000" algn="tl" rotWithShape="0">
              <a:srgbClr val="AFA58D">
                <a:alpha val="8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FFFFFF"/>
              </a:solidFill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11" name="Donut 10"/>
          <p:cNvSpPr/>
          <p:nvPr/>
        </p:nvSpPr>
        <p:spPr>
          <a:xfrm rot="2315675">
            <a:off x="243842" y="1055077"/>
            <a:ext cx="1500956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FFFFFF"/>
              </a:solidFill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50434" y="0"/>
            <a:ext cx="10841567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FFFFFF"/>
              </a:solidFill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913467" y="274638"/>
            <a:ext cx="9999133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3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1913467" y="1447800"/>
            <a:ext cx="9999133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dirty="0">
                <a:solidFill>
                  <a:srgbClr val="B5A788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dirty="0">
                <a:solidFill>
                  <a:srgbClr val="B5A788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11485033" y="6305550"/>
            <a:ext cx="609600" cy="4762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B5A788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D5220A9-C2CD-4EA2-95E8-C0AB82C1878E}" type="slidenum">
              <a:rPr lang="en-US" altLang="en-US">
                <a:latin typeface="Arial" panose="020B0604020202020204" pitchFamily="34" charset="0"/>
                <a:ea typeface="MS PGothic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invGray">
          <a:xfrm>
            <a:off x="1352551" y="0"/>
            <a:ext cx="97367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550" dist="38000" dir="10800000" algn="tl" rotWithShape="0">
              <a:srgbClr val="706B5F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25400" cap="rnd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FFFFFF"/>
              </a:solidFill>
              <a:ea typeface="ＭＳ Ｐゴシック" pitchFamily="-108" charset="-128"/>
              <a:cs typeface="ＭＳ Ｐゴシック" pitchFamily="-10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30478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300" kern="1200">
          <a:solidFill>
            <a:srgbClr val="572314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MS PGothic" panose="020B0600070205080204" pitchFamily="34" charset="-128"/>
          <a:cs typeface="ＭＳ Ｐゴシック" pitchFamily="81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81" charset="-18"/>
          <a:ea typeface="MS PGothic" panose="020B0600070205080204" pitchFamily="34" charset="-128"/>
          <a:cs typeface="ＭＳ Ｐゴシック" pitchFamily="81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81" charset="-18"/>
          <a:ea typeface="MS PGothic" panose="020B0600070205080204" pitchFamily="34" charset="-128"/>
          <a:cs typeface="ＭＳ Ｐゴシック" pitchFamily="81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81" charset="-18"/>
          <a:ea typeface="MS PGothic" panose="020B0600070205080204" pitchFamily="34" charset="-128"/>
          <a:cs typeface="ＭＳ Ｐゴシック" pitchFamily="81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81" charset="-18"/>
          <a:ea typeface="MS PGothic" panose="020B0600070205080204" pitchFamily="34" charset="-128"/>
          <a:cs typeface="ＭＳ Ｐゴシック" pitchFamily="81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81" charset="-18"/>
          <a:ea typeface="ＭＳ Ｐゴシック" pitchFamily="81" charset="-128"/>
          <a:cs typeface="ＭＳ Ｐゴシック" pitchFamily="81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81" charset="-18"/>
          <a:ea typeface="ＭＳ Ｐゴシック" pitchFamily="81" charset="-128"/>
          <a:cs typeface="ＭＳ Ｐゴシック" pitchFamily="81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81" charset="-18"/>
          <a:ea typeface="ＭＳ Ｐゴシック" pitchFamily="81" charset="-128"/>
          <a:cs typeface="ＭＳ Ｐゴシック" pitchFamily="81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81" charset="-18"/>
          <a:ea typeface="ＭＳ Ｐゴシック" pitchFamily="81" charset="-128"/>
          <a:cs typeface="ＭＳ Ｐゴシック" pitchFamily="81" charset="-128"/>
        </a:defRPr>
      </a:lvl9pPr>
    </p:titleStyle>
    <p:bodyStyle>
      <a:lvl1pPr marL="365125" indent="-282575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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pitchFamily="81" charset="-128"/>
        </a:defRPr>
      </a:lvl1pPr>
      <a:lvl2pPr marL="639763" indent="-236538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◦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88582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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096963" indent="-173038" algn="l" rtl="0" eaLnBrk="0" fontAlgn="base" hangingPunct="0">
        <a:spcBef>
          <a:spcPct val="20000"/>
        </a:spcBef>
        <a:spcAft>
          <a:spcPct val="0"/>
        </a:spcAft>
        <a:buClr>
          <a:srgbClr val="C32D2E"/>
        </a:buClr>
        <a:buFont typeface="Wingdings 2" panose="05020102010507070707" pitchFamily="18" charset="2"/>
        <a:buChar char="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1296988" indent="-182563" algn="l" rtl="0" eaLnBrk="0" fontAlgn="base" hangingPunct="0">
        <a:spcBef>
          <a:spcPct val="20000"/>
        </a:spcBef>
        <a:spcAft>
          <a:spcPct val="0"/>
        </a:spcAft>
        <a:buClr>
          <a:srgbClr val="84AA33"/>
        </a:buClr>
        <a:buFont typeface="Wingdings 2" panose="05020102010507070707" pitchFamily="18" charset="2"/>
        <a:buChar char="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9.xml"/><Relationship Id="rId5" Type="http://schemas.openxmlformats.org/officeDocument/2006/relationships/image" Target="../media/image4.png"/><Relationship Id="rId1" Type="http://schemas.microsoft.com/office/2007/relationships/media" Target="../media/media10.mp3"/><Relationship Id="rId2" Type="http://schemas.openxmlformats.org/officeDocument/2006/relationships/audio" Target="../media/media10.mp3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1" Type="http://schemas.microsoft.com/office/2007/relationships/media" Target="../media/media11.mp3"/><Relationship Id="rId2" Type="http://schemas.openxmlformats.org/officeDocument/2006/relationships/audio" Target="../media/media11.mp3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1" Type="http://schemas.microsoft.com/office/2007/relationships/media" Target="../media/media12.mp3"/><Relationship Id="rId2" Type="http://schemas.openxmlformats.org/officeDocument/2006/relationships/audio" Target="../media/media12.mp3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1" Type="http://schemas.microsoft.com/office/2007/relationships/media" Target="../media/media13.mp3"/><Relationship Id="rId2" Type="http://schemas.openxmlformats.org/officeDocument/2006/relationships/audio" Target="../media/media13.mp3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1" Type="http://schemas.microsoft.com/office/2007/relationships/media" Target="../media/media14.mp3"/><Relationship Id="rId2" Type="http://schemas.openxmlformats.org/officeDocument/2006/relationships/audio" Target="../media/media14.mp3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0.xml"/><Relationship Id="rId5" Type="http://schemas.openxmlformats.org/officeDocument/2006/relationships/image" Target="../media/image4.png"/><Relationship Id="rId1" Type="http://schemas.microsoft.com/office/2007/relationships/media" Target="../media/media15.mp3"/><Relationship Id="rId2" Type="http://schemas.openxmlformats.org/officeDocument/2006/relationships/audio" Target="../media/media15.mp3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1.xml"/><Relationship Id="rId5" Type="http://schemas.openxmlformats.org/officeDocument/2006/relationships/image" Target="../media/image4.png"/><Relationship Id="rId1" Type="http://schemas.microsoft.com/office/2007/relationships/media" Target="../media/media16.mp3"/><Relationship Id="rId2" Type="http://schemas.openxmlformats.org/officeDocument/2006/relationships/audio" Target="../media/media16.mp3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2.xml"/><Relationship Id="rId5" Type="http://schemas.openxmlformats.org/officeDocument/2006/relationships/image" Target="../media/image4.png"/><Relationship Id="rId1" Type="http://schemas.microsoft.com/office/2007/relationships/media" Target="../media/media17.mp3"/><Relationship Id="rId2" Type="http://schemas.openxmlformats.org/officeDocument/2006/relationships/audio" Target="../media/media17.mp3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4.png"/><Relationship Id="rId1" Type="http://schemas.microsoft.com/office/2007/relationships/media" Target="../media/media18.mp3"/><Relationship Id="rId2" Type="http://schemas.openxmlformats.org/officeDocument/2006/relationships/audio" Target="../media/media18.mp3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4.xml"/><Relationship Id="rId5" Type="http://schemas.openxmlformats.org/officeDocument/2006/relationships/image" Target="../media/image4.png"/><Relationship Id="rId1" Type="http://schemas.microsoft.com/office/2007/relationships/media" Target="../media/media19.mp3"/><Relationship Id="rId2" Type="http://schemas.openxmlformats.org/officeDocument/2006/relationships/audio" Target="../media/media19.mp3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4.png"/><Relationship Id="rId1" Type="http://schemas.microsoft.com/office/2007/relationships/media" Target="../media/media2.mp3"/><Relationship Id="rId2" Type="http://schemas.openxmlformats.org/officeDocument/2006/relationships/audio" Target="../media/media2.mp3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4.png"/><Relationship Id="rId1" Type="http://schemas.microsoft.com/office/2007/relationships/media" Target="../media/media3.mp3"/><Relationship Id="rId2" Type="http://schemas.openxmlformats.org/officeDocument/2006/relationships/audio" Target="../media/media3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4.png"/><Relationship Id="rId1" Type="http://schemas.microsoft.com/office/2007/relationships/media" Target="../media/media4.mp3"/><Relationship Id="rId2" Type="http://schemas.openxmlformats.org/officeDocument/2006/relationships/audio" Target="../media/media4.mp3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4.png"/><Relationship Id="rId1" Type="http://schemas.microsoft.com/office/2007/relationships/media" Target="../media/media5.mp3"/><Relationship Id="rId2" Type="http://schemas.openxmlformats.org/officeDocument/2006/relationships/audio" Target="../media/media5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4.png"/><Relationship Id="rId1" Type="http://schemas.microsoft.com/office/2007/relationships/media" Target="../media/media6.mp3"/><Relationship Id="rId2" Type="http://schemas.openxmlformats.org/officeDocument/2006/relationships/audio" Target="../media/media6.mp3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7.xml"/><Relationship Id="rId5" Type="http://schemas.openxmlformats.org/officeDocument/2006/relationships/image" Target="../media/image4.png"/><Relationship Id="rId1" Type="http://schemas.microsoft.com/office/2007/relationships/media" Target="../media/media7.mp3"/><Relationship Id="rId2" Type="http://schemas.openxmlformats.org/officeDocument/2006/relationships/audio" Target="../media/media7.mp3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1" Type="http://schemas.microsoft.com/office/2007/relationships/media" Target="../media/media8.mp3"/><Relationship Id="rId2" Type="http://schemas.openxmlformats.org/officeDocument/2006/relationships/audio" Target="../media/media8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8.xml"/><Relationship Id="rId5" Type="http://schemas.openxmlformats.org/officeDocument/2006/relationships/image" Target="../media/image4.png"/><Relationship Id="rId1" Type="http://schemas.microsoft.com/office/2007/relationships/media" Target="../media/media9.mp3"/><Relationship Id="rId2" Type="http://schemas.openxmlformats.org/officeDocument/2006/relationships/audio" Target="../media/media9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2959100" y="274638"/>
            <a:ext cx="7499350" cy="2697162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400" dirty="0"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  <a:cs typeface="ＭＳ Ｐゴシック" charset="0"/>
              </a:rPr>
              <a:t>DEVELOPMENT OF COMMUNICATIVE</a:t>
            </a:r>
            <a:r>
              <a:rPr lang="en-US" sz="4400" b="1" dirty="0"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  <a:cs typeface="ＭＳ Ｐゴシック" charset="0"/>
              </a:rPr>
              <a:t> INTENTIONALITY</a:t>
            </a:r>
            <a:endParaRPr lang="en-US" sz="4400" dirty="0">
              <a:effectLst>
                <a:outerShdw blurRad="38100" dist="38100" dir="2700000" algn="tl">
                  <a:srgbClr val="DDDDDD"/>
                </a:outerShdw>
              </a:effectLst>
              <a:ea typeface="ＭＳ Ｐゴシック" charset="0"/>
              <a:cs typeface="ＭＳ Ｐゴシック" charset="0"/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2959608" y="2819400"/>
            <a:ext cx="7498080" cy="3810000"/>
          </a:xfrm>
          <a:ln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marL="365760" indent="-283464" algn="ctr" eaLnBrk="1" fontAlgn="auto" hangingPunct="1">
              <a:spcAft>
                <a:spcPts val="0"/>
              </a:spcAft>
              <a:buNone/>
              <a:defRPr/>
            </a:pPr>
            <a:endParaRPr lang="en-US" dirty="0" smtClean="0">
              <a:ea typeface="+mn-ea"/>
              <a:cs typeface="+mn-cs"/>
            </a:endParaRPr>
          </a:p>
          <a:p>
            <a:pPr marL="365760" indent="-283464" algn="ctr" eaLnBrk="1" fontAlgn="auto" hangingPunct="1">
              <a:spcAft>
                <a:spcPts val="0"/>
              </a:spcAft>
              <a:buNone/>
              <a:defRPr/>
            </a:pPr>
            <a:endParaRPr lang="en-US" dirty="0" smtClean="0">
              <a:ea typeface="+mn-ea"/>
              <a:cs typeface="+mn-cs"/>
            </a:endParaRPr>
          </a:p>
          <a:p>
            <a:pPr marL="82296" indent="0" algn="r" eaLnBrk="1" fontAlgn="auto" hangingPunct="1">
              <a:spcAft>
                <a:spcPts val="0"/>
              </a:spcAft>
              <a:buNone/>
              <a:defRPr/>
            </a:pPr>
            <a:r>
              <a:rPr lang="en-US" dirty="0" smtClean="0">
                <a:ea typeface="+mn-ea"/>
                <a:cs typeface="+mn-cs"/>
              </a:rPr>
              <a:t>Susan M. Bashinski</a:t>
            </a:r>
          </a:p>
          <a:p>
            <a:pPr lvl="8" algn="r">
              <a:buFont typeface="Wingdings 2"/>
              <a:buNone/>
              <a:defRPr/>
            </a:pPr>
            <a:r>
              <a:rPr lang="en-US" sz="3200" dirty="0"/>
              <a:t>			</a:t>
            </a:r>
          </a:p>
        </p:txBody>
      </p:sp>
      <p:pic>
        <p:nvPicPr>
          <p:cNvPr id="9219" name="Picture 1" descr="Kansas Deaf-Blind Project logo.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627" y="2823661"/>
            <a:ext cx="34163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lide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372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7107" y="274638"/>
            <a:ext cx="10844893" cy="1706562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altLang="en-US" sz="4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SEQUENCE – DEVELOPMENT OF COMMUNICATIVE </a:t>
            </a:r>
            <a:r>
              <a:rPr lang="en-US" altLang="en-US" sz="4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INTENTIONALITY (CONT.)</a:t>
            </a:r>
            <a:endParaRPr lang="en-US" altLang="en-US" sz="44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7650" name="Content Placeholder 2"/>
          <p:cNvSpPr>
            <a:spLocks noGrp="1"/>
          </p:cNvSpPr>
          <p:nvPr>
            <p:ph idx="1"/>
          </p:nvPr>
        </p:nvSpPr>
        <p:spPr>
          <a:xfrm>
            <a:off x="2667000" y="2362200"/>
            <a:ext cx="7791450" cy="4495800"/>
          </a:xfrm>
        </p:spPr>
        <p:txBody>
          <a:bodyPr/>
          <a:lstStyle/>
          <a:p>
            <a:pPr eaLnBrk="1" hangingPunct="1"/>
            <a:r>
              <a:rPr lang="en-US" altLang="en-US" sz="2800" dirty="0"/>
              <a:t>Levels of intentionality are </a:t>
            </a:r>
            <a:r>
              <a:rPr lang="en-US" altLang="en-US" sz="2800" i="1" dirty="0"/>
              <a:t>not</a:t>
            </a:r>
            <a:r>
              <a:rPr lang="en-US" altLang="en-US" sz="2800" dirty="0"/>
              <a:t> differentiated by distinct boundaries</a:t>
            </a:r>
          </a:p>
          <a:p>
            <a:pPr eaLnBrk="1" hangingPunct="1">
              <a:buFont typeface="Wingdings 2" panose="05020102010507070707" pitchFamily="18" charset="2"/>
              <a:buNone/>
            </a:pPr>
            <a:endParaRPr lang="en-US" altLang="en-US" sz="1000" dirty="0"/>
          </a:p>
          <a:p>
            <a:pPr eaLnBrk="1" hangingPunct="1"/>
            <a:r>
              <a:rPr lang="en-US" altLang="en-US" sz="2800" dirty="0"/>
              <a:t>A shift from one level (i.e., stage) of development does not occur overnight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sz="1000" dirty="0">
                <a:solidFill>
                  <a:schemeClr val="bg1"/>
                </a:solidFill>
              </a:rPr>
              <a:t>v</a:t>
            </a:r>
            <a:endParaRPr lang="en-US" altLang="en-US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altLang="en-US" sz="2800" dirty="0"/>
              <a:t>A learner’s</a:t>
            </a:r>
            <a:r>
              <a:rPr lang="en-US" altLang="ja-JP" sz="2800" dirty="0"/>
              <a:t> communication level is </a:t>
            </a:r>
            <a:r>
              <a:rPr lang="en-US" altLang="ja-JP" sz="2800" i="1" dirty="0"/>
              <a:t>generally </a:t>
            </a:r>
            <a:r>
              <a:rPr lang="en-US" altLang="ja-JP" sz="2800" dirty="0"/>
              <a:t>labeled by the descriptor that corresponds with the majority of his skills related to intentionality</a:t>
            </a:r>
          </a:p>
          <a:p>
            <a:pPr eaLnBrk="1" hangingPunct="1"/>
            <a:endParaRPr lang="en-US" altLang="en-US" sz="2400" dirty="0">
              <a:latin typeface="Arial" panose="020B0604020202020204" pitchFamily="34" charset="0"/>
            </a:endParaRPr>
          </a:p>
        </p:txBody>
      </p:sp>
      <p:pic>
        <p:nvPicPr>
          <p:cNvPr id="4" name="Slide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226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5271" y="0"/>
            <a:ext cx="10836729" cy="1687058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4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LEVELS OF INTENTIONALITY DEVELOPMENT</a:t>
            </a:r>
          </a:p>
        </p:txBody>
      </p:sp>
      <p:sp>
        <p:nvSpPr>
          <p:cNvPr id="17409" name="Content Placeholder 2"/>
          <p:cNvSpPr>
            <a:spLocks noGrp="1"/>
          </p:cNvSpPr>
          <p:nvPr>
            <p:ph idx="1"/>
          </p:nvPr>
        </p:nvSpPr>
        <p:spPr>
          <a:xfrm>
            <a:off x="3581401" y="1828800"/>
            <a:ext cx="7053263" cy="4419600"/>
          </a:xfrm>
        </p:spPr>
        <p:txBody>
          <a:bodyPr/>
          <a:lstStyle/>
          <a:p>
            <a:pPr marL="82550" indent="0" eaLnBrk="1" hangingPunct="1">
              <a:buNone/>
            </a:pPr>
            <a:r>
              <a:rPr lang="en-US" altLang="en-US" sz="3600" u="sng"/>
              <a:t>Linking intentionality to “typical” language development</a:t>
            </a:r>
            <a:r>
              <a:rPr lang="en-US" altLang="en-US" sz="3600"/>
              <a:t>:</a:t>
            </a:r>
            <a:endParaRPr lang="en-US" altLang="en-US" sz="3600" u="sng"/>
          </a:p>
          <a:p>
            <a:pPr marL="82550" indent="0" eaLnBrk="1" hangingPunct="1"/>
            <a:r>
              <a:rPr lang="en-US" altLang="en-US" sz="3600"/>
              <a:t>Perlocutionary</a:t>
            </a:r>
          </a:p>
          <a:p>
            <a:pPr marL="82550" indent="0" eaLnBrk="1" hangingPunct="1">
              <a:buNone/>
            </a:pPr>
            <a:endParaRPr lang="en-US" altLang="en-US" sz="1400"/>
          </a:p>
          <a:p>
            <a:pPr marL="82550" indent="0" eaLnBrk="1" hangingPunct="1"/>
            <a:r>
              <a:rPr lang="en-US" altLang="en-US" sz="3600"/>
              <a:t>Illocutionary</a:t>
            </a:r>
          </a:p>
          <a:p>
            <a:pPr marL="82550" indent="0" eaLnBrk="1" hangingPunct="1">
              <a:buNone/>
            </a:pPr>
            <a:endParaRPr lang="en-US" altLang="en-US" sz="1400"/>
          </a:p>
          <a:p>
            <a:pPr marL="82550" indent="0" eaLnBrk="1" hangingPunct="1"/>
            <a:r>
              <a:rPr lang="en-US" altLang="en-US" sz="3600"/>
              <a:t>Locutionary</a:t>
            </a:r>
          </a:p>
        </p:txBody>
      </p:sp>
      <p:pic>
        <p:nvPicPr>
          <p:cNvPr id="4" name="Slide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15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2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5271" y="-1"/>
            <a:ext cx="10836729" cy="2069433"/>
          </a:xfrm>
        </p:spPr>
        <p:txBody>
          <a:bodyPr>
            <a:normAutofit fontScale="90000"/>
          </a:bodyPr>
          <a:lstStyle/>
          <a:p>
            <a:pPr marL="365125" lvl="0" indent="-282575" algn="ctr" eaLnBrk="1" hangingPunct="1">
              <a:spcBef>
                <a:spcPts val="600"/>
              </a:spcBef>
              <a:buClr>
                <a:srgbClr val="3891A7"/>
              </a:buClr>
              <a:buSzPct val="80000"/>
            </a:pPr>
            <a:r>
              <a:rPr lang="en-US" altLang="en-US" sz="4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LEVELS OF INTENTIONALITY DEVELOPMENT</a:t>
            </a:r>
            <a:br>
              <a:rPr lang="en-US" altLang="en-US" sz="4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altLang="en-US" sz="3600" u="sng" dirty="0" smtClean="0">
                <a:solidFill>
                  <a:prstClr val="black"/>
                </a:solidFill>
                <a:effectLst/>
              </a:rPr>
              <a:t>PERLOCUTIONARY</a:t>
            </a:r>
            <a:endParaRPr lang="en-US" altLang="en-US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8433" name="Content Placeholder 2"/>
          <p:cNvSpPr>
            <a:spLocks noGrp="1"/>
          </p:cNvSpPr>
          <p:nvPr>
            <p:ph idx="1"/>
          </p:nvPr>
        </p:nvSpPr>
        <p:spPr>
          <a:xfrm>
            <a:off x="2590800" y="2129424"/>
            <a:ext cx="8077200" cy="4728575"/>
          </a:xfrm>
        </p:spPr>
        <p:txBody>
          <a:bodyPr/>
          <a:lstStyle/>
          <a:p>
            <a:pPr eaLnBrk="1" hangingPunct="1">
              <a:buFont typeface="Wingdings 3" panose="05040102010807070707" pitchFamily="18" charset="2"/>
              <a:buNone/>
            </a:pPr>
            <a:r>
              <a:rPr lang="en-US" altLang="en-US" u="sng" dirty="0" smtClean="0">
                <a:solidFill>
                  <a:srgbClr val="FF6600"/>
                </a:solidFill>
              </a:rPr>
              <a:t>Expressive</a:t>
            </a:r>
            <a:r>
              <a:rPr lang="en-US" altLang="en-US" dirty="0" smtClean="0">
                <a:solidFill>
                  <a:srgbClr val="FF6600"/>
                </a:solidFill>
              </a:rPr>
              <a:t>:  </a:t>
            </a:r>
          </a:p>
          <a:p>
            <a:pPr eaLnBrk="1" hangingPunct="1"/>
            <a:r>
              <a:rPr lang="en-US" altLang="en-US" dirty="0" smtClean="0"/>
              <a:t>Idiosyncratic</a:t>
            </a:r>
          </a:p>
          <a:p>
            <a:pPr eaLnBrk="1" hangingPunct="1"/>
            <a:r>
              <a:rPr lang="en-US" altLang="en-US" dirty="0" smtClean="0"/>
              <a:t>Context-driven</a:t>
            </a:r>
          </a:p>
          <a:p>
            <a:pPr eaLnBrk="1" hangingPunct="1"/>
            <a:r>
              <a:rPr lang="en-US" altLang="en-US" dirty="0" smtClean="0"/>
              <a:t>Child learns the </a:t>
            </a:r>
            <a:r>
              <a:rPr lang="en-US" altLang="en-US" i="1" dirty="0" smtClean="0"/>
              <a:t>power</a:t>
            </a:r>
            <a:r>
              <a:rPr lang="en-US" altLang="en-US" dirty="0" smtClean="0"/>
              <a:t> of communication</a:t>
            </a:r>
          </a:p>
          <a:p>
            <a:pPr eaLnBrk="1" hangingPunct="1"/>
            <a:r>
              <a:rPr lang="en-US" altLang="en-US" dirty="0" smtClean="0"/>
              <a:t>Partner must </a:t>
            </a:r>
            <a:r>
              <a:rPr lang="en-US" altLang="en-US" b="1" dirty="0" smtClean="0"/>
              <a:t>interpret </a:t>
            </a:r>
            <a:r>
              <a:rPr lang="en-US" altLang="en-US" dirty="0" smtClean="0"/>
              <a:t>behaviors</a:t>
            </a:r>
          </a:p>
          <a:p>
            <a:pPr eaLnBrk="1" hangingPunct="1">
              <a:buFont typeface="Wingdings 3" panose="05040102010807070707" pitchFamily="18" charset="2"/>
              <a:buNone/>
            </a:pPr>
            <a:r>
              <a:rPr lang="en-US" altLang="en-US" u="sng" dirty="0" smtClean="0">
                <a:solidFill>
                  <a:srgbClr val="FF6600"/>
                </a:solidFill>
              </a:rPr>
              <a:t>Receptive</a:t>
            </a:r>
            <a:r>
              <a:rPr lang="en-US" altLang="en-US" dirty="0" smtClean="0">
                <a:solidFill>
                  <a:srgbClr val="FF6600"/>
                </a:solidFill>
              </a:rPr>
              <a:t>:  </a:t>
            </a:r>
          </a:p>
          <a:p>
            <a:pPr eaLnBrk="1" hangingPunct="1"/>
            <a:r>
              <a:rPr lang="en-US" altLang="en-US" dirty="0" smtClean="0"/>
              <a:t>Comprehends speaker</a:t>
            </a:r>
            <a:r>
              <a:rPr lang="ja-JP" altLang="en-US" dirty="0" smtClean="0"/>
              <a:t>’</a:t>
            </a:r>
            <a:r>
              <a:rPr lang="en-US" altLang="ja-JP" dirty="0" smtClean="0"/>
              <a:t>s tone of voice</a:t>
            </a:r>
          </a:p>
          <a:p>
            <a:pPr marL="355600" lvl="1" indent="0" eaLnBrk="1" hangingPunct="1">
              <a:buNone/>
            </a:pPr>
            <a:r>
              <a:rPr lang="en-US" altLang="en-US" sz="3200" dirty="0"/>
              <a:t>and physical contact / touch</a:t>
            </a:r>
          </a:p>
          <a:p>
            <a:pPr marL="355600" lvl="1" indent="0" eaLnBrk="1" hangingPunct="1">
              <a:buNone/>
            </a:pPr>
            <a:endParaRPr lang="en-US" altLang="en-US" sz="3600" dirty="0">
              <a:latin typeface="Lucida Sans Unicode" panose="020B0602030504020204" pitchFamily="34" charset="0"/>
            </a:endParaRPr>
          </a:p>
        </p:txBody>
      </p:sp>
      <p:pic>
        <p:nvPicPr>
          <p:cNvPr id="4" name="Slide 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226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4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5558" y="-1"/>
            <a:ext cx="10836442" cy="2061412"/>
          </a:xfrm>
        </p:spPr>
        <p:txBody>
          <a:bodyPr>
            <a:normAutofit fontScale="90000"/>
          </a:bodyPr>
          <a:lstStyle/>
          <a:p>
            <a:pPr marL="365125" lvl="0" indent="-282575" algn="ctr" eaLnBrk="1" hangingPunct="1">
              <a:spcBef>
                <a:spcPts val="600"/>
              </a:spcBef>
              <a:buClr>
                <a:srgbClr val="3891A7"/>
              </a:buClr>
              <a:buSzPct val="80000"/>
            </a:pPr>
            <a:r>
              <a:rPr lang="en-US" altLang="en-US" sz="4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LEVELS OF INTENTIONALITY DEVELOPMENT</a:t>
            </a:r>
            <a:r>
              <a:rPr lang="en-US" altLang="en-US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altLang="en-US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altLang="en-US" sz="3600" u="sng" dirty="0" smtClean="0">
                <a:solidFill>
                  <a:prstClr val="black"/>
                </a:solidFill>
                <a:effectLst/>
              </a:rPr>
              <a:t>ILLOCUTIONARY</a:t>
            </a:r>
            <a:endParaRPr lang="en-US" altLang="en-US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0721" name="Content Placeholder 2"/>
          <p:cNvSpPr>
            <a:spLocks noGrp="1"/>
          </p:cNvSpPr>
          <p:nvPr>
            <p:ph idx="1"/>
          </p:nvPr>
        </p:nvSpPr>
        <p:spPr>
          <a:xfrm>
            <a:off x="2514600" y="2417523"/>
            <a:ext cx="8153400" cy="4440477"/>
          </a:xfrm>
        </p:spPr>
        <p:txBody>
          <a:bodyPr/>
          <a:lstStyle/>
          <a:p>
            <a:pPr eaLnBrk="1" hangingPunct="1">
              <a:buFont typeface="Wingdings 3" panose="05040102010807070707" pitchFamily="18" charset="2"/>
              <a:buNone/>
            </a:pPr>
            <a:r>
              <a:rPr lang="en-US" altLang="en-US" u="sng" dirty="0" smtClean="0">
                <a:solidFill>
                  <a:srgbClr val="FF6600"/>
                </a:solidFill>
              </a:rPr>
              <a:t>Expressive</a:t>
            </a:r>
            <a:r>
              <a:rPr lang="en-US" altLang="en-US" dirty="0" smtClean="0">
                <a:solidFill>
                  <a:srgbClr val="FF6600"/>
                </a:solidFill>
              </a:rPr>
              <a:t>:  </a:t>
            </a:r>
          </a:p>
          <a:p>
            <a:pPr eaLnBrk="1" hangingPunct="1"/>
            <a:r>
              <a:rPr lang="en-US" altLang="en-US" dirty="0" smtClean="0"/>
              <a:t>Dawning of intentionality</a:t>
            </a:r>
          </a:p>
          <a:p>
            <a:pPr eaLnBrk="1" hangingPunct="1"/>
            <a:r>
              <a:rPr lang="en-US" altLang="en-US" dirty="0" smtClean="0"/>
              <a:t>Purposeful communication </a:t>
            </a:r>
            <a:r>
              <a:rPr lang="en-US" altLang="en-US" i="1" dirty="0" smtClean="0"/>
              <a:t>begins</a:t>
            </a:r>
            <a:r>
              <a:rPr lang="en-US" altLang="en-US" dirty="0" smtClean="0"/>
              <a:t> to emerge</a:t>
            </a:r>
          </a:p>
          <a:p>
            <a:pPr eaLnBrk="1" hangingPunct="1"/>
            <a:r>
              <a:rPr lang="en-US" altLang="en-US" dirty="0" smtClean="0"/>
              <a:t>Context contributes to a more minor degree</a:t>
            </a:r>
          </a:p>
          <a:p>
            <a:pPr eaLnBrk="1" hangingPunct="1">
              <a:buFont typeface="Wingdings 3" panose="05040102010807070707" pitchFamily="18" charset="2"/>
              <a:buNone/>
            </a:pPr>
            <a:r>
              <a:rPr lang="en-US" altLang="en-US" u="sng" dirty="0" smtClean="0">
                <a:solidFill>
                  <a:srgbClr val="FF6600"/>
                </a:solidFill>
              </a:rPr>
              <a:t>Receptive</a:t>
            </a:r>
            <a:r>
              <a:rPr lang="en-US" altLang="en-US" dirty="0" smtClean="0">
                <a:solidFill>
                  <a:srgbClr val="FF6600"/>
                </a:solidFill>
              </a:rPr>
              <a:t>:  </a:t>
            </a:r>
          </a:p>
          <a:p>
            <a:pPr eaLnBrk="1" hangingPunct="1"/>
            <a:r>
              <a:rPr lang="en-US" altLang="en-US" dirty="0" smtClean="0"/>
              <a:t>Comprehension of some words and simple directives, </a:t>
            </a:r>
            <a:r>
              <a:rPr lang="en-US" altLang="en-US" b="1" dirty="0" smtClean="0"/>
              <a:t>in context</a:t>
            </a:r>
          </a:p>
          <a:p>
            <a:pPr algn="ctr" eaLnBrk="1" hangingPunct="1">
              <a:buFont typeface="Wingdings 3" panose="05040102010807070707" pitchFamily="18" charset="2"/>
              <a:buNone/>
            </a:pPr>
            <a:endParaRPr lang="en-US" altLang="en-US" dirty="0" smtClean="0">
              <a:latin typeface="Lucida Sans Unicode" panose="020B0602030504020204" pitchFamily="34" charset="0"/>
            </a:endParaRPr>
          </a:p>
        </p:txBody>
      </p:sp>
      <p:pic>
        <p:nvPicPr>
          <p:cNvPr id="3" name="Slide 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219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3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7537" y="0"/>
            <a:ext cx="10844463" cy="2077453"/>
          </a:xfrm>
        </p:spPr>
        <p:txBody>
          <a:bodyPr>
            <a:normAutofit fontScale="90000"/>
          </a:bodyPr>
          <a:lstStyle/>
          <a:p>
            <a:pPr marL="365125" lvl="0" indent="-282575" algn="ctr" eaLnBrk="1" hangingPunct="1">
              <a:spcBef>
                <a:spcPts val="600"/>
              </a:spcBef>
              <a:buClr>
                <a:srgbClr val="3891A7"/>
              </a:buClr>
              <a:buSzPct val="80000"/>
            </a:pPr>
            <a:r>
              <a:rPr lang="en-US" altLang="en-US" sz="4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LEVELS OF INTENTIONALITY DEVELOPMENT</a:t>
            </a:r>
            <a:r>
              <a:rPr lang="en-US" altLang="en-US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altLang="en-US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altLang="en-US" sz="3600" u="sng" dirty="0" smtClean="0">
                <a:solidFill>
                  <a:prstClr val="black"/>
                </a:solidFill>
                <a:effectLst/>
              </a:rPr>
              <a:t>LOCUTIONARY</a:t>
            </a:r>
            <a:endParaRPr lang="en-US" altLang="en-US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1745" name="Content Placeholder 2"/>
          <p:cNvSpPr>
            <a:spLocks noGrp="1"/>
          </p:cNvSpPr>
          <p:nvPr>
            <p:ph idx="1"/>
          </p:nvPr>
        </p:nvSpPr>
        <p:spPr>
          <a:xfrm>
            <a:off x="2667000" y="2329840"/>
            <a:ext cx="8001000" cy="4528159"/>
          </a:xfrm>
        </p:spPr>
        <p:txBody>
          <a:bodyPr/>
          <a:lstStyle/>
          <a:p>
            <a:pPr eaLnBrk="1" hangingPunct="1">
              <a:buFont typeface="Wingdings 3" panose="05040102010807070707" pitchFamily="18" charset="2"/>
              <a:buNone/>
            </a:pPr>
            <a:r>
              <a:rPr lang="en-US" altLang="en-US" u="sng" dirty="0" smtClean="0">
                <a:solidFill>
                  <a:srgbClr val="FF6600"/>
                </a:solidFill>
              </a:rPr>
              <a:t>Expressive</a:t>
            </a:r>
            <a:r>
              <a:rPr lang="en-US" altLang="en-US" dirty="0" smtClean="0">
                <a:solidFill>
                  <a:srgbClr val="FF6600"/>
                </a:solidFill>
              </a:rPr>
              <a:t>:  </a:t>
            </a:r>
          </a:p>
          <a:p>
            <a:pPr eaLnBrk="1" hangingPunct="1"/>
            <a:r>
              <a:rPr lang="en-US" altLang="en-US" i="1" dirty="0" smtClean="0"/>
              <a:t>Beginning </a:t>
            </a:r>
            <a:r>
              <a:rPr lang="en-US" altLang="en-US" dirty="0" smtClean="0"/>
              <a:t>of true symbolic express.</a:t>
            </a:r>
          </a:p>
          <a:p>
            <a:pPr eaLnBrk="1" hangingPunct="1"/>
            <a:r>
              <a:rPr lang="en-US" altLang="en-US" dirty="0" smtClean="0"/>
              <a:t>Use of first </a:t>
            </a:r>
            <a:r>
              <a:rPr lang="ja-JP" altLang="en-US" dirty="0" smtClean="0"/>
              <a:t>“</a:t>
            </a:r>
            <a:r>
              <a:rPr lang="en-US" altLang="ja-JP" dirty="0" smtClean="0"/>
              <a:t>true words</a:t>
            </a:r>
            <a:r>
              <a:rPr lang="ja-JP" altLang="en-US" dirty="0" smtClean="0"/>
              <a:t>”</a:t>
            </a:r>
            <a:endParaRPr lang="en-US" altLang="ja-JP" dirty="0" smtClean="0"/>
          </a:p>
          <a:p>
            <a:pPr eaLnBrk="1" hangingPunct="1"/>
            <a:r>
              <a:rPr lang="en-US" altLang="en-US" dirty="0" smtClean="0"/>
              <a:t>Communication becomes independent of context</a:t>
            </a:r>
          </a:p>
          <a:p>
            <a:pPr eaLnBrk="1" hangingPunct="1">
              <a:buFont typeface="Wingdings 3" panose="05040102010807070707" pitchFamily="18" charset="2"/>
              <a:buNone/>
            </a:pPr>
            <a:r>
              <a:rPr lang="en-US" altLang="en-US" u="sng" dirty="0" smtClean="0">
                <a:solidFill>
                  <a:srgbClr val="FF6600"/>
                </a:solidFill>
              </a:rPr>
              <a:t>Receptive</a:t>
            </a:r>
            <a:r>
              <a:rPr lang="en-US" altLang="en-US" dirty="0" smtClean="0">
                <a:solidFill>
                  <a:srgbClr val="FF6600"/>
                </a:solidFill>
              </a:rPr>
              <a:t>:  </a:t>
            </a:r>
          </a:p>
          <a:p>
            <a:pPr eaLnBrk="1" hangingPunct="1"/>
            <a:r>
              <a:rPr lang="en-US" altLang="en-US" dirty="0" smtClean="0"/>
              <a:t>Comprehension of words; comprehension exceeds production</a:t>
            </a:r>
            <a:endParaRPr lang="en-US" altLang="en-US" b="1" dirty="0" smtClean="0"/>
          </a:p>
          <a:p>
            <a:pPr eaLnBrk="1" hangingPunct="1">
              <a:buFont typeface="Wingdings 3" panose="05040102010807070707" pitchFamily="18" charset="2"/>
              <a:buNone/>
            </a:pPr>
            <a:endParaRPr lang="en-US" altLang="en-US" sz="4400" dirty="0">
              <a:latin typeface="Lucida Sans Unicode" panose="020B0602030504020204" pitchFamily="34" charset="0"/>
            </a:endParaRPr>
          </a:p>
        </p:txBody>
      </p:sp>
      <p:pic>
        <p:nvPicPr>
          <p:cNvPr id="3" name="Slide 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600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6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9100" y="274638"/>
            <a:ext cx="7499350" cy="1554162"/>
          </a:xfrm>
        </p:spPr>
        <p:txBody>
          <a:bodyPr/>
          <a:lstStyle/>
          <a:p>
            <a:pPr algn="ctr" eaLnBrk="1" hangingPunct="1"/>
            <a:r>
              <a:rPr lang="en-US" altLang="en-US" sz="4400" dirty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ASSUMPTIONS</a:t>
            </a:r>
          </a:p>
        </p:txBody>
      </p:sp>
      <p:sp>
        <p:nvSpPr>
          <p:cNvPr id="32770" name="Content Placeholder 2"/>
          <p:cNvSpPr>
            <a:spLocks noGrp="1"/>
          </p:cNvSpPr>
          <p:nvPr>
            <p:ph idx="1"/>
          </p:nvPr>
        </p:nvSpPr>
        <p:spPr>
          <a:xfrm>
            <a:off x="2590800" y="1828800"/>
            <a:ext cx="7867650" cy="44196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endParaRPr lang="en-US" altLang="en-US" sz="1200" dirty="0"/>
          </a:p>
          <a:p>
            <a:pPr eaLnBrk="1" hangingPunct="1"/>
            <a:r>
              <a:rPr lang="en-US" altLang="en-US" dirty="0" smtClean="0">
                <a:solidFill>
                  <a:schemeClr val="tx2"/>
                </a:solidFill>
              </a:rPr>
              <a:t>Absolutely </a:t>
            </a:r>
            <a:r>
              <a:rPr lang="en-US" altLang="en-US" u="sng" dirty="0" smtClean="0">
                <a:solidFill>
                  <a:schemeClr val="tx2"/>
                </a:solidFill>
              </a:rPr>
              <a:t>ALL</a:t>
            </a:r>
            <a:r>
              <a:rPr lang="en-US" altLang="en-US" dirty="0" smtClean="0">
                <a:solidFill>
                  <a:schemeClr val="tx2"/>
                </a:solidFill>
              </a:rPr>
              <a:t> learners </a:t>
            </a:r>
            <a:r>
              <a:rPr lang="en-US" altLang="en-US" u="sng" dirty="0" smtClean="0">
                <a:solidFill>
                  <a:schemeClr val="tx2"/>
                </a:solidFill>
              </a:rPr>
              <a:t>DO</a:t>
            </a:r>
            <a:r>
              <a:rPr lang="en-US" altLang="en-US" dirty="0" smtClean="0">
                <a:solidFill>
                  <a:schemeClr val="tx2"/>
                </a:solidFill>
              </a:rPr>
              <a:t> communicate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dirty="0" smtClean="0">
              <a:solidFill>
                <a:schemeClr val="tx2"/>
              </a:solidFill>
            </a:endParaRPr>
          </a:p>
          <a:p>
            <a:pPr eaLnBrk="1" hangingPunct="1"/>
            <a:r>
              <a:rPr lang="en-US" altLang="en-US" dirty="0" smtClean="0">
                <a:solidFill>
                  <a:schemeClr val="tx2"/>
                </a:solidFill>
              </a:rPr>
              <a:t>Absolutely </a:t>
            </a:r>
            <a:r>
              <a:rPr lang="en-US" altLang="en-US" u="sng" dirty="0" smtClean="0">
                <a:solidFill>
                  <a:schemeClr val="tx2"/>
                </a:solidFill>
              </a:rPr>
              <a:t>ALL</a:t>
            </a:r>
            <a:r>
              <a:rPr lang="en-US" altLang="en-US" dirty="0" smtClean="0">
                <a:solidFill>
                  <a:schemeClr val="tx2"/>
                </a:solidFill>
              </a:rPr>
              <a:t> learners</a:t>
            </a:r>
            <a:r>
              <a:rPr lang="ja-JP" altLang="en-US" dirty="0" smtClean="0">
                <a:solidFill>
                  <a:schemeClr val="tx2"/>
                </a:solidFill>
              </a:rPr>
              <a:t>’</a:t>
            </a:r>
            <a:r>
              <a:rPr lang="en-US" altLang="ja-JP" dirty="0" smtClean="0">
                <a:solidFill>
                  <a:schemeClr val="tx2"/>
                </a:solidFill>
              </a:rPr>
              <a:t> communication skills can be improved (or altered)</a:t>
            </a:r>
          </a:p>
          <a:p>
            <a:pPr eaLnBrk="1" hangingPunct="1"/>
            <a:endParaRPr lang="en-US" altLang="en-US" dirty="0" smtClean="0"/>
          </a:p>
        </p:txBody>
      </p:sp>
      <p:pic>
        <p:nvPicPr>
          <p:cNvPr id="4" name="Slide 2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376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7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9516" y="274638"/>
            <a:ext cx="10852484" cy="170656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sz="4000" dirty="0"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  <a:cs typeface="ＭＳ Ｐゴシック" charset="0"/>
              </a:rPr>
              <a:t>COMMUNICATIVE INTERVENTION: FACILITATION OF COMMUNICATIVE INTENTIONALITY</a:t>
            </a:r>
            <a:endParaRPr lang="en-US" dirty="0">
              <a:effectLst>
                <a:outerShdw blurRad="38100" dist="38100" dir="2700000" algn="tl">
                  <a:srgbClr val="DDDDDD"/>
                </a:outerShdw>
              </a:effectLst>
              <a:ea typeface="ＭＳ Ｐゴシック" charset="0"/>
              <a:cs typeface="ＭＳ Ｐゴシック" charset="0"/>
            </a:endParaRPr>
          </a:p>
        </p:txBody>
      </p:sp>
      <p:sp>
        <p:nvSpPr>
          <p:cNvPr id="34818" name="Content Placeholder 2"/>
          <p:cNvSpPr>
            <a:spLocks noGrp="1"/>
          </p:cNvSpPr>
          <p:nvPr>
            <p:ph idx="1"/>
          </p:nvPr>
        </p:nvSpPr>
        <p:spPr>
          <a:xfrm>
            <a:off x="2895600" y="2133600"/>
            <a:ext cx="7499350" cy="4419600"/>
          </a:xfrm>
        </p:spPr>
        <p:txBody>
          <a:bodyPr/>
          <a:lstStyle/>
          <a:p>
            <a:pPr eaLnBrk="1" hangingPunct="1">
              <a:buFont typeface="Wingdings 2" panose="05020102010507070707" pitchFamily="18" charset="2"/>
              <a:buNone/>
            </a:pPr>
            <a:r>
              <a:rPr lang="en-US" altLang="en-US" sz="3600" u="sng" dirty="0">
                <a:solidFill>
                  <a:schemeClr val="tx2"/>
                </a:solidFill>
              </a:rPr>
              <a:t>Cues to Intentional Communication</a:t>
            </a:r>
            <a:r>
              <a:rPr lang="en-US" altLang="en-US" sz="3600" dirty="0">
                <a:solidFill>
                  <a:schemeClr val="tx2"/>
                </a:solidFill>
              </a:rPr>
              <a:t>:</a:t>
            </a:r>
          </a:p>
          <a:p>
            <a:pPr eaLnBrk="1" hangingPunct="1"/>
            <a:r>
              <a:rPr lang="en-US" altLang="en-US" sz="3600" dirty="0">
                <a:solidFill>
                  <a:schemeClr val="tx2"/>
                </a:solidFill>
              </a:rPr>
              <a:t>Attention shift (alternating attention)</a:t>
            </a:r>
          </a:p>
          <a:p>
            <a:pPr eaLnBrk="1" hangingPunct="1"/>
            <a:r>
              <a:rPr lang="en-US" altLang="en-US" sz="3600" dirty="0">
                <a:solidFill>
                  <a:schemeClr val="tx2"/>
                </a:solidFill>
              </a:rPr>
              <a:t>Persistence</a:t>
            </a:r>
          </a:p>
          <a:p>
            <a:pPr eaLnBrk="1" hangingPunct="1"/>
            <a:r>
              <a:rPr lang="en-US" altLang="en-US" sz="3600" dirty="0">
                <a:solidFill>
                  <a:schemeClr val="tx2"/>
                </a:solidFill>
              </a:rPr>
              <a:t>Changing of behavior (recasting)</a:t>
            </a:r>
          </a:p>
          <a:p>
            <a:pPr eaLnBrk="1" hangingPunct="1"/>
            <a:r>
              <a:rPr lang="en-US" altLang="en-US" sz="3600" dirty="0">
                <a:solidFill>
                  <a:schemeClr val="tx2"/>
                </a:solidFill>
              </a:rPr>
              <a:t>Termination of behavior, once a change is made (i.e., the goal is achieved)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en-US" altLang="en-US" sz="2800" dirty="0">
                <a:solidFill>
                  <a:srgbClr val="0D0D0D"/>
                </a:solidFill>
                <a:latin typeface="Arial" panose="020B0604020202020204" pitchFamily="34" charset="0"/>
              </a:rPr>
              <a:t>	</a:t>
            </a:r>
            <a:endParaRPr lang="en-US" altLang="en-US" dirty="0" smtClean="0">
              <a:solidFill>
                <a:srgbClr val="0D0D0D"/>
              </a:solidFill>
            </a:endParaRPr>
          </a:p>
        </p:txBody>
      </p:sp>
      <p:pic>
        <p:nvPicPr>
          <p:cNvPr id="4" name="Slide 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089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4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5558" y="274638"/>
            <a:ext cx="10836442" cy="170656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sz="4000" dirty="0"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  <a:cs typeface="ＭＳ Ｐゴシック" charset="0"/>
              </a:rPr>
              <a:t>COMMUNICATIVE INTERVENTION: FACILITATION OF COMMUNICATIVE </a:t>
            </a:r>
            <a:r>
              <a:rPr lang="en-US" sz="4000" dirty="0" smtClean="0"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  <a:cs typeface="ＭＳ Ｐゴシック" charset="0"/>
              </a:rPr>
              <a:t>INTENTIONALITY (CONT.)</a:t>
            </a:r>
            <a:endParaRPr lang="en-US" dirty="0">
              <a:effectLst>
                <a:outerShdw blurRad="38100" dist="38100" dir="2700000" algn="tl">
                  <a:srgbClr val="DDDDDD"/>
                </a:outerShdw>
              </a:effectLst>
              <a:ea typeface="ＭＳ Ｐゴシック" charset="0"/>
              <a:cs typeface="ＭＳ Ｐゴシック" charset="0"/>
            </a:endParaRPr>
          </a:p>
        </p:txBody>
      </p:sp>
      <p:sp>
        <p:nvSpPr>
          <p:cNvPr id="36866" name="Content Placeholder 2"/>
          <p:cNvSpPr>
            <a:spLocks noGrp="1"/>
          </p:cNvSpPr>
          <p:nvPr>
            <p:ph idx="1"/>
          </p:nvPr>
        </p:nvSpPr>
        <p:spPr>
          <a:xfrm>
            <a:off x="2895600" y="2133600"/>
            <a:ext cx="7499350" cy="4419600"/>
          </a:xfrm>
        </p:spPr>
        <p:txBody>
          <a:bodyPr/>
          <a:lstStyle/>
          <a:p>
            <a:pPr eaLnBrk="1" hangingPunct="1">
              <a:buFont typeface="Wingdings 2" panose="05020102010507070707" pitchFamily="18" charset="2"/>
              <a:buNone/>
            </a:pPr>
            <a:endParaRPr lang="en-US" altLang="en-US" sz="2800" dirty="0">
              <a:solidFill>
                <a:srgbClr val="0D0D0D"/>
              </a:solidFill>
              <a:latin typeface="Arial" panose="020B0604020202020204" pitchFamily="34" charset="0"/>
            </a:endParaRP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en-US" altLang="en-US" sz="2800" dirty="0">
                <a:solidFill>
                  <a:srgbClr val="4F271C"/>
                </a:solidFill>
                <a:latin typeface="Arial" panose="020B0604020202020204" pitchFamily="34" charset="0"/>
              </a:rPr>
              <a:t>	</a:t>
            </a:r>
            <a:r>
              <a:rPr lang="en-US" altLang="en-US" sz="3600" dirty="0">
                <a:solidFill>
                  <a:srgbClr val="4F271C"/>
                </a:solidFill>
              </a:rPr>
              <a:t>Partners’ r</a:t>
            </a:r>
            <a:r>
              <a:rPr lang="en-US" altLang="ja-JP" sz="3600" dirty="0">
                <a:solidFill>
                  <a:srgbClr val="4F271C"/>
                </a:solidFill>
              </a:rPr>
              <a:t>epeated interpretations of a learner’s behaviors, over time, will shape intentionality.</a:t>
            </a:r>
            <a:endParaRPr lang="en-US" altLang="en-US" sz="3600" dirty="0">
              <a:solidFill>
                <a:srgbClr val="4F271C"/>
              </a:solidFill>
            </a:endParaRPr>
          </a:p>
          <a:p>
            <a:pPr eaLnBrk="1" hangingPunct="1">
              <a:buFont typeface="Wingdings 2" panose="05020102010507070707" pitchFamily="18" charset="2"/>
              <a:buNone/>
            </a:pPr>
            <a:endParaRPr lang="en-US" altLang="en-US" dirty="0" smtClean="0">
              <a:solidFill>
                <a:srgbClr val="0D0D0D"/>
              </a:solidFill>
            </a:endParaRPr>
          </a:p>
        </p:txBody>
      </p:sp>
      <p:pic>
        <p:nvPicPr>
          <p:cNvPr id="4" name="Slide 2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468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5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1355558" y="274638"/>
            <a:ext cx="10836442" cy="1477962"/>
          </a:xfrm>
        </p:spPr>
        <p:txBody>
          <a:bodyPr/>
          <a:lstStyle/>
          <a:p>
            <a:pPr algn="ctr">
              <a:defRPr/>
            </a:pPr>
            <a:r>
              <a:rPr lang="en-US" sz="4400" dirty="0"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  <a:cs typeface="ＭＳ Ｐゴシック" charset="0"/>
              </a:rPr>
              <a:t>COMMUNICATIVE INTERVENTION</a:t>
            </a:r>
            <a:endParaRPr lang="en-US" sz="4400" dirty="0">
              <a:solidFill>
                <a:schemeClr val="tx2"/>
              </a:solidFill>
              <a:effectLst>
                <a:outerShdw blurRad="38100" dist="38100" dir="2700000" algn="tl">
                  <a:srgbClr val="DDDDDD"/>
                </a:outerShdw>
              </a:effectLst>
              <a:ea typeface="ＭＳ Ｐゴシック" charset="0"/>
              <a:cs typeface="ＭＳ Ｐゴシック" charset="0"/>
            </a:endParaRPr>
          </a:p>
        </p:txBody>
      </p:sp>
      <p:sp>
        <p:nvSpPr>
          <p:cNvPr id="38913" name="Rectangle 3"/>
          <p:cNvSpPr>
            <a:spLocks noGrp="1" noChangeArrowheads="1"/>
          </p:cNvSpPr>
          <p:nvPr>
            <p:ph idx="1"/>
          </p:nvPr>
        </p:nvSpPr>
        <p:spPr>
          <a:xfrm>
            <a:off x="2514600" y="1752600"/>
            <a:ext cx="7943850" cy="4465638"/>
          </a:xfrm>
        </p:spPr>
        <p:txBody>
          <a:bodyPr/>
          <a:lstStyle/>
          <a:p>
            <a:pPr algn="ctr">
              <a:buFont typeface="Wingdings 2" panose="05020102010507070707" pitchFamily="18" charset="2"/>
              <a:buNone/>
            </a:pPr>
            <a:r>
              <a:rPr lang="en-US" altLang="en-US" sz="3600" b="1">
                <a:solidFill>
                  <a:srgbClr val="FF6600"/>
                </a:solidFill>
              </a:rPr>
              <a:t>Listen with your eyes,</a:t>
            </a:r>
          </a:p>
          <a:p>
            <a:pPr algn="ctr">
              <a:buFont typeface="Wingdings 2" panose="05020102010507070707" pitchFamily="18" charset="2"/>
              <a:buNone/>
            </a:pPr>
            <a:r>
              <a:rPr lang="en-US" altLang="en-US" sz="3600" b="1">
                <a:solidFill>
                  <a:srgbClr val="FF6600"/>
                </a:solidFill>
              </a:rPr>
              <a:t> and hands,</a:t>
            </a:r>
          </a:p>
          <a:p>
            <a:pPr algn="ctr">
              <a:buFont typeface="Wingdings 2" panose="05020102010507070707" pitchFamily="18" charset="2"/>
              <a:buNone/>
            </a:pPr>
            <a:r>
              <a:rPr lang="en-US" altLang="en-US" sz="3600" b="1">
                <a:solidFill>
                  <a:srgbClr val="FF6600"/>
                </a:solidFill>
              </a:rPr>
              <a:t>and heart….</a:t>
            </a:r>
          </a:p>
          <a:p>
            <a:pPr algn="ctr">
              <a:buFont typeface="Wingdings 2" panose="05020102010507070707" pitchFamily="18" charset="2"/>
              <a:buNone/>
            </a:pPr>
            <a:r>
              <a:rPr lang="en-US" altLang="en-US" sz="3600">
                <a:solidFill>
                  <a:srgbClr val="4F271C"/>
                </a:solidFill>
              </a:rPr>
              <a:t>(to develop learner’s </a:t>
            </a:r>
            <a:r>
              <a:rPr lang="en-US" altLang="en-US" sz="3600" b="1">
                <a:solidFill>
                  <a:srgbClr val="4F271C"/>
                </a:solidFill>
              </a:rPr>
              <a:t>expressive</a:t>
            </a:r>
            <a:r>
              <a:rPr lang="en-US" altLang="en-US" sz="3600">
                <a:solidFill>
                  <a:srgbClr val="4F271C"/>
                </a:solidFill>
              </a:rPr>
              <a:t> skills)</a:t>
            </a:r>
          </a:p>
          <a:p>
            <a:pPr algn="ctr">
              <a:buFont typeface="Wingdings 2" panose="05020102010507070707" pitchFamily="18" charset="2"/>
              <a:buNone/>
            </a:pPr>
            <a:r>
              <a:rPr lang="en-US" altLang="en-US" sz="3600">
                <a:solidFill>
                  <a:srgbClr val="4F271C"/>
                </a:solidFill>
              </a:rPr>
              <a:t>&amp;</a:t>
            </a:r>
          </a:p>
          <a:p>
            <a:pPr algn="ctr">
              <a:buFont typeface="Wingdings 2" panose="05020102010507070707" pitchFamily="18" charset="2"/>
              <a:buNone/>
            </a:pPr>
            <a:r>
              <a:rPr lang="en-US" altLang="en-US" sz="3600" b="1">
                <a:solidFill>
                  <a:srgbClr val="FF6600"/>
                </a:solidFill>
              </a:rPr>
              <a:t>Talk with more than your mouth….</a:t>
            </a:r>
          </a:p>
          <a:p>
            <a:pPr algn="ctr">
              <a:buFont typeface="Wingdings 2" panose="05020102010507070707" pitchFamily="18" charset="2"/>
              <a:buNone/>
            </a:pPr>
            <a:r>
              <a:rPr lang="en-US" altLang="en-US" sz="3600">
                <a:solidFill>
                  <a:srgbClr val="4F271C"/>
                </a:solidFill>
              </a:rPr>
              <a:t>(to develop learner’s </a:t>
            </a:r>
            <a:r>
              <a:rPr lang="en-US" altLang="en-US" sz="3600" b="1">
                <a:solidFill>
                  <a:srgbClr val="4F271C"/>
                </a:solidFill>
              </a:rPr>
              <a:t>receptive </a:t>
            </a:r>
            <a:r>
              <a:rPr lang="en-US" altLang="en-US" sz="3600">
                <a:solidFill>
                  <a:srgbClr val="4F271C"/>
                </a:solidFill>
              </a:rPr>
              <a:t>skills)</a:t>
            </a:r>
          </a:p>
          <a:p>
            <a:pPr algn="ctr">
              <a:buFont typeface="Wingdings 2" panose="05020102010507070707" pitchFamily="18" charset="2"/>
              <a:buNone/>
            </a:pPr>
            <a:endParaRPr lang="en-US" altLang="en-US" sz="3600" b="1">
              <a:solidFill>
                <a:srgbClr val="FF6600"/>
              </a:solidFill>
            </a:endParaRPr>
          </a:p>
          <a:p>
            <a:pPr algn="ctr">
              <a:buFont typeface="Wingdings 2" panose="05020102010507070707" pitchFamily="18" charset="2"/>
              <a:buNone/>
            </a:pPr>
            <a:endParaRPr lang="en-US" altLang="en-US" sz="3600" b="1">
              <a:solidFill>
                <a:srgbClr val="FF6600"/>
              </a:solidFill>
            </a:endParaRPr>
          </a:p>
        </p:txBody>
      </p:sp>
      <p:pic>
        <p:nvPicPr>
          <p:cNvPr id="4" name="Slide 2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663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6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347536" y="304800"/>
            <a:ext cx="10844464" cy="1524000"/>
          </a:xfrm>
        </p:spPr>
        <p:txBody>
          <a:bodyPr/>
          <a:lstStyle/>
          <a:p>
            <a:pPr algn="ctr" eaLnBrk="1" hangingPunct="1"/>
            <a:r>
              <a:rPr lang="en-US" altLang="en-US" sz="4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REFERENCES</a:t>
            </a:r>
          </a:p>
        </p:txBody>
      </p:sp>
      <p:sp>
        <p:nvSpPr>
          <p:cNvPr id="40962" name="Rectangle 3"/>
          <p:cNvSpPr>
            <a:spLocks noGrp="1" noChangeArrowheads="1"/>
          </p:cNvSpPr>
          <p:nvPr>
            <p:ph idx="1"/>
          </p:nvPr>
        </p:nvSpPr>
        <p:spPr>
          <a:xfrm>
            <a:off x="2743200" y="2109537"/>
            <a:ext cx="7620000" cy="4748464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2800" dirty="0" err="1"/>
              <a:t>Bashinski</a:t>
            </a:r>
            <a:r>
              <a:rPr lang="en-US" altLang="en-US" sz="2800" dirty="0"/>
              <a:t>, S. M. (2001). Communication.  In Kansas State Department of Education, </a:t>
            </a:r>
            <a:r>
              <a:rPr lang="en-US" altLang="en-US" sz="2800" i="1" dirty="0"/>
              <a:t>Collective wisdom: An anthology of stories and best practices for educating students with severe disabilities and deaf-blindness</a:t>
            </a:r>
            <a:r>
              <a:rPr lang="en-US" altLang="en-US" sz="2800" dirty="0"/>
              <a:t> (pp. 30-37), Topeka, KS:  Author. </a:t>
            </a:r>
          </a:p>
          <a:p>
            <a:pPr eaLnBrk="1" hangingPunct="1">
              <a:buFontTx/>
              <a:buNone/>
            </a:pPr>
            <a:endParaRPr lang="en-US" altLang="en-US" sz="900" dirty="0"/>
          </a:p>
          <a:p>
            <a:pPr eaLnBrk="1" hangingPunct="1">
              <a:buFontTx/>
              <a:buNone/>
            </a:pPr>
            <a:endParaRPr lang="en-US" altLang="en-US" sz="900" dirty="0"/>
          </a:p>
        </p:txBody>
      </p:sp>
      <p:pic>
        <p:nvPicPr>
          <p:cNvPr id="2" name="Slide 3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36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7537" y="274638"/>
            <a:ext cx="10844463" cy="1630362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altLang="en-US" sz="42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SEQUENCE – </a:t>
            </a:r>
            <a:r>
              <a:rPr lang="en-US" altLang="en-US" sz="42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OVERALL </a:t>
            </a:r>
            <a:r>
              <a:rPr lang="en-US" altLang="en-US" sz="42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COMMUNICATION DEVELOPMENT</a:t>
            </a:r>
          </a:p>
        </p:txBody>
      </p:sp>
      <p:sp>
        <p:nvSpPr>
          <p:cNvPr id="11266" name="Content Placeholder 2"/>
          <p:cNvSpPr>
            <a:spLocks noGrp="1"/>
          </p:cNvSpPr>
          <p:nvPr>
            <p:ph idx="1"/>
          </p:nvPr>
        </p:nvSpPr>
        <p:spPr>
          <a:xfrm>
            <a:off x="2874043" y="1760621"/>
            <a:ext cx="7791450" cy="4800600"/>
          </a:xfrm>
        </p:spPr>
        <p:txBody>
          <a:bodyPr/>
          <a:lstStyle/>
          <a:p>
            <a:pPr eaLnBrk="1" hangingPunct="1">
              <a:buFont typeface="Wingdings 2" panose="05020102010507070707" pitchFamily="18" charset="2"/>
              <a:buNone/>
            </a:pPr>
            <a:r>
              <a:rPr lang="en-US" altLang="en-US" sz="2400" dirty="0">
                <a:latin typeface="Arial" panose="020B0604020202020204" pitchFamily="34" charset="0"/>
              </a:rPr>
              <a:t>	</a:t>
            </a:r>
            <a:r>
              <a:rPr lang="en-US" altLang="en-US" dirty="0" smtClean="0"/>
              <a:t>Different authors / researchers identify varying numbers of </a:t>
            </a:r>
            <a:r>
              <a:rPr lang="ja-JP" altLang="en-US" dirty="0" smtClean="0"/>
              <a:t>“</a:t>
            </a:r>
            <a:r>
              <a:rPr lang="en-US" altLang="ja-JP" dirty="0" smtClean="0"/>
              <a:t>stages</a:t>
            </a:r>
            <a:r>
              <a:rPr lang="ja-JP" altLang="en-US" dirty="0" smtClean="0"/>
              <a:t>”</a:t>
            </a:r>
            <a:r>
              <a:rPr lang="en-US" altLang="ja-JP" dirty="0" smtClean="0"/>
              <a:t> of the development of communicative intentionality.  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en-US" altLang="ja-JP" dirty="0" smtClean="0"/>
              <a:t>   We shall discuss these primary stages:</a:t>
            </a:r>
          </a:p>
          <a:p>
            <a:pPr eaLnBrk="1" hangingPunct="1">
              <a:buFont typeface="Wingdings 2" panose="05020102010507070707" pitchFamily="18" charset="2"/>
              <a:buNone/>
            </a:pPr>
            <a:endParaRPr lang="en-US" altLang="en-US" sz="800" dirty="0"/>
          </a:p>
          <a:p>
            <a:pPr eaLnBrk="1" hangingPunct="1"/>
            <a:r>
              <a:rPr lang="en-US" altLang="en-US" sz="3600" dirty="0"/>
              <a:t>Nonintentional</a:t>
            </a:r>
          </a:p>
          <a:p>
            <a:pPr eaLnBrk="1" hangingPunct="1"/>
            <a:r>
              <a:rPr lang="en-US" altLang="en-US" sz="3600" dirty="0"/>
              <a:t>Transitional</a:t>
            </a:r>
          </a:p>
          <a:p>
            <a:pPr eaLnBrk="1" hangingPunct="1"/>
            <a:r>
              <a:rPr lang="en-US" altLang="en-US" sz="3600" dirty="0"/>
              <a:t>(Fully) Intentional</a:t>
            </a:r>
          </a:p>
        </p:txBody>
      </p:sp>
      <p:pic>
        <p:nvPicPr>
          <p:cNvPr id="4" name="Slide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001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9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Credits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14144" y="1524000"/>
            <a:ext cx="9668256" cy="4663440"/>
          </a:xfrm>
        </p:spPr>
        <p:txBody>
          <a:bodyPr/>
          <a:lstStyle/>
          <a:p>
            <a:pPr marL="109537" indent="0">
              <a:buNone/>
            </a:pPr>
            <a:r>
              <a:rPr lang="en-US" dirty="0"/>
              <a:t>Developed by the Distance Mentorship Project at the University of Kansas</a:t>
            </a:r>
          </a:p>
          <a:p>
            <a:pPr marL="109537" indent="0">
              <a:buNone/>
            </a:pPr>
            <a:endParaRPr lang="en-US" dirty="0"/>
          </a:p>
          <a:p>
            <a:pPr marL="109537" indent="0">
              <a:spcAft>
                <a:spcPts val="600"/>
              </a:spcAft>
              <a:buNone/>
            </a:pPr>
            <a:r>
              <a:rPr lang="en-US" dirty="0"/>
              <a:t>Content by:</a:t>
            </a:r>
          </a:p>
          <a:p>
            <a:pPr marL="109537" indent="0">
              <a:buNone/>
            </a:pPr>
            <a:r>
              <a:rPr lang="en-US" dirty="0"/>
              <a:t>Susan M. </a:t>
            </a:r>
            <a:r>
              <a:rPr lang="en-US" dirty="0" err="1"/>
              <a:t>Bashinski</a:t>
            </a:r>
            <a:endParaRPr lang="en-US" dirty="0"/>
          </a:p>
          <a:p>
            <a:pPr marL="109537" indent="0">
              <a:buNone/>
            </a:pPr>
            <a:r>
              <a:rPr lang="en-US" dirty="0"/>
              <a:t>Megan Cote</a:t>
            </a:r>
          </a:p>
          <a:p>
            <a:pPr marL="109537" indent="0">
              <a:buNone/>
            </a:pPr>
            <a:r>
              <a:rPr lang="en-US" dirty="0"/>
              <a:t>Rebecca </a:t>
            </a:r>
            <a:r>
              <a:rPr lang="en-US" dirty="0" err="1"/>
              <a:t>Obold</a:t>
            </a:r>
            <a:r>
              <a:rPr lang="en-US" dirty="0"/>
              <a:t>-Geary</a:t>
            </a:r>
          </a:p>
          <a:p>
            <a:pPr marL="109537" indent="0">
              <a:buNone/>
            </a:pPr>
            <a:endParaRPr lang="en-US" dirty="0"/>
          </a:p>
          <a:p>
            <a:pPr marL="109537" indent="0">
              <a:buNone/>
            </a:pPr>
            <a:r>
              <a:rPr lang="en-US" dirty="0"/>
              <a:t>2011-2013</a:t>
            </a:r>
          </a:p>
        </p:txBody>
      </p:sp>
    </p:spTree>
    <p:extLst>
      <p:ext uri="{BB962C8B-B14F-4D97-AF65-F5344CB8AC3E}">
        <p14:creationId xmlns:p14="http://schemas.microsoft.com/office/powerpoint/2010/main" val="17812484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1347537" y="274638"/>
            <a:ext cx="10844463" cy="1143000"/>
          </a:xfrm>
        </p:spPr>
        <p:txBody>
          <a:bodyPr/>
          <a:lstStyle/>
          <a:p>
            <a:pPr algn="ctr"/>
            <a:r>
              <a:rPr lang="en-US" altLang="en-US" sz="4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INTENTIONALITY (1 OF 3)</a:t>
            </a:r>
            <a:endParaRPr lang="en-US" altLang="en-US" sz="44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62400" y="1828800"/>
            <a:ext cx="6248400" cy="5029200"/>
          </a:xfrm>
        </p:spPr>
        <p:txBody>
          <a:bodyPr/>
          <a:lstStyle/>
          <a:p>
            <a:pPr marL="82550" indent="0">
              <a:lnSpc>
                <a:spcPct val="90000"/>
              </a:lnSpc>
              <a:buNone/>
              <a:defRPr/>
            </a:pPr>
            <a:endParaRPr lang="en-US" sz="1400" dirty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  <a:p>
            <a:pPr marL="82550" indent="0">
              <a:lnSpc>
                <a:spcPct val="90000"/>
              </a:lnSpc>
              <a:buNone/>
              <a:defRPr/>
            </a:pPr>
            <a:endParaRPr lang="en-US" sz="1600" dirty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  <a:buFont typeface="Wingdings 2" charset="0"/>
              <a:buChar char=""/>
              <a:defRPr/>
            </a:pPr>
            <a:r>
              <a:rPr lang="en-US" sz="40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  Preintentional</a:t>
            </a:r>
          </a:p>
          <a:p>
            <a:pPr marL="82550" indent="0">
              <a:lnSpc>
                <a:spcPct val="90000"/>
              </a:lnSpc>
              <a:buNone/>
              <a:defRPr/>
            </a:pPr>
            <a:endParaRPr lang="en-US" sz="1600" dirty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  <a:buFont typeface="Wingdings 2" charset="0"/>
              <a:buChar char=""/>
              <a:defRPr/>
            </a:pPr>
            <a:r>
              <a:rPr lang="en-US" sz="4000" b="1" dirty="0">
                <a:solidFill>
                  <a:srgbClr val="FF6600"/>
                </a:solidFill>
                <a:ea typeface="ＭＳ Ｐゴシック" charset="0"/>
                <a:cs typeface="ＭＳ Ｐゴシック" charset="0"/>
              </a:rPr>
              <a:t>  </a:t>
            </a:r>
            <a:r>
              <a:rPr lang="en-US" sz="4000" b="1" dirty="0" smtClean="0">
                <a:solidFill>
                  <a:srgbClr val="FF6600"/>
                </a:solidFill>
                <a:ea typeface="ＭＳ Ｐゴシック" charset="0"/>
                <a:cs typeface="ＭＳ Ｐゴシック" charset="0"/>
              </a:rPr>
              <a:t>Nonintentional</a:t>
            </a:r>
            <a:endParaRPr lang="en-US" sz="4000" b="1" dirty="0">
              <a:solidFill>
                <a:srgbClr val="FF6600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Slide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890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9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9516" y="274638"/>
            <a:ext cx="10852483" cy="114300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4400" dirty="0" smtClean="0"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  <a:cs typeface="ＭＳ Ｐゴシック" charset="0"/>
              </a:rPr>
              <a:t>INTENTIONALITY (2 OF 3)</a:t>
            </a:r>
            <a:endParaRPr lang="en-US" sz="4800" dirty="0">
              <a:effectLst>
                <a:outerShdw blurRad="38100" dist="38100" dir="2700000" algn="tl">
                  <a:srgbClr val="DDDDDD"/>
                </a:outerShdw>
              </a:effectLst>
              <a:ea typeface="ＭＳ Ｐゴシック" charset="0"/>
              <a:cs typeface="ＭＳ Ｐゴシック" charset="0"/>
            </a:endParaRPr>
          </a:p>
        </p:txBody>
      </p:sp>
      <p:sp>
        <p:nvSpPr>
          <p:cNvPr id="31746" name="Content Placeholder 2"/>
          <p:cNvSpPr>
            <a:spLocks noGrp="1"/>
          </p:cNvSpPr>
          <p:nvPr>
            <p:ph idx="1"/>
          </p:nvPr>
        </p:nvSpPr>
        <p:spPr>
          <a:xfrm>
            <a:off x="2743200" y="1600200"/>
            <a:ext cx="7715250" cy="50292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800">
                <a:solidFill>
                  <a:schemeClr val="folHlink"/>
                </a:solidFill>
              </a:rPr>
              <a:t>	</a:t>
            </a:r>
            <a:r>
              <a:rPr lang="en-US" altLang="en-US" u="sng" smtClean="0">
                <a:solidFill>
                  <a:srgbClr val="000000"/>
                </a:solidFill>
              </a:rPr>
              <a:t>Definition of  “</a:t>
            </a:r>
            <a:r>
              <a:rPr lang="en-US" altLang="ja-JP" b="1" u="sng" smtClean="0">
                <a:solidFill>
                  <a:srgbClr val="FF6600"/>
                </a:solidFill>
              </a:rPr>
              <a:t>COMMUNICATIVE INTENTIONALITY</a:t>
            </a:r>
            <a:r>
              <a:rPr lang="en-US" altLang="en-US" smtClean="0">
                <a:solidFill>
                  <a:srgbClr val="000000"/>
                </a:solidFill>
              </a:rPr>
              <a:t>”</a:t>
            </a:r>
            <a:r>
              <a:rPr lang="en-US" altLang="ja-JP" smtClean="0">
                <a:solidFill>
                  <a:srgbClr val="000000"/>
                </a:solidFill>
              </a:rPr>
              <a:t>: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mtClean="0">
                <a:solidFill>
                  <a:srgbClr val="000000"/>
                </a:solidFill>
              </a:rPr>
              <a:t>	</a:t>
            </a:r>
            <a:r>
              <a:rPr lang="en-US" altLang="en-US" smtClean="0">
                <a:solidFill>
                  <a:srgbClr val="FF6600"/>
                </a:solidFill>
              </a:rPr>
              <a:t>Deliberate pursuit of a goal,                             </a:t>
            </a:r>
            <a:r>
              <a:rPr lang="en-US" altLang="en-US" i="1" smtClean="0">
                <a:solidFill>
                  <a:srgbClr val="FF6600"/>
                </a:solidFill>
              </a:rPr>
              <a:t>as well as </a:t>
            </a:r>
            <a:r>
              <a:rPr lang="en-US" altLang="en-US" smtClean="0">
                <a:solidFill>
                  <a:srgbClr val="FF6600"/>
                </a:solidFill>
              </a:rPr>
              <a:t>the means to obtain the goal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z="1800">
              <a:solidFill>
                <a:schemeClr val="folHlink"/>
              </a:solidFill>
            </a:endParaRPr>
          </a:p>
          <a:p>
            <a:pPr eaLnBrk="1" hangingPunct="1"/>
            <a:r>
              <a:rPr lang="en-US" altLang="en-US" smtClean="0"/>
              <a:t>Intentional behavior</a:t>
            </a:r>
          </a:p>
          <a:p>
            <a:pPr algn="ctr" eaLnBrk="1" hangingPunct="1">
              <a:buFont typeface="Wingdings 2" panose="05020102010507070707" pitchFamily="18" charset="2"/>
              <a:buNone/>
            </a:pPr>
            <a:r>
              <a:rPr lang="en-US" altLang="en-US" u="sng" smtClean="0"/>
              <a:t>vs.</a:t>
            </a:r>
          </a:p>
          <a:p>
            <a:pPr eaLnBrk="1" hangingPunct="1"/>
            <a:r>
              <a:rPr lang="en-US" altLang="en-US" smtClean="0"/>
              <a:t>Intentional communication (to have impact </a:t>
            </a:r>
            <a:r>
              <a:rPr lang="en-US" altLang="en-US" u="sng" smtClean="0"/>
              <a:t>on another person, not just objects</a:t>
            </a:r>
            <a:r>
              <a:rPr lang="en-US" altLang="en-US" smtClean="0"/>
              <a:t>)</a:t>
            </a:r>
          </a:p>
          <a:p>
            <a:pPr eaLnBrk="1" hangingPunct="1"/>
            <a:endParaRPr lang="en-US" altLang="en-US" sz="2800">
              <a:latin typeface="Arial" panose="020B0604020202020204" pitchFamily="34" charset="0"/>
            </a:endParaRPr>
          </a:p>
        </p:txBody>
      </p:sp>
      <p:pic>
        <p:nvPicPr>
          <p:cNvPr id="5" name="Slide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857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473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0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1347537" y="274638"/>
            <a:ext cx="10844463" cy="1879838"/>
          </a:xfrm>
        </p:spPr>
        <p:txBody>
          <a:bodyPr/>
          <a:lstStyle/>
          <a:p>
            <a:pPr marL="82550" lvl="0" algn="ctr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80000"/>
            </a:pPr>
            <a:r>
              <a:rPr lang="en-US" altLang="en-US" sz="4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“STAGES” of </a:t>
            </a:r>
            <a:r>
              <a:rPr lang="en-US" altLang="en-US" sz="4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INTENTIONALITY</a:t>
            </a:r>
            <a:br>
              <a:rPr lang="en-US" altLang="en-US" sz="4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altLang="en-US" sz="4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altLang="en-US" sz="4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altLang="en-US" sz="3600" u="sng" dirty="0" smtClean="0">
                <a:solidFill>
                  <a:srgbClr val="000000"/>
                </a:solidFill>
                <a:effectLst/>
              </a:rPr>
              <a:t>NONINTENTIONAL</a:t>
            </a:r>
            <a:endParaRPr lang="en-US" altLang="en-US" sz="3600" u="sng" dirty="0">
              <a:solidFill>
                <a:srgbClr val="000000"/>
              </a:solidFill>
              <a:effectLst/>
            </a:endParaRPr>
          </a:p>
        </p:txBody>
      </p:sp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35968" y="2002076"/>
            <a:ext cx="7467600" cy="4703523"/>
          </a:xfrm>
        </p:spPr>
        <p:txBody>
          <a:bodyPr/>
          <a:lstStyle/>
          <a:p>
            <a:pPr marL="82550" indent="0">
              <a:lnSpc>
                <a:spcPct val="90000"/>
              </a:lnSpc>
              <a:buNone/>
            </a:pPr>
            <a:r>
              <a:rPr lang="en-US" altLang="en-US" sz="3600" dirty="0" smtClean="0">
                <a:solidFill>
                  <a:srgbClr val="000000"/>
                </a:solidFill>
              </a:rPr>
              <a:t>In </a:t>
            </a:r>
            <a:r>
              <a:rPr lang="en-US" altLang="en-US" sz="3600" dirty="0">
                <a:solidFill>
                  <a:srgbClr val="000000"/>
                </a:solidFill>
              </a:rPr>
              <a:t>this stage, the learner </a:t>
            </a:r>
            <a:r>
              <a:rPr lang="en-US" altLang="en-US" sz="3600" i="1" dirty="0">
                <a:solidFill>
                  <a:srgbClr val="000000"/>
                </a:solidFill>
              </a:rPr>
              <a:t>is</a:t>
            </a:r>
            <a:r>
              <a:rPr lang="en-US" altLang="en-US" sz="3600" dirty="0">
                <a:solidFill>
                  <a:srgbClr val="000000"/>
                </a:solidFill>
              </a:rPr>
              <a:t> deliberately engaging in behavior, </a:t>
            </a:r>
            <a:r>
              <a:rPr lang="en-US" altLang="en-US" sz="3600" i="1" dirty="0">
                <a:solidFill>
                  <a:srgbClr val="000000"/>
                </a:solidFill>
              </a:rPr>
              <a:t>but not with a “mental plan” </a:t>
            </a:r>
            <a:r>
              <a:rPr lang="en-US" altLang="en-US" sz="3600" dirty="0">
                <a:solidFill>
                  <a:srgbClr val="000000"/>
                </a:solidFill>
              </a:rPr>
              <a:t>for obtaining a desired goal.</a:t>
            </a:r>
          </a:p>
          <a:p>
            <a:pPr marL="82550" indent="0">
              <a:lnSpc>
                <a:spcPct val="90000"/>
              </a:lnSpc>
              <a:buNone/>
            </a:pPr>
            <a:endParaRPr lang="en-US" altLang="en-US" sz="1000" dirty="0">
              <a:solidFill>
                <a:srgbClr val="000000"/>
              </a:solidFill>
            </a:endParaRPr>
          </a:p>
          <a:p>
            <a:pPr marL="82550" indent="0">
              <a:lnSpc>
                <a:spcPct val="90000"/>
              </a:lnSpc>
              <a:buNone/>
            </a:pPr>
            <a:r>
              <a:rPr lang="en-US" altLang="en-US" sz="3600" dirty="0">
                <a:solidFill>
                  <a:srgbClr val="FF6600"/>
                </a:solidFill>
              </a:rPr>
              <a:t>A communication partner </a:t>
            </a:r>
            <a:r>
              <a:rPr lang="en-US" altLang="en-US" sz="3600" i="1" dirty="0">
                <a:solidFill>
                  <a:srgbClr val="FF6600"/>
                </a:solidFill>
              </a:rPr>
              <a:t>may use context to derive meaning </a:t>
            </a:r>
            <a:r>
              <a:rPr lang="en-US" altLang="en-US" sz="3600" dirty="0">
                <a:solidFill>
                  <a:srgbClr val="FF6600"/>
                </a:solidFill>
              </a:rPr>
              <a:t>of the learner’s behavior (some interpretation might be required).</a:t>
            </a:r>
            <a:endParaRPr lang="en-US" altLang="en-US" sz="3600" dirty="0">
              <a:solidFill>
                <a:srgbClr val="000000"/>
              </a:solidFill>
            </a:endParaRPr>
          </a:p>
          <a:p>
            <a:pPr marL="82550" indent="0">
              <a:lnSpc>
                <a:spcPct val="90000"/>
              </a:lnSpc>
              <a:buNone/>
            </a:pPr>
            <a:endParaRPr lang="en-US" altLang="en-US" sz="3600" dirty="0">
              <a:solidFill>
                <a:srgbClr val="000000"/>
              </a:solidFill>
            </a:endParaRPr>
          </a:p>
          <a:p>
            <a:pPr marL="82550" indent="0">
              <a:lnSpc>
                <a:spcPct val="90000"/>
              </a:lnSpc>
              <a:buNone/>
            </a:pPr>
            <a:endParaRPr lang="en-US" altLang="en-US" sz="1100" dirty="0">
              <a:solidFill>
                <a:srgbClr val="000000"/>
              </a:solidFill>
            </a:endParaRPr>
          </a:p>
        </p:txBody>
      </p:sp>
      <p:pic>
        <p:nvPicPr>
          <p:cNvPr id="5" name="Slide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817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3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1339516" y="274637"/>
            <a:ext cx="10852484" cy="1879839"/>
          </a:xfrm>
        </p:spPr>
        <p:txBody>
          <a:bodyPr>
            <a:normAutofit/>
          </a:bodyPr>
          <a:lstStyle/>
          <a:p>
            <a:pPr marL="82550" lvl="0" algn="ct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3891A7"/>
              </a:buClr>
              <a:buSzPct val="80000"/>
            </a:pPr>
            <a:r>
              <a:rPr lang="en-US" altLang="en-US" sz="4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“STAGES” of </a:t>
            </a:r>
            <a:r>
              <a:rPr lang="en-US" altLang="en-US" sz="4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INTENTIONALITY</a:t>
            </a:r>
            <a:br>
              <a:rPr lang="en-US" altLang="en-US" sz="4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altLang="en-US" sz="4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altLang="en-US" sz="4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altLang="en-US" sz="3600" u="sng" dirty="0" smtClean="0">
                <a:solidFill>
                  <a:srgbClr val="000000"/>
                </a:solidFill>
                <a:effectLst/>
              </a:rPr>
              <a:t>TRANSITIONAL</a:t>
            </a:r>
            <a:endParaRPr lang="en-US" altLang="en-US" sz="44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0" y="2154476"/>
            <a:ext cx="7086600" cy="4703524"/>
          </a:xfrm>
        </p:spPr>
        <p:txBody>
          <a:bodyPr/>
          <a:lstStyle/>
          <a:p>
            <a:pPr marL="82550" indent="0">
              <a:lnSpc>
                <a:spcPct val="90000"/>
              </a:lnSpc>
              <a:buNone/>
            </a:pPr>
            <a:r>
              <a:rPr lang="en-US" altLang="en-US" sz="3600" dirty="0" smtClean="0">
                <a:solidFill>
                  <a:srgbClr val="000000"/>
                </a:solidFill>
              </a:rPr>
              <a:t> In </a:t>
            </a:r>
            <a:r>
              <a:rPr lang="en-US" altLang="en-US" sz="3600" dirty="0">
                <a:solidFill>
                  <a:srgbClr val="000000"/>
                </a:solidFill>
              </a:rPr>
              <a:t>this stage, the learner is </a:t>
            </a:r>
            <a:r>
              <a:rPr lang="en-US" altLang="en-US" sz="3600" i="1" dirty="0">
                <a:solidFill>
                  <a:srgbClr val="000000"/>
                </a:solidFill>
              </a:rPr>
              <a:t>neither</a:t>
            </a:r>
            <a:r>
              <a:rPr lang="en-US" altLang="en-US" sz="3600" dirty="0">
                <a:solidFill>
                  <a:srgbClr val="000000"/>
                </a:solidFill>
              </a:rPr>
              <a:t> deliberately pursuing a goal </a:t>
            </a:r>
            <a:r>
              <a:rPr lang="en-US" altLang="en-US" sz="3600" i="1" dirty="0">
                <a:solidFill>
                  <a:srgbClr val="000000"/>
                </a:solidFill>
              </a:rPr>
              <a:t>nor</a:t>
            </a:r>
            <a:r>
              <a:rPr lang="en-US" altLang="en-US" sz="3600" dirty="0">
                <a:solidFill>
                  <a:srgbClr val="000000"/>
                </a:solidFill>
              </a:rPr>
              <a:t> aware of a means to obtain the goal.</a:t>
            </a:r>
          </a:p>
          <a:p>
            <a:pPr marL="82550" indent="0">
              <a:lnSpc>
                <a:spcPct val="90000"/>
              </a:lnSpc>
              <a:buNone/>
            </a:pPr>
            <a:endParaRPr lang="en-US" altLang="en-US" sz="1000" dirty="0">
              <a:solidFill>
                <a:srgbClr val="000000"/>
              </a:solidFill>
            </a:endParaRPr>
          </a:p>
          <a:p>
            <a:pPr marL="82550" indent="0">
              <a:lnSpc>
                <a:spcPct val="90000"/>
              </a:lnSpc>
              <a:buNone/>
            </a:pPr>
            <a:endParaRPr lang="en-US" altLang="en-US" sz="1000" dirty="0">
              <a:solidFill>
                <a:srgbClr val="000000"/>
              </a:solidFill>
            </a:endParaRPr>
          </a:p>
          <a:p>
            <a:pPr marL="82550" indent="0">
              <a:lnSpc>
                <a:spcPct val="90000"/>
              </a:lnSpc>
              <a:buNone/>
            </a:pPr>
            <a:r>
              <a:rPr lang="en-US" altLang="en-US" sz="3600" dirty="0">
                <a:solidFill>
                  <a:srgbClr val="FF6600"/>
                </a:solidFill>
              </a:rPr>
              <a:t>A communication partner </a:t>
            </a:r>
            <a:r>
              <a:rPr lang="en-US" altLang="en-US" sz="3600" i="1" dirty="0">
                <a:solidFill>
                  <a:srgbClr val="FF6600"/>
                </a:solidFill>
              </a:rPr>
              <a:t>interprets</a:t>
            </a:r>
            <a:r>
              <a:rPr lang="en-US" altLang="en-US" sz="3600" dirty="0">
                <a:solidFill>
                  <a:srgbClr val="FF6600"/>
                </a:solidFill>
              </a:rPr>
              <a:t> the learner’s behaviors </a:t>
            </a:r>
            <a:r>
              <a:rPr lang="en-US" altLang="en-US" sz="3600" i="1" dirty="0">
                <a:solidFill>
                  <a:srgbClr val="FF6600"/>
                </a:solidFill>
              </a:rPr>
              <a:t>as if they were intentional.</a:t>
            </a:r>
            <a:endParaRPr lang="en-US" altLang="en-US" sz="3600" dirty="0">
              <a:solidFill>
                <a:srgbClr val="FF6600"/>
              </a:solidFill>
            </a:endParaRPr>
          </a:p>
          <a:p>
            <a:pPr marL="82550" indent="0">
              <a:lnSpc>
                <a:spcPct val="90000"/>
              </a:lnSpc>
              <a:buNone/>
            </a:pPr>
            <a:endParaRPr lang="en-US" altLang="en-US" sz="1100" dirty="0">
              <a:solidFill>
                <a:srgbClr val="000000"/>
              </a:solidFill>
            </a:endParaRPr>
          </a:p>
        </p:txBody>
      </p:sp>
      <p:pic>
        <p:nvPicPr>
          <p:cNvPr id="3" name="Slide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238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1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1347537" y="258597"/>
            <a:ext cx="10844463" cy="1891045"/>
          </a:xfrm>
        </p:spPr>
        <p:txBody>
          <a:bodyPr>
            <a:normAutofit/>
          </a:bodyPr>
          <a:lstStyle/>
          <a:p>
            <a:pPr marL="82550" lvl="0" algn="ctr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80000"/>
            </a:pPr>
            <a:r>
              <a:rPr lang="en-US" altLang="en-US" sz="4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“STAGES” of </a:t>
            </a:r>
            <a:r>
              <a:rPr lang="en-US" altLang="en-US" sz="4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INTENTIONALITY</a:t>
            </a:r>
            <a:br>
              <a:rPr lang="en-US" altLang="en-US" sz="4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altLang="en-US" sz="4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altLang="en-US" sz="4400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altLang="en-US" sz="3600" u="sng" dirty="0" smtClean="0">
                <a:solidFill>
                  <a:srgbClr val="000000"/>
                </a:solidFill>
                <a:effectLst/>
              </a:rPr>
              <a:t>INTENTIONAL</a:t>
            </a:r>
            <a:endParaRPr lang="en-US" altLang="en-US" sz="44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97868" y="2001309"/>
            <a:ext cx="7543800" cy="4215008"/>
          </a:xfrm>
        </p:spPr>
        <p:txBody>
          <a:bodyPr/>
          <a:lstStyle/>
          <a:p>
            <a:pPr marL="82550" indent="0">
              <a:lnSpc>
                <a:spcPct val="90000"/>
              </a:lnSpc>
              <a:buNone/>
            </a:pPr>
            <a:endParaRPr lang="en-US" altLang="en-US" sz="1400" dirty="0">
              <a:solidFill>
                <a:srgbClr val="000000"/>
              </a:solidFill>
            </a:endParaRPr>
          </a:p>
          <a:p>
            <a:pPr marL="82550" indent="0">
              <a:lnSpc>
                <a:spcPct val="90000"/>
              </a:lnSpc>
              <a:buNone/>
            </a:pPr>
            <a:r>
              <a:rPr lang="en-US" altLang="en-US" sz="3600" dirty="0">
                <a:solidFill>
                  <a:srgbClr val="000000"/>
                </a:solidFill>
              </a:rPr>
              <a:t> </a:t>
            </a:r>
            <a:r>
              <a:rPr lang="en-US" altLang="en-US" sz="3600" dirty="0" smtClean="0">
                <a:solidFill>
                  <a:srgbClr val="000000"/>
                </a:solidFill>
              </a:rPr>
              <a:t>In </a:t>
            </a:r>
            <a:r>
              <a:rPr lang="en-US" altLang="en-US" sz="3600" dirty="0">
                <a:solidFill>
                  <a:srgbClr val="000000"/>
                </a:solidFill>
              </a:rPr>
              <a:t>this stage, the learner </a:t>
            </a:r>
            <a:r>
              <a:rPr lang="en-US" altLang="en-US" sz="3600" i="1" dirty="0">
                <a:solidFill>
                  <a:srgbClr val="000000"/>
                </a:solidFill>
              </a:rPr>
              <a:t>is</a:t>
            </a:r>
            <a:r>
              <a:rPr lang="en-US" altLang="en-US" sz="3600" dirty="0">
                <a:solidFill>
                  <a:srgbClr val="000000"/>
                </a:solidFill>
              </a:rPr>
              <a:t> deliberately pursuing a goal </a:t>
            </a:r>
            <a:r>
              <a:rPr lang="en-US" altLang="en-US" sz="3600" i="1" dirty="0">
                <a:solidFill>
                  <a:srgbClr val="000000"/>
                </a:solidFill>
              </a:rPr>
              <a:t>and has a “mental plan” </a:t>
            </a:r>
            <a:r>
              <a:rPr lang="en-US" altLang="en-US" sz="3600" dirty="0">
                <a:solidFill>
                  <a:srgbClr val="000000"/>
                </a:solidFill>
              </a:rPr>
              <a:t>(i.e., a “means”) for obtaining the desired goal.</a:t>
            </a:r>
            <a:endParaRPr lang="en-US" altLang="en-US" sz="1000" dirty="0">
              <a:solidFill>
                <a:srgbClr val="000000"/>
              </a:solidFill>
            </a:endParaRPr>
          </a:p>
          <a:p>
            <a:pPr marL="82550" indent="0">
              <a:lnSpc>
                <a:spcPct val="90000"/>
              </a:lnSpc>
              <a:buNone/>
            </a:pPr>
            <a:endParaRPr lang="en-US" altLang="en-US" sz="1000" dirty="0">
              <a:solidFill>
                <a:srgbClr val="000000"/>
              </a:solidFill>
            </a:endParaRPr>
          </a:p>
          <a:p>
            <a:pPr marL="82550" indent="0">
              <a:lnSpc>
                <a:spcPct val="90000"/>
              </a:lnSpc>
              <a:buNone/>
            </a:pPr>
            <a:r>
              <a:rPr lang="en-US" altLang="en-US" sz="3600" dirty="0">
                <a:solidFill>
                  <a:srgbClr val="FF6600"/>
                </a:solidFill>
              </a:rPr>
              <a:t>A learner uses his behaviors </a:t>
            </a:r>
            <a:r>
              <a:rPr lang="en-US" altLang="en-US" sz="3600" i="1" dirty="0">
                <a:solidFill>
                  <a:srgbClr val="FF6600"/>
                </a:solidFill>
              </a:rPr>
              <a:t>for the purpose of affecting another person.</a:t>
            </a:r>
            <a:endParaRPr lang="en-US" altLang="en-US" sz="3600" dirty="0">
              <a:solidFill>
                <a:srgbClr val="000000"/>
              </a:solidFill>
            </a:endParaRPr>
          </a:p>
          <a:p>
            <a:pPr marL="82550" indent="0">
              <a:lnSpc>
                <a:spcPct val="90000"/>
              </a:lnSpc>
              <a:buNone/>
            </a:pPr>
            <a:endParaRPr lang="en-US" altLang="en-US" sz="1100" dirty="0">
              <a:solidFill>
                <a:srgbClr val="000000"/>
              </a:solidFill>
            </a:endParaRPr>
          </a:p>
        </p:txBody>
      </p:sp>
      <p:pic>
        <p:nvPicPr>
          <p:cNvPr id="2" name="Slide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008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2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347537" y="274638"/>
            <a:ext cx="10844463" cy="1143000"/>
          </a:xfrm>
        </p:spPr>
        <p:txBody>
          <a:bodyPr>
            <a:normAutofit/>
          </a:bodyPr>
          <a:lstStyle/>
          <a:p>
            <a:pPr algn="ctr"/>
            <a:r>
              <a:rPr lang="en-US" altLang="en-US" sz="4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INTENTIONALITY (3 OF 3)</a:t>
            </a:r>
          </a:p>
        </p:txBody>
      </p:sp>
      <p:graphicFrame>
        <p:nvGraphicFramePr>
          <p:cNvPr id="7" name="Content Placeholder 6" descr="Table organizing the different stages of intentionality; nonintentional, transitional, and intentional.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67649309"/>
              </p:ext>
            </p:extLst>
          </p:nvPr>
        </p:nvGraphicFramePr>
        <p:xfrm>
          <a:off x="2959100" y="1447801"/>
          <a:ext cx="7499350" cy="5212674"/>
        </p:xfrm>
        <a:graphic>
          <a:graphicData uri="http://schemas.openxmlformats.org/drawingml/2006/table">
            <a:tbl>
              <a:tblPr firstRow="1"/>
              <a:tblGrid>
                <a:gridCol w="2500313"/>
                <a:gridCol w="2498725"/>
                <a:gridCol w="2500312"/>
              </a:tblGrid>
              <a:tr h="639763"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Gill Sans MT" panose="020B0502020104020203" pitchFamily="34" charset="0"/>
                        <a:ea typeface="MS PGothic" panose="020B0600070205080204" pitchFamily="34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rPr>
                        <a:t>NONINTENTIONAL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Gill Sans MT" panose="020B0502020104020203" pitchFamily="34" charset="0"/>
                        <a:ea typeface="MS PGothic" panose="020B0600070205080204" pitchFamily="34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rPr>
                        <a:t>TRANSITIONAL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Gill Sans MT" panose="020B0502020104020203" pitchFamily="34" charset="0"/>
                        <a:ea typeface="MS PGothic" panose="020B0600070205080204" pitchFamily="34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rPr>
                        <a:t>INTENTIONAL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9E7"/>
                    </a:solidFill>
                  </a:tcPr>
                </a:tc>
              </a:tr>
              <a:tr h="427038">
                <a:tc>
                  <a:txBody>
                    <a:bodyPr/>
                    <a:lstStyle>
                      <a:lvl1pPr marL="109538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1095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rPr>
                        <a:t>Birth – 8 / 9 mos.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F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rPr>
                        <a:t>8 / 9 – 12 / 15 mos.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F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rPr>
                        <a:t>   12 / 15 mos.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FCC"/>
                    </a:solidFill>
                  </a:tcPr>
                </a:tc>
              </a:tr>
              <a:tr h="1096963">
                <a:tc>
                  <a:txBody>
                    <a:bodyPr/>
                    <a:lstStyle>
                      <a:lvl1pPr marL="109538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1095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rPr>
                        <a:t>reflexive behavior</a:t>
                      </a:r>
                    </a:p>
                    <a:p>
                      <a:pPr marL="1095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rPr>
                        <a:t>random behavior</a:t>
                      </a:r>
                    </a:p>
                    <a:p>
                      <a:pPr marL="1095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rPr>
                        <a:t>behavior state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>
                      <a:lvl1pPr marL="53975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539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rPr>
                        <a:t>behavior is meaningful </a:t>
                      </a:r>
                      <a:r>
                        <a:rPr kumimoji="0" lang="en-US" altLang="en-US" sz="22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rPr>
                        <a:t>in context</a:t>
                      </a:r>
                      <a:endParaRPr kumimoji="0" lang="en-US" altLang="en-US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Gill Sans MT" panose="020B0502020104020203" pitchFamily="34" charset="0"/>
                        <a:ea typeface="MS PGothic" panose="020B0600070205080204" pitchFamily="34" charset="-128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>
                      <a:lvl1pPr marL="109538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1095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rPr>
                        <a:t>behavior is used to affect a partner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9E7"/>
                    </a:solidFill>
                  </a:tcPr>
                </a:tc>
              </a:tr>
              <a:tr h="762000">
                <a:tc>
                  <a:txBody>
                    <a:bodyPr/>
                    <a:lstStyle>
                      <a:lvl1pPr marL="109538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1095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rPr>
                        <a:t>behavior is </a:t>
                      </a:r>
                      <a:r>
                        <a:rPr kumimoji="0" lang="en-US" altLang="en-US" sz="2200" b="0" i="1" u="sng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rPr>
                        <a:t>NOT </a:t>
                      </a:r>
                      <a:r>
                        <a:rPr kumimoji="0" lang="en-US" alt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rPr>
                        <a:t>intentional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FCC"/>
                    </a:solidFill>
                  </a:tcPr>
                </a:tc>
                <a:tc>
                  <a:txBody>
                    <a:bodyPr/>
                    <a:lstStyle>
                      <a:lvl1pPr marL="53975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539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rPr>
                        <a:t>behavior </a:t>
                      </a:r>
                      <a:r>
                        <a:rPr kumimoji="0" lang="en-US" altLang="en-US" sz="2200" b="0" i="1" u="sng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rPr>
                        <a:t>IS </a:t>
                      </a:r>
                      <a:r>
                        <a:rPr kumimoji="0" lang="en-US" alt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rPr>
                        <a:t>intentional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FCC"/>
                    </a:solidFill>
                  </a:tcPr>
                </a:tc>
                <a:tc>
                  <a:txBody>
                    <a:bodyPr/>
                    <a:lstStyle>
                      <a:lvl1pPr marL="109538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1095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rPr>
                        <a:t>behavior </a:t>
                      </a:r>
                      <a:r>
                        <a:rPr kumimoji="0" lang="en-US" altLang="en-US" sz="2200" b="0" i="1" u="sng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rPr>
                        <a:t>IS </a:t>
                      </a:r>
                      <a:r>
                        <a:rPr kumimoji="0" lang="en-US" alt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rPr>
                        <a:t>intentional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FCC"/>
                    </a:solidFill>
                  </a:tcPr>
                </a:tc>
              </a:tr>
              <a:tr h="1096963">
                <a:tc>
                  <a:txBody>
                    <a:bodyPr/>
                    <a:lstStyle>
                      <a:lvl1pPr marL="109538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1095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rPr>
                        <a:t>behavior is </a:t>
                      </a:r>
                      <a:r>
                        <a:rPr kumimoji="0" lang="en-US" altLang="en-US" sz="2200" b="0" i="1" u="sng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rPr>
                        <a:t>NOT</a:t>
                      </a:r>
                      <a:r>
                        <a:rPr kumimoji="0" lang="en-US" alt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rPr>
                        <a:t> intentionally communicative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>
                      <a:lvl1pPr marL="53975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539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rPr>
                        <a:t>behavior is </a:t>
                      </a:r>
                      <a:r>
                        <a:rPr kumimoji="0" lang="en-US" altLang="en-US" sz="2200" b="0" i="1" u="sng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rPr>
                        <a:t>NOT</a:t>
                      </a:r>
                      <a:r>
                        <a:rPr kumimoji="0" lang="en-US" alt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rPr>
                        <a:t> intentionally communicative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>
                      <a:lvl1pPr marL="109538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1095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rPr>
                        <a:t>behavior </a:t>
                      </a:r>
                      <a:r>
                        <a:rPr kumimoji="0" lang="en-US" altLang="en-US" sz="2200" b="0" i="1" u="sng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rPr>
                        <a:t>IS </a:t>
                      </a:r>
                      <a:r>
                        <a:rPr kumimoji="0" lang="en-US" alt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rPr>
                        <a:t>intentionally communicative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9E7"/>
                    </a:solidFill>
                  </a:tcPr>
                </a:tc>
              </a:tr>
              <a:tr h="762000">
                <a:tc>
                  <a:txBody>
                    <a:bodyPr/>
                    <a:lstStyle>
                      <a:lvl1pPr marL="109538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1095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rPr>
                        <a:t>partner </a:t>
                      </a:r>
                      <a:r>
                        <a:rPr kumimoji="0" lang="en-US" altLang="en-US" sz="22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rPr>
                        <a:t>must</a:t>
                      </a:r>
                      <a:r>
                        <a:rPr kumimoji="0" lang="en-US" alt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rPr>
                        <a:t> interpret behavior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FCC"/>
                    </a:solidFill>
                  </a:tcPr>
                </a:tc>
                <a:tc>
                  <a:txBody>
                    <a:bodyPr/>
                    <a:lstStyle>
                      <a:lvl1pPr marL="53975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539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rPr>
                        <a:t>some degree of partner interpret.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FCC"/>
                    </a:solidFill>
                  </a:tcPr>
                </a:tc>
                <a:tc>
                  <a:txBody>
                    <a:bodyPr/>
                    <a:lstStyle>
                      <a:lvl1pPr marL="109538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1095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rPr>
                        <a:t>No partner inter-pretation required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FCC"/>
                    </a:solidFill>
                  </a:tcPr>
                </a:tc>
              </a:tr>
              <a:tr h="427038">
                <a:tc>
                  <a:txBody>
                    <a:bodyPr/>
                    <a:lstStyle>
                      <a:lvl1pPr marL="109538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tabLst>
                          <a:tab pos="109538" algn="l"/>
                        </a:tabLst>
                        <a:defRPr sz="28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tabLst>
                          <a:tab pos="109538" algn="l"/>
                        </a:tabLst>
                        <a:defRPr sz="2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tabLst>
                          <a:tab pos="109538" algn="l"/>
                        </a:tabLst>
                        <a:defRPr sz="20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tabLst>
                          <a:tab pos="109538" algn="l"/>
                        </a:tabLst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tabLst>
                          <a:tab pos="109538" algn="l"/>
                        </a:tabLst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tabLst>
                          <a:tab pos="109538" algn="l"/>
                        </a:tabLst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tabLst>
                          <a:tab pos="109538" algn="l"/>
                        </a:tabLst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tabLst>
                          <a:tab pos="109538" algn="l"/>
                        </a:tabLst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tabLst>
                          <a:tab pos="109538" algn="l"/>
                        </a:tabLst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1095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09538" algn="l"/>
                        </a:tabLst>
                      </a:pPr>
                      <a:r>
                        <a:rPr kumimoji="0" lang="en-US" alt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rPr>
                        <a:t>Perlocutionary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>
                      <a:lvl1pPr marL="109538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1095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rPr>
                        <a:t>Illocutionary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>
                      <a:lvl1pPr marL="109538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1095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rPr>
                        <a:t>Locutionary</a:t>
                      </a:r>
                      <a:endParaRPr kumimoji="0" lang="en-US" alt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Gill Sans MT" panose="020B0502020104020203" pitchFamily="34" charset="0"/>
                        <a:ea typeface="MS PGothic" panose="020B0600070205080204" pitchFamily="34" charset="-128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9E7"/>
                    </a:solidFill>
                  </a:tcPr>
                </a:tc>
              </a:tr>
            </a:tbl>
          </a:graphicData>
        </a:graphic>
      </p:graphicFrame>
      <p:cxnSp>
        <p:nvCxnSpPr>
          <p:cNvPr id="8" name="Straight Arrow Connector 7" descr="Straight arrow pointing to the right, indicating progression of intentionality from nonintentional to transitional to intentional."/>
          <p:cNvCxnSpPr/>
          <p:nvPr/>
        </p:nvCxnSpPr>
        <p:spPr>
          <a:xfrm>
            <a:off x="9753600" y="1856581"/>
            <a:ext cx="4572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2" name="Slide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456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5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5558" y="274638"/>
            <a:ext cx="10836442" cy="1935162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altLang="en-US" sz="4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SEQUENCE – DEVELOPMENT OF COMMUNICATIVE </a:t>
            </a:r>
            <a:r>
              <a:rPr lang="en-US" altLang="en-US" sz="4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INTENTIONALITY</a:t>
            </a:r>
            <a:endParaRPr lang="en-US" altLang="en-US" sz="44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578" name="Content Placeholder 2"/>
          <p:cNvSpPr>
            <a:spLocks noGrp="1"/>
          </p:cNvSpPr>
          <p:nvPr>
            <p:ph idx="1"/>
          </p:nvPr>
        </p:nvSpPr>
        <p:spPr>
          <a:xfrm>
            <a:off x="2590800" y="2667000"/>
            <a:ext cx="7791450" cy="4191000"/>
          </a:xfrm>
        </p:spPr>
        <p:txBody>
          <a:bodyPr/>
          <a:lstStyle/>
          <a:p>
            <a:pPr eaLnBrk="1" hangingPunct="1"/>
            <a:r>
              <a:rPr lang="en-US" altLang="en-US" smtClean="0"/>
              <a:t>Development of intentionality does </a:t>
            </a:r>
            <a:r>
              <a:rPr lang="en-US" altLang="en-US" i="1" smtClean="0"/>
              <a:t>not </a:t>
            </a:r>
            <a:r>
              <a:rPr lang="en-US" altLang="en-US" smtClean="0"/>
              <a:t>proceed in a single, unidirectional fashion</a:t>
            </a:r>
          </a:p>
          <a:p>
            <a:pPr eaLnBrk="1" hangingPunct="1">
              <a:buFont typeface="Wingdings 2" panose="05020102010507070707" pitchFamily="18" charset="2"/>
              <a:buNone/>
            </a:pPr>
            <a:endParaRPr lang="en-US" altLang="en-US" sz="2800"/>
          </a:p>
          <a:p>
            <a:pPr eaLnBrk="1" hangingPunct="1"/>
            <a:r>
              <a:rPr lang="en-US" altLang="en-US" smtClean="0"/>
              <a:t>Learners demonstrate skills at multiple points along the continuum used to describe the development of communicative intentionality</a:t>
            </a:r>
          </a:p>
          <a:p>
            <a:pPr eaLnBrk="1" hangingPunct="1">
              <a:buFont typeface="Wingdings 2" panose="05020102010507070707" pitchFamily="18" charset="2"/>
              <a:buNone/>
            </a:pPr>
            <a:endParaRPr lang="en-US" altLang="en-US" smtClean="0"/>
          </a:p>
        </p:txBody>
      </p:sp>
      <p:pic>
        <p:nvPicPr>
          <p:cNvPr id="4" name="Slide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177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660</Words>
  <Application>Microsoft Macintosh PowerPoint</Application>
  <PresentationFormat>Widescreen</PresentationFormat>
  <Paragraphs>159</Paragraphs>
  <Slides>20</Slides>
  <Notes>14</Notes>
  <HiddenSlides>0</HiddenSlides>
  <MMClips>19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Calibri</vt:lpstr>
      <vt:lpstr>Gill Sans MT</vt:lpstr>
      <vt:lpstr>Lucida Sans Unicode</vt:lpstr>
      <vt:lpstr>MS PGothic</vt:lpstr>
      <vt:lpstr>ＭＳ Ｐゴシック</vt:lpstr>
      <vt:lpstr>Verdana</vt:lpstr>
      <vt:lpstr>Wingdings</vt:lpstr>
      <vt:lpstr>Wingdings 2</vt:lpstr>
      <vt:lpstr>Wingdings 3</vt:lpstr>
      <vt:lpstr>Arial</vt:lpstr>
      <vt:lpstr>Solstice</vt:lpstr>
      <vt:lpstr>DEVELOPMENT OF COMMUNICATIVE INTENTIONALITY</vt:lpstr>
      <vt:lpstr>SEQUENCE – OVERALL COMMUNICATION DEVELOPMENT</vt:lpstr>
      <vt:lpstr>INTENTIONALITY (1 OF 3)</vt:lpstr>
      <vt:lpstr>INTENTIONALITY (2 OF 3)</vt:lpstr>
      <vt:lpstr>“STAGES” of INTENTIONALITY  NONINTENTIONAL</vt:lpstr>
      <vt:lpstr>“STAGES” of INTENTIONALITY  TRANSITIONAL</vt:lpstr>
      <vt:lpstr>“STAGES” of INTENTIONALITY  INTENTIONAL</vt:lpstr>
      <vt:lpstr>INTENTIONALITY (3 OF 3)</vt:lpstr>
      <vt:lpstr>SEQUENCE – DEVELOPMENT OF COMMUNICATIVE INTENTIONALITY</vt:lpstr>
      <vt:lpstr>SEQUENCE – DEVELOPMENT OF COMMUNICATIVE INTENTIONALITY (CONT.)</vt:lpstr>
      <vt:lpstr>LEVELS OF INTENTIONALITY DEVELOPMENT</vt:lpstr>
      <vt:lpstr>LEVELS OF INTENTIONALITY DEVELOPMENT  PERLOCUTIONARY</vt:lpstr>
      <vt:lpstr>LEVELS OF INTENTIONALITY DEVELOPMENT  ILLOCUTIONARY</vt:lpstr>
      <vt:lpstr>LEVELS OF INTENTIONALITY DEVELOPMENT  LOCUTIONARY</vt:lpstr>
      <vt:lpstr>ASSUMPTIONS</vt:lpstr>
      <vt:lpstr>COMMUNICATIVE INTERVENTION: FACILITATION OF COMMUNICATIVE INTENTIONALITY</vt:lpstr>
      <vt:lpstr>COMMUNICATIVE INTERVENTION: FACILITATION OF COMMUNICATIVE INTENTIONALITY (CONT.)</vt:lpstr>
      <vt:lpstr>COMMUNICATIVE INTERVENTION</vt:lpstr>
      <vt:lpstr>REFERENCES</vt:lpstr>
      <vt:lpstr>Credits</vt:lpstr>
    </vt:vector>
  </TitlesOfParts>
  <Company>WOU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DEVELOPMENT OF COMMUNICATIVE INTENTIONALITY</dc:title>
  <dc:creator>Jordyn Watanabe</dc:creator>
  <cp:lastModifiedBy>Jordyn Watanabe</cp:lastModifiedBy>
  <cp:revision>14</cp:revision>
  <dcterms:created xsi:type="dcterms:W3CDTF">2018-04-16T18:21:33Z</dcterms:created>
  <dcterms:modified xsi:type="dcterms:W3CDTF">2020-05-15T19:13:36Z</dcterms:modified>
</cp:coreProperties>
</file>