
<file path=[Content_Types].xml><?xml version="1.0" encoding="utf-8"?>
<Types xmlns="http://schemas.openxmlformats.org/package/2006/content-types">
  <Default Extension="xml" ContentType="application/xml"/>
  <Default Extension="mp3" ContentType="audio/mpeg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7" autoAdjust="0"/>
    <p:restoredTop sz="86402" autoAdjust="0"/>
  </p:normalViewPr>
  <p:slideViewPr>
    <p:cSldViewPr snapToGrid="0">
      <p:cViewPr varScale="1">
        <p:scale>
          <a:sx n="46" d="100"/>
          <a:sy n="46" d="100"/>
        </p:scale>
        <p:origin x="200" y="944"/>
      </p:cViewPr>
      <p:guideLst/>
    </p:cSldViewPr>
  </p:slideViewPr>
  <p:outlineViewPr>
    <p:cViewPr>
      <p:scale>
        <a:sx n="33" d="100"/>
        <a:sy n="33" d="100"/>
      </p:scale>
      <p:origin x="0" y="-3845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E9B4E-E8FC-401D-8364-E808354D78C6}" type="datetimeFigureOut">
              <a:rPr lang="en-US" smtClean="0"/>
              <a:t>5/15/20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00CF1-CD01-448D-9599-09A01EBC25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81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523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667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233" y="1"/>
            <a:ext cx="12196233" cy="6867525"/>
            <a:chOff x="-2" y="0"/>
            <a:chExt cx="5762" cy="4326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-2" y="0"/>
              <a:ext cx="5712" cy="4326"/>
              <a:chOff x="-2" y="0"/>
              <a:chExt cx="5712" cy="4326"/>
            </a:xfrm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 bwMode="auto"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 bwMode="auto"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 bwMode="auto"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 bwMode="auto"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 bwMode="auto"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 bwMode="auto"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 bwMode="auto"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 bwMode="auto"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 bwMode="auto"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 bwMode="auto"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 bwMode="auto"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 bwMode="auto"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 bwMode="auto"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 bwMode="auto"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 bwMode="auto"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 bwMode="auto"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 bwMode="auto"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 bwMode="auto"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 bwMode="auto"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 bwMode="auto"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 bwMode="auto"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 bwMode="auto"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 bwMode="auto"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 bwMode="auto"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 bwMode="auto"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 bwMode="auto"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 bwMode="auto"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 bwMode="auto"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 bwMode="auto"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 bwMode="auto"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 bwMode="auto"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 bwMode="auto"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 bwMode="auto"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 bwMode="auto"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 bwMode="auto"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 bwMode="auto"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 bwMode="auto"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 bwMode="auto"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 bwMode="auto"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 bwMode="auto"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 bwMode="auto"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 bwMode="auto"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 bwMode="auto"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 bwMode="auto"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 bwMode="auto"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 bwMode="auto"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 bwMode="auto"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 bwMode="auto"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/>
          </p:nvSpPr>
          <p:spPr bwMode="auto"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 bwMode="auto"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 bwMode="auto">
          <a:xfrm>
            <a:off x="4673601" y="2590800"/>
            <a:ext cx="6523567" cy="76200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altLang="en-US" sz="2400">
              <a:solidFill>
                <a:srgbClr val="000000"/>
              </a:solidFill>
              <a:latin typeface="Helvetica" panose="020B0604020202020204" pitchFamily="34" charset="0"/>
            </a:endParaRPr>
          </a:p>
        </p:txBody>
      </p:sp>
      <p:sp>
        <p:nvSpPr>
          <p:cNvPr id="7235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1039285" y="1447800"/>
            <a:ext cx="10238316" cy="108108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236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361517" y="2860676"/>
            <a:ext cx="5916083" cy="3114675"/>
          </a:xfrm>
        </p:spPr>
        <p:txBody>
          <a:bodyPr/>
          <a:lstStyle>
            <a:lvl1pPr marL="0" indent="0">
              <a:buFont typeface="Wingdings" pitchFamily="70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1E99F42-49F0-4EF0-B082-44D3E57A20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205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6F2FBD-F2E1-4A3D-8B88-FA802B02DAE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373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26034" y="533400"/>
            <a:ext cx="2719917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62051" y="533400"/>
            <a:ext cx="7960783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7786EF-A292-43BA-8A49-65D7BBA7F5F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753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AAA31C-66B3-4D4E-AF34-A0192E49247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906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7AA9BC-5E13-414D-AA2B-11B56BB75F4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46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7084" y="1905000"/>
            <a:ext cx="5304367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4651" y="1905000"/>
            <a:ext cx="5306483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65C9D4-9842-4CDB-BF5E-334B0BDA6BF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494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C5FE5E-7DC2-420D-BD8E-9E4EEB06610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556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5F5653-928F-4992-9D03-95341D1B361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268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C48F47-D762-4B67-8910-DFAEAAF011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701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8C05FF-ED33-491D-BF66-9A960CA2BA2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40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462810-C879-46DD-8715-F334B26E4E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510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" y="1"/>
            <a:ext cx="12196233" cy="6867525"/>
            <a:chOff x="0" y="0"/>
            <a:chExt cx="5762" cy="4326"/>
          </a:xfrm>
        </p:grpSpPr>
        <p:sp>
          <p:nvSpPr>
            <p:cNvPr id="1032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3" name="Rectangle 4"/>
            <p:cNvSpPr>
              <a:spLocks noChangeArrowheads="1"/>
            </p:cNvSpPr>
            <p:nvPr/>
          </p:nvSpPr>
          <p:spPr bwMode="hidden"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4" name="Rectangle 5"/>
            <p:cNvSpPr>
              <a:spLocks noChangeArrowheads="1"/>
            </p:cNvSpPr>
            <p:nvPr/>
          </p:nvSpPr>
          <p:spPr bwMode="hidden"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5" name="Rectangle 6"/>
            <p:cNvSpPr>
              <a:spLocks noChangeArrowheads="1"/>
            </p:cNvSpPr>
            <p:nvPr/>
          </p:nvSpPr>
          <p:spPr bwMode="hidden"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6" name="Rectangle 7"/>
            <p:cNvSpPr>
              <a:spLocks noChangeArrowheads="1"/>
            </p:cNvSpPr>
            <p:nvPr/>
          </p:nvSpPr>
          <p:spPr bwMode="hidden"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7" name="Rectangle 8"/>
            <p:cNvSpPr>
              <a:spLocks noChangeArrowheads="1"/>
            </p:cNvSpPr>
            <p:nvPr/>
          </p:nvSpPr>
          <p:spPr bwMode="hidden"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8" name="Rectangle 9"/>
            <p:cNvSpPr>
              <a:spLocks noChangeArrowheads="1"/>
            </p:cNvSpPr>
            <p:nvPr/>
          </p:nvSpPr>
          <p:spPr bwMode="hidden"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9" name="Rectangle 10"/>
            <p:cNvSpPr>
              <a:spLocks noChangeArrowheads="1"/>
            </p:cNvSpPr>
            <p:nvPr/>
          </p:nvSpPr>
          <p:spPr bwMode="hidden"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0" name="Rectangle 11"/>
            <p:cNvSpPr>
              <a:spLocks noChangeArrowheads="1"/>
            </p:cNvSpPr>
            <p:nvPr/>
          </p:nvSpPr>
          <p:spPr bwMode="hidden"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1" name="Rectangle 12"/>
            <p:cNvSpPr>
              <a:spLocks noChangeArrowheads="1"/>
            </p:cNvSpPr>
            <p:nvPr/>
          </p:nvSpPr>
          <p:spPr bwMode="hidden"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2" name="Rectangle 13"/>
            <p:cNvSpPr>
              <a:spLocks noChangeArrowheads="1"/>
            </p:cNvSpPr>
            <p:nvPr/>
          </p:nvSpPr>
          <p:spPr bwMode="hidden"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3" name="Rectangle 14"/>
            <p:cNvSpPr>
              <a:spLocks noChangeArrowheads="1"/>
            </p:cNvSpPr>
            <p:nvPr/>
          </p:nvSpPr>
          <p:spPr bwMode="hidden"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4" name="Rectangle 15"/>
            <p:cNvSpPr>
              <a:spLocks noChangeArrowheads="1"/>
            </p:cNvSpPr>
            <p:nvPr/>
          </p:nvSpPr>
          <p:spPr bwMode="hidden"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5" name="Rectangle 16"/>
            <p:cNvSpPr>
              <a:spLocks noChangeArrowheads="1"/>
            </p:cNvSpPr>
            <p:nvPr/>
          </p:nvSpPr>
          <p:spPr bwMode="hidden"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6" name="Rectangle 17"/>
            <p:cNvSpPr>
              <a:spLocks noChangeArrowheads="1"/>
            </p:cNvSpPr>
            <p:nvPr/>
          </p:nvSpPr>
          <p:spPr bwMode="hidden"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7" name="Rectangle 18"/>
            <p:cNvSpPr>
              <a:spLocks noChangeArrowheads="1"/>
            </p:cNvSpPr>
            <p:nvPr/>
          </p:nvSpPr>
          <p:spPr bwMode="hidden"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8" name="Rectangle 19"/>
            <p:cNvSpPr>
              <a:spLocks noChangeArrowheads="1"/>
            </p:cNvSpPr>
            <p:nvPr/>
          </p:nvSpPr>
          <p:spPr bwMode="hidden"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9" name="Rectangle 20"/>
            <p:cNvSpPr>
              <a:spLocks noChangeArrowheads="1"/>
            </p:cNvSpPr>
            <p:nvPr/>
          </p:nvSpPr>
          <p:spPr bwMode="hidden"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0" name="Rectangle 21"/>
            <p:cNvSpPr>
              <a:spLocks noChangeArrowheads="1"/>
            </p:cNvSpPr>
            <p:nvPr/>
          </p:nvSpPr>
          <p:spPr bwMode="hidden"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1" name="Rectangle 22"/>
            <p:cNvSpPr>
              <a:spLocks noChangeArrowheads="1"/>
            </p:cNvSpPr>
            <p:nvPr/>
          </p:nvSpPr>
          <p:spPr bwMode="hidden"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2" name="Rectangle 23"/>
            <p:cNvSpPr>
              <a:spLocks noChangeArrowheads="1"/>
            </p:cNvSpPr>
            <p:nvPr/>
          </p:nvSpPr>
          <p:spPr bwMode="hidden"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3" name="Rectangle 24"/>
            <p:cNvSpPr>
              <a:spLocks noChangeArrowheads="1"/>
            </p:cNvSpPr>
            <p:nvPr/>
          </p:nvSpPr>
          <p:spPr bwMode="hidden"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4" name="Rectangle 25"/>
            <p:cNvSpPr>
              <a:spLocks noChangeArrowheads="1"/>
            </p:cNvSpPr>
            <p:nvPr/>
          </p:nvSpPr>
          <p:spPr bwMode="hidden"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5" name="Rectangle 26"/>
            <p:cNvSpPr>
              <a:spLocks noChangeArrowheads="1"/>
            </p:cNvSpPr>
            <p:nvPr/>
          </p:nvSpPr>
          <p:spPr bwMode="hidden"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6" name="Rectangle 27"/>
            <p:cNvSpPr>
              <a:spLocks noChangeArrowheads="1"/>
            </p:cNvSpPr>
            <p:nvPr/>
          </p:nvSpPr>
          <p:spPr bwMode="hidden"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7" name="Rectangle 28"/>
            <p:cNvSpPr>
              <a:spLocks noChangeArrowheads="1"/>
            </p:cNvSpPr>
            <p:nvPr/>
          </p:nvSpPr>
          <p:spPr bwMode="hidden"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8" name="Rectangle 29"/>
            <p:cNvSpPr>
              <a:spLocks noChangeArrowheads="1"/>
            </p:cNvSpPr>
            <p:nvPr/>
          </p:nvSpPr>
          <p:spPr bwMode="hidden"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9" name="Rectangle 30"/>
            <p:cNvSpPr>
              <a:spLocks noChangeArrowheads="1"/>
            </p:cNvSpPr>
            <p:nvPr/>
          </p:nvSpPr>
          <p:spPr bwMode="hidden"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0" name="Rectangle 31"/>
            <p:cNvSpPr>
              <a:spLocks noChangeArrowheads="1"/>
            </p:cNvSpPr>
            <p:nvPr/>
          </p:nvSpPr>
          <p:spPr bwMode="hidden"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1" name="Rectangle 32"/>
            <p:cNvSpPr>
              <a:spLocks noChangeArrowheads="1"/>
            </p:cNvSpPr>
            <p:nvPr/>
          </p:nvSpPr>
          <p:spPr bwMode="hidden"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2" name="Rectangle 33"/>
            <p:cNvSpPr>
              <a:spLocks noChangeArrowheads="1"/>
            </p:cNvSpPr>
            <p:nvPr/>
          </p:nvSpPr>
          <p:spPr bwMode="hidden"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3" name="Rectangle 34"/>
            <p:cNvSpPr>
              <a:spLocks noChangeArrowheads="1"/>
            </p:cNvSpPr>
            <p:nvPr/>
          </p:nvSpPr>
          <p:spPr bwMode="hidden"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4" name="Rectangle 35"/>
            <p:cNvSpPr>
              <a:spLocks noChangeArrowheads="1"/>
            </p:cNvSpPr>
            <p:nvPr/>
          </p:nvSpPr>
          <p:spPr bwMode="hidden"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5" name="Rectangle 36"/>
            <p:cNvSpPr>
              <a:spLocks noChangeArrowheads="1"/>
            </p:cNvSpPr>
            <p:nvPr/>
          </p:nvSpPr>
          <p:spPr bwMode="hidden"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6" name="Rectangle 37"/>
            <p:cNvSpPr>
              <a:spLocks noChangeArrowheads="1"/>
            </p:cNvSpPr>
            <p:nvPr/>
          </p:nvSpPr>
          <p:spPr bwMode="hidden"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7" name="Rectangle 38"/>
            <p:cNvSpPr>
              <a:spLocks noChangeArrowheads="1"/>
            </p:cNvSpPr>
            <p:nvPr/>
          </p:nvSpPr>
          <p:spPr bwMode="hidden"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8" name="Rectangle 39"/>
            <p:cNvSpPr>
              <a:spLocks noChangeArrowheads="1"/>
            </p:cNvSpPr>
            <p:nvPr/>
          </p:nvSpPr>
          <p:spPr bwMode="hidden"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9" name="Rectangle 40"/>
            <p:cNvSpPr>
              <a:spLocks noChangeArrowheads="1"/>
            </p:cNvSpPr>
            <p:nvPr/>
          </p:nvSpPr>
          <p:spPr bwMode="hidden"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0" name="Rectangle 41"/>
            <p:cNvSpPr>
              <a:spLocks noChangeArrowheads="1"/>
            </p:cNvSpPr>
            <p:nvPr/>
          </p:nvSpPr>
          <p:spPr bwMode="hidden"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1" name="Rectangle 42"/>
            <p:cNvSpPr>
              <a:spLocks noChangeArrowheads="1"/>
            </p:cNvSpPr>
            <p:nvPr/>
          </p:nvSpPr>
          <p:spPr bwMode="hidden"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2" name="Rectangle 43"/>
            <p:cNvSpPr>
              <a:spLocks noChangeArrowheads="1"/>
            </p:cNvSpPr>
            <p:nvPr/>
          </p:nvSpPr>
          <p:spPr bwMode="hidden"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3" name="Rectangle 44"/>
            <p:cNvSpPr>
              <a:spLocks noChangeArrowheads="1"/>
            </p:cNvSpPr>
            <p:nvPr/>
          </p:nvSpPr>
          <p:spPr bwMode="hidden"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4" name="Rectangle 45"/>
            <p:cNvSpPr>
              <a:spLocks noChangeArrowheads="1"/>
            </p:cNvSpPr>
            <p:nvPr/>
          </p:nvSpPr>
          <p:spPr bwMode="hidden"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" name="Rectangle 46"/>
            <p:cNvSpPr>
              <a:spLocks noChangeArrowheads="1"/>
            </p:cNvSpPr>
            <p:nvPr/>
          </p:nvSpPr>
          <p:spPr bwMode="hidden"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6" name="Rectangle 47"/>
            <p:cNvSpPr>
              <a:spLocks noChangeArrowheads="1"/>
            </p:cNvSpPr>
            <p:nvPr/>
          </p:nvSpPr>
          <p:spPr bwMode="hidden"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7" name="Rectangle 48"/>
            <p:cNvSpPr>
              <a:spLocks noChangeArrowheads="1"/>
            </p:cNvSpPr>
            <p:nvPr/>
          </p:nvSpPr>
          <p:spPr bwMode="hidden"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8" name="Rectangle 49"/>
            <p:cNvSpPr>
              <a:spLocks noChangeArrowheads="1"/>
            </p:cNvSpPr>
            <p:nvPr/>
          </p:nvSpPr>
          <p:spPr bwMode="hidden"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9" name="Rectangle 50"/>
            <p:cNvSpPr>
              <a:spLocks noChangeArrowheads="1"/>
            </p:cNvSpPr>
            <p:nvPr/>
          </p:nvSpPr>
          <p:spPr bwMode="hidden"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0" name="Rectangle 51"/>
            <p:cNvSpPr>
              <a:spLocks noChangeArrowheads="1"/>
            </p:cNvSpPr>
            <p:nvPr/>
          </p:nvSpPr>
          <p:spPr bwMode="hidden"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1" name="Rectangle 52"/>
            <p:cNvSpPr>
              <a:spLocks noChangeArrowheads="1"/>
            </p:cNvSpPr>
            <p:nvPr/>
          </p:nvSpPr>
          <p:spPr bwMode="hidden"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2" name="Rectangle 53"/>
            <p:cNvSpPr>
              <a:spLocks noChangeArrowheads="1"/>
            </p:cNvSpPr>
            <p:nvPr/>
          </p:nvSpPr>
          <p:spPr bwMode="hidden"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3" name="Rectangle 54"/>
            <p:cNvSpPr>
              <a:spLocks noChangeArrowheads="1"/>
            </p:cNvSpPr>
            <p:nvPr/>
          </p:nvSpPr>
          <p:spPr bwMode="hidden"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4" name="Rectangle 55"/>
            <p:cNvSpPr>
              <a:spLocks noChangeArrowheads="1"/>
            </p:cNvSpPr>
            <p:nvPr/>
          </p:nvSpPr>
          <p:spPr bwMode="hidden"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" name="Rectangle 56"/>
            <p:cNvSpPr>
              <a:spLocks noChangeArrowheads="1"/>
            </p:cNvSpPr>
            <p:nvPr/>
          </p:nvSpPr>
          <p:spPr bwMode="hidden"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6" name="Rectangle 57"/>
            <p:cNvSpPr>
              <a:spLocks noChangeArrowheads="1"/>
            </p:cNvSpPr>
            <p:nvPr/>
          </p:nvSpPr>
          <p:spPr bwMode="hidden"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7" name="Rectangle 58"/>
            <p:cNvSpPr>
              <a:spLocks noChangeArrowheads="1"/>
            </p:cNvSpPr>
            <p:nvPr/>
          </p:nvSpPr>
          <p:spPr bwMode="hidden"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8" name="Rectangle 59"/>
            <p:cNvSpPr>
              <a:spLocks noChangeArrowheads="1"/>
            </p:cNvSpPr>
            <p:nvPr/>
          </p:nvSpPr>
          <p:spPr bwMode="hidden"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9" name="Rectangle 60"/>
            <p:cNvSpPr>
              <a:spLocks noChangeArrowheads="1"/>
            </p:cNvSpPr>
            <p:nvPr/>
          </p:nvSpPr>
          <p:spPr bwMode="hidden"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0" name="Rectangle 61"/>
            <p:cNvSpPr>
              <a:spLocks noChangeArrowheads="1"/>
            </p:cNvSpPr>
            <p:nvPr/>
          </p:nvSpPr>
          <p:spPr bwMode="hidden"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1" name="Rectangle 62"/>
            <p:cNvSpPr>
              <a:spLocks noChangeArrowheads="1"/>
            </p:cNvSpPr>
            <p:nvPr/>
          </p:nvSpPr>
          <p:spPr bwMode="hidden"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2" name="Rectangle 63"/>
            <p:cNvSpPr>
              <a:spLocks noChangeArrowheads="1"/>
            </p:cNvSpPr>
            <p:nvPr/>
          </p:nvSpPr>
          <p:spPr bwMode="hidden"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3" name="Rectangle 64"/>
            <p:cNvSpPr>
              <a:spLocks noChangeArrowheads="1"/>
            </p:cNvSpPr>
            <p:nvPr/>
          </p:nvSpPr>
          <p:spPr bwMode="blackGray"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27" name="Rectangle 65"/>
          <p:cNvSpPr>
            <a:spLocks noGrp="1" noChangeArrowheads="1"/>
          </p:cNvSpPr>
          <p:nvPr>
            <p:ph type="title"/>
          </p:nvPr>
        </p:nvSpPr>
        <p:spPr bwMode="auto">
          <a:xfrm>
            <a:off x="1162051" y="533401"/>
            <a:ext cx="108839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6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7085" y="1905000"/>
            <a:ext cx="10814049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6211" name="Rectangle 6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36700" y="62865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Helvetica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12" name="Rectangle 6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87900" y="62865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Helvetica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213" name="Rectangle 6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59900" y="62865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Helvetica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D2B6A7-0ACE-49E3-B6DC-96CD516FC3A3}" type="slidenum">
              <a:rPr lang="en-US" altLang="en-US">
                <a:solidFill>
                  <a:srgbClr val="000000"/>
                </a:solidFill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71748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pitchFamily="-108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70" charset="0"/>
          <a:ea typeface="MS PGothic" panose="020B0600070205080204" pitchFamily="34" charset="-128"/>
          <a:cs typeface="ＭＳ Ｐゴシック" pitchFamily="-10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70" charset="0"/>
          <a:ea typeface="MS PGothic" panose="020B0600070205080204" pitchFamily="34" charset="-128"/>
          <a:cs typeface="ＭＳ Ｐゴシック" pitchFamily="-10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70" charset="0"/>
          <a:ea typeface="MS PGothic" panose="020B0600070205080204" pitchFamily="34" charset="-128"/>
          <a:cs typeface="ＭＳ Ｐゴシック" pitchFamily="-10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70" charset="0"/>
          <a:ea typeface="MS PGothic" panose="020B0600070205080204" pitchFamily="34" charset="-128"/>
          <a:cs typeface="ＭＳ Ｐゴシック" pitchFamily="-10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7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7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7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Helvetica" pitchFamily="7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7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7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7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latin typeface="+mn-lt"/>
          <a:ea typeface="ＭＳ Ｐゴシック" pitchFamily="7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0.mp3"/><Relationship Id="rId2" Type="http://schemas.openxmlformats.org/officeDocument/2006/relationships/audio" Target="../media/media10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jpeg"/><Relationship Id="rId5" Type="http://schemas.openxmlformats.org/officeDocument/2006/relationships/image" Target="../media/image1.png"/><Relationship Id="rId1" Type="http://schemas.microsoft.com/office/2007/relationships/media" Target="../media/media11.mp3"/><Relationship Id="rId2" Type="http://schemas.openxmlformats.org/officeDocument/2006/relationships/audio" Target="../media/media11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jpeg"/><Relationship Id="rId5" Type="http://schemas.openxmlformats.org/officeDocument/2006/relationships/image" Target="../media/image1.png"/><Relationship Id="rId1" Type="http://schemas.microsoft.com/office/2007/relationships/media" Target="../media/media12.mp3"/><Relationship Id="rId2" Type="http://schemas.openxmlformats.org/officeDocument/2006/relationships/audio" Target="../media/media12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jpeg"/><Relationship Id="rId5" Type="http://schemas.openxmlformats.org/officeDocument/2006/relationships/image" Target="../media/image1.png"/><Relationship Id="rId1" Type="http://schemas.microsoft.com/office/2007/relationships/media" Target="../media/media13.mp3"/><Relationship Id="rId2" Type="http://schemas.openxmlformats.org/officeDocument/2006/relationships/audio" Target="../media/media13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4.mp3"/><Relationship Id="rId2" Type="http://schemas.openxmlformats.org/officeDocument/2006/relationships/audio" Target="../media/media14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5.mp3"/><Relationship Id="rId2" Type="http://schemas.openxmlformats.org/officeDocument/2006/relationships/audio" Target="../media/media15.mp3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jpeg"/><Relationship Id="rId5" Type="http://schemas.openxmlformats.org/officeDocument/2006/relationships/image" Target="../media/image1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jpeg"/><Relationship Id="rId5" Type="http://schemas.openxmlformats.org/officeDocument/2006/relationships/image" Target="../media/image1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jpeg"/><Relationship Id="rId5" Type="http://schemas.openxmlformats.org/officeDocument/2006/relationships/image" Target="../media/image1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jpeg"/><Relationship Id="rId5" Type="http://schemas.openxmlformats.org/officeDocument/2006/relationships/image" Target="../media/image1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jpeg"/><Relationship Id="rId5" Type="http://schemas.openxmlformats.org/officeDocument/2006/relationships/image" Target="../media/image1.png"/><Relationship Id="rId1" Type="http://schemas.microsoft.com/office/2007/relationships/media" Target="../media/media7.mp3"/><Relationship Id="rId2" Type="http://schemas.openxmlformats.org/officeDocument/2006/relationships/audio" Target="../media/media7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8.mp3"/><Relationship Id="rId2" Type="http://schemas.openxmlformats.org/officeDocument/2006/relationships/audio" Target="../media/media8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1.png"/><Relationship Id="rId1" Type="http://schemas.microsoft.com/office/2007/relationships/media" Target="../media/media9.mp3"/><Relationship Id="rId2" Type="http://schemas.openxmlformats.org/officeDocument/2006/relationships/audio" Target="../media/media9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ctrTitle" sz="quarter"/>
          </p:nvPr>
        </p:nvSpPr>
        <p:spPr>
          <a:xfrm>
            <a:off x="2133600" y="838200"/>
            <a:ext cx="8229600" cy="1690688"/>
          </a:xfrm>
        </p:spPr>
        <p:txBody>
          <a:bodyPr/>
          <a:lstStyle/>
          <a:p>
            <a:pPr algn="ctr"/>
            <a:r>
              <a:rPr lang="en-US" altLang="en-US" dirty="0" smtClean="0"/>
              <a:t>COMMUNICATION MAPPING</a:t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14338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en-US" altLang="en-US" dirty="0" smtClean="0"/>
          </a:p>
          <a:p>
            <a:pPr algn="r" eaLnBrk="1" hangingPunct="1">
              <a:buFont typeface="Wingdings" panose="05000000000000000000" pitchFamily="2" charset="2"/>
              <a:buNone/>
            </a:pPr>
            <a:r>
              <a:rPr lang="en-US" altLang="en-US" dirty="0" smtClean="0"/>
              <a:t>Susan M. </a:t>
            </a:r>
            <a:r>
              <a:rPr lang="en-US" altLang="en-US" dirty="0" err="1" smtClean="0"/>
              <a:t>Bashinski</a:t>
            </a:r>
            <a:endParaRPr lang="en-US" altLang="en-US" dirty="0" smtClean="0"/>
          </a:p>
          <a:p>
            <a:pPr algn="r" eaLnBrk="1" hangingPunct="1">
              <a:buFont typeface="Wingdings" panose="05000000000000000000" pitchFamily="2" charset="2"/>
              <a:buNone/>
            </a:pPr>
            <a:endParaRPr lang="en-US" altLang="en-US" dirty="0" smtClean="0"/>
          </a:p>
          <a:p>
            <a:pPr algn="r" eaLnBrk="1" hangingPunct="1">
              <a:buFont typeface="Wingdings" panose="05000000000000000000" pitchFamily="2" charset="2"/>
              <a:buNone/>
            </a:pPr>
            <a:r>
              <a:rPr lang="en-US" altLang="en-US" dirty="0" smtClean="0"/>
              <a:t>(for the Kansas State </a:t>
            </a:r>
          </a:p>
          <a:p>
            <a:pPr algn="r" eaLnBrk="1" hangingPunct="1">
              <a:buFont typeface="Wingdings" panose="05000000000000000000" pitchFamily="2" charset="2"/>
              <a:buNone/>
            </a:pPr>
            <a:r>
              <a:rPr lang="en-US" altLang="en-US" dirty="0" smtClean="0"/>
              <a:t>Deaf-Blind Project)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000" dirty="0">
              <a:latin typeface="Trebuchet MS" panose="020B0603020202020204" pitchFamily="34" charset="0"/>
            </a:endParaRPr>
          </a:p>
        </p:txBody>
      </p:sp>
      <p:pic>
        <p:nvPicPr>
          <p:cNvPr id="2" name="KS8Slid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1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 descr="Table organizing symbolic development.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604258"/>
              </p:ext>
            </p:extLst>
          </p:nvPr>
        </p:nvGraphicFramePr>
        <p:xfrm>
          <a:off x="1981200" y="1828801"/>
          <a:ext cx="8382000" cy="483100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4000"/>
                <a:gridCol w="2794000"/>
                <a:gridCol w="2794000"/>
              </a:tblGrid>
              <a:tr h="1188642">
                <a:tc>
                  <a:txBody>
                    <a:bodyPr/>
                    <a:lstStyle/>
                    <a:p>
                      <a:pPr algn="ctr"/>
                      <a:endParaRPr lang="en-US" sz="2400" b="1" dirty="0" smtClean="0"/>
                    </a:p>
                    <a:p>
                      <a:pPr algn="ctr"/>
                      <a:r>
                        <a:rPr lang="en-US" sz="2400" b="1" dirty="0" smtClean="0"/>
                        <a:t>NONSYMBOLIC</a:t>
                      </a:r>
                      <a:endParaRPr lang="en-US" sz="2400" b="1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TRANSITIONAL</a:t>
                      </a:r>
                    </a:p>
                    <a:p>
                      <a:pPr algn="ctr"/>
                      <a:r>
                        <a:rPr lang="en-US" sz="2400" b="1" dirty="0" smtClean="0"/>
                        <a:t>(CONCRETE SYMBOLIC)</a:t>
                      </a:r>
                      <a:endParaRPr lang="en-US" sz="2400" b="1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SYMBOLIC</a:t>
                      </a:r>
                    </a:p>
                    <a:p>
                      <a:pPr algn="ctr"/>
                      <a:r>
                        <a:rPr lang="en-US" sz="2400" b="1" dirty="0" smtClean="0"/>
                        <a:t>(ABSTRACT SYMBOLIC)</a:t>
                      </a:r>
                      <a:endParaRPr lang="en-US" sz="2400" b="1" dirty="0"/>
                    </a:p>
                  </a:txBody>
                  <a:tcPr marT="45717" marB="45717"/>
                </a:tc>
              </a:tr>
              <a:tr h="1188642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Idiosyncratic</a:t>
                      </a:r>
                      <a:r>
                        <a:rPr lang="en-US" sz="2400" baseline="0" dirty="0" smtClean="0"/>
                        <a:t> gestures / vocalizations</a:t>
                      </a:r>
                      <a:endParaRPr lang="en-US" sz="2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Conventional gestures / vocalizations</a:t>
                      </a:r>
                      <a:endParaRPr lang="en-US" sz="2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Conventional verbalizations</a:t>
                      </a:r>
                      <a:endParaRPr lang="en-US" sz="2400" dirty="0"/>
                    </a:p>
                  </a:txBody>
                  <a:tcPr marT="45717" marB="45717"/>
                </a:tc>
              </a:tr>
              <a:tr h="899101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May</a:t>
                      </a:r>
                      <a:r>
                        <a:rPr lang="en-US" sz="2400" baseline="0" dirty="0" smtClean="0"/>
                        <a:t> demonstrate little overt behavior</a:t>
                      </a:r>
                      <a:endParaRPr lang="en-US" sz="2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Three-dimensional objects</a:t>
                      </a:r>
                      <a:endParaRPr lang="en-US" sz="2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Traditional orthographies</a:t>
                      </a:r>
                      <a:endParaRPr lang="en-US" sz="2400" dirty="0"/>
                    </a:p>
                  </a:txBody>
                  <a:tcPr marT="45717" marB="45717"/>
                </a:tc>
              </a:tr>
              <a:tr h="155437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Partner is responsible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dirty="0" smtClean="0"/>
                        <a:t>for communicative interaction</a:t>
                      </a:r>
                      <a:endParaRPr lang="en-US" sz="2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Partner </a:t>
                      </a:r>
                      <a:r>
                        <a:rPr lang="en-US" sz="2400" i="1" dirty="0" smtClean="0"/>
                        <a:t>shares </a:t>
                      </a:r>
                      <a:r>
                        <a:rPr lang="en-US" sz="2400" i="0" dirty="0" smtClean="0"/>
                        <a:t>responsibility for communicative interaction</a:t>
                      </a:r>
                      <a:endParaRPr lang="en-US" sz="2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Learner is responsible for </a:t>
                      </a:r>
                      <a:r>
                        <a:rPr lang="en-US" sz="2400" i="1" dirty="0" smtClean="0"/>
                        <a:t>own </a:t>
                      </a:r>
                      <a:r>
                        <a:rPr lang="en-US" sz="2400" i="0" dirty="0" smtClean="0"/>
                        <a:t>communication</a:t>
                      </a:r>
                      <a:endParaRPr lang="en-US" sz="2400" dirty="0"/>
                    </a:p>
                  </a:txBody>
                  <a:tcPr marT="45717" marB="45717"/>
                </a:tc>
              </a:tr>
            </a:tbl>
          </a:graphicData>
        </a:graphic>
      </p:graphicFrame>
      <p:sp>
        <p:nvSpPr>
          <p:cNvPr id="31767" name="Title 7"/>
          <p:cNvSpPr>
            <a:spLocks noGrp="1"/>
          </p:cNvSpPr>
          <p:nvPr>
            <p:ph type="title"/>
          </p:nvPr>
        </p:nvSpPr>
        <p:spPr>
          <a:xfrm>
            <a:off x="2057400" y="381001"/>
            <a:ext cx="8610600" cy="1243013"/>
          </a:xfrm>
        </p:spPr>
        <p:txBody>
          <a:bodyPr/>
          <a:lstStyle/>
          <a:p>
            <a:pPr algn="ctr"/>
            <a:r>
              <a:rPr lang="en-US" altLang="en-US" sz="4000" dirty="0"/>
              <a:t>CONTINUUM OF </a:t>
            </a:r>
            <a:br>
              <a:rPr lang="en-US" altLang="en-US" sz="4000" dirty="0"/>
            </a:br>
            <a:r>
              <a:rPr lang="en-US" altLang="en-US" sz="4000" dirty="0"/>
              <a:t>SYMBOLIZATION DEVELOPMENT</a:t>
            </a:r>
          </a:p>
        </p:txBody>
      </p:sp>
      <p:pic>
        <p:nvPicPr>
          <p:cNvPr id="2" name="KS8Slide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8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9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Communication Map (6 of 8)</a:t>
            </a:r>
          </a:p>
        </p:txBody>
      </p:sp>
      <p:pic>
        <p:nvPicPr>
          <p:cNvPr id="25602" name="Content Placeholder 4" descr="NONSYMBOLIC COMMUNICATION MAP.pdf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70" r="-24770"/>
          <a:stretch>
            <a:fillRect/>
          </a:stretch>
        </p:blipFill>
        <p:spPr>
          <a:xfrm>
            <a:off x="-990600" y="0"/>
            <a:ext cx="14249400" cy="6858000"/>
          </a:xfrm>
        </p:spPr>
      </p:pic>
      <p:pic>
        <p:nvPicPr>
          <p:cNvPr id="2" name="KS8Slid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76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Communication Map (7 of 8)</a:t>
            </a:r>
          </a:p>
        </p:txBody>
      </p:sp>
      <p:pic>
        <p:nvPicPr>
          <p:cNvPr id="26626" name="Content Placeholder 4" descr="TRANSITIONAL COMMUNICATION MAP.pdf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70" r="-24770"/>
          <a:stretch>
            <a:fillRect/>
          </a:stretch>
        </p:blipFill>
        <p:spPr>
          <a:xfrm>
            <a:off x="-914400" y="0"/>
            <a:ext cx="14401800" cy="6858000"/>
          </a:xfrm>
        </p:spPr>
      </p:pic>
      <p:pic>
        <p:nvPicPr>
          <p:cNvPr id="2" name="KS8Slide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5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Communication Map (8 of</a:t>
            </a:r>
            <a:r>
              <a:rPr lang="en-US" altLang="en-US" baseline="0" dirty="0" smtClean="0"/>
              <a:t> 8)</a:t>
            </a:r>
            <a:endParaRPr lang="en-US" altLang="en-US" dirty="0" smtClean="0"/>
          </a:p>
        </p:txBody>
      </p:sp>
      <p:pic>
        <p:nvPicPr>
          <p:cNvPr id="27650" name="Content Placeholder 3" descr="SYMBOLIC COMM MAP.pdf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83" r="-25783"/>
          <a:stretch>
            <a:fillRect/>
          </a:stretch>
        </p:blipFill>
        <p:spPr>
          <a:xfrm>
            <a:off x="-838200" y="0"/>
            <a:ext cx="13944600" cy="6858000"/>
          </a:xfrm>
        </p:spPr>
      </p:pic>
      <p:pic>
        <p:nvPicPr>
          <p:cNvPr id="2" name="KS8Slide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7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Content Placeholder 1"/>
          <p:cNvSpPr>
            <a:spLocks noGrp="1"/>
          </p:cNvSpPr>
          <p:nvPr>
            <p:ph idx="1"/>
          </p:nvPr>
        </p:nvSpPr>
        <p:spPr>
          <a:xfrm>
            <a:off x="2286000" y="1905000"/>
            <a:ext cx="8153400" cy="4495800"/>
          </a:xfrm>
        </p:spPr>
        <p:txBody>
          <a:bodyPr/>
          <a:lstStyle/>
          <a:p>
            <a:pPr marL="50800" lvl="2" indent="0">
              <a:buNone/>
            </a:pPr>
            <a:r>
              <a:rPr lang="en-US" altLang="en-US" sz="3200" dirty="0"/>
              <a:t>If you’re interested in learning more about the development of symbolization ability, please see separate webinar recording:</a:t>
            </a:r>
          </a:p>
          <a:p>
            <a:pPr marL="50800" lvl="2" indent="0">
              <a:buNone/>
            </a:pPr>
            <a:endParaRPr lang="en-US" altLang="en-US" sz="1000" dirty="0"/>
          </a:p>
          <a:p>
            <a:pPr marL="50800" lvl="2" indent="0" algn="ctr">
              <a:buNone/>
            </a:pPr>
            <a:r>
              <a:rPr lang="en-US" altLang="en-US" sz="2800" b="1" dirty="0"/>
              <a:t> </a:t>
            </a:r>
            <a:r>
              <a:rPr lang="en-US" altLang="en-US" sz="3200" b="1" i="1" dirty="0">
                <a:solidFill>
                  <a:srgbClr val="124190"/>
                </a:solidFill>
              </a:rPr>
              <a:t>The Symbolization Continuum</a:t>
            </a:r>
          </a:p>
          <a:p>
            <a:pPr marL="50800" lvl="2" indent="0" algn="ctr">
              <a:buNone/>
            </a:pPr>
            <a:endParaRPr lang="en-US" altLang="en-US" sz="1000" b="1" i="1" dirty="0">
              <a:solidFill>
                <a:srgbClr val="124190"/>
              </a:solidFill>
            </a:endParaRPr>
          </a:p>
          <a:p>
            <a:pPr marL="50800" lvl="2" indent="0">
              <a:buNone/>
            </a:pPr>
            <a:r>
              <a:rPr lang="en-US" altLang="en-US" sz="3200" dirty="0"/>
              <a:t>provided by the Kansas State Deaf-Blind Project.</a:t>
            </a:r>
          </a:p>
        </p:txBody>
      </p:sp>
      <p:sp>
        <p:nvSpPr>
          <p:cNvPr id="28674" name="Title 2"/>
          <p:cNvSpPr>
            <a:spLocks noGrp="1"/>
          </p:cNvSpPr>
          <p:nvPr>
            <p:ph type="title"/>
          </p:nvPr>
        </p:nvSpPr>
        <p:spPr>
          <a:xfrm>
            <a:off x="2209800" y="533401"/>
            <a:ext cx="8458200" cy="1090613"/>
          </a:xfrm>
        </p:spPr>
        <p:txBody>
          <a:bodyPr/>
          <a:lstStyle/>
          <a:p>
            <a:pPr algn="ctr"/>
            <a:r>
              <a:rPr lang="en-US" altLang="en-US" sz="4000" dirty="0"/>
              <a:t>Resources re: SYMBOLIZATION</a:t>
            </a:r>
            <a:endParaRPr lang="en-US" altLang="en-US" dirty="0" smtClean="0"/>
          </a:p>
        </p:txBody>
      </p:sp>
      <p:pic>
        <p:nvPicPr>
          <p:cNvPr id="2" name="KS8Slide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400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6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ontent Placeholder 1"/>
          <p:cNvSpPr>
            <a:spLocks noGrp="1"/>
          </p:cNvSpPr>
          <p:nvPr>
            <p:ph idx="1"/>
          </p:nvPr>
        </p:nvSpPr>
        <p:spPr>
          <a:xfrm>
            <a:off x="2286000" y="1905000"/>
            <a:ext cx="8261350" cy="4648200"/>
          </a:xfrm>
        </p:spPr>
        <p:txBody>
          <a:bodyPr/>
          <a:lstStyle/>
          <a:p>
            <a:pPr>
              <a:buFont typeface="Wingdings 3" panose="05040102010807070707" pitchFamily="18" charset="2"/>
              <a:buNone/>
            </a:pPr>
            <a:r>
              <a:rPr lang="en-US" altLang="en-US" b="1" u="sng" dirty="0" smtClean="0">
                <a:solidFill>
                  <a:srgbClr val="124190"/>
                </a:solidFill>
              </a:rPr>
              <a:t>www.nationaldb.org</a:t>
            </a:r>
          </a:p>
          <a:p>
            <a:pPr>
              <a:buFont typeface="Wingdings" panose="05000000000000000000" pitchFamily="2" charset="2"/>
              <a:buNone/>
            </a:pPr>
            <a:r>
              <a:rPr lang="ja-JP" altLang="en-US" b="1" dirty="0" smtClean="0"/>
              <a:t>“</a:t>
            </a:r>
            <a:r>
              <a:rPr lang="en-US" altLang="ja-JP" dirty="0" smtClean="0"/>
              <a:t>Selected topics</a:t>
            </a:r>
            <a:r>
              <a:rPr lang="ja-JP" altLang="en-US" dirty="0" smtClean="0"/>
              <a:t>”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“</a:t>
            </a:r>
            <a:r>
              <a:rPr lang="en-US" altLang="ja-JP" dirty="0" smtClean="0"/>
              <a:t>Communicatio</a:t>
            </a:r>
            <a:r>
              <a:rPr lang="en-US" altLang="ja-JP" sz="2600" dirty="0"/>
              <a:t>n - </a:t>
            </a:r>
            <a:r>
              <a:rPr lang="en-US" altLang="ja-JP" dirty="0" smtClean="0"/>
              <a:t>The Path to Symbolism</a:t>
            </a:r>
            <a:r>
              <a:rPr lang="ja-JP" altLang="en-US" b="1" dirty="0" smtClean="0"/>
              <a:t>”</a:t>
            </a:r>
            <a:endParaRPr lang="en-US" altLang="ja-JP" b="1" dirty="0" smtClean="0"/>
          </a:p>
          <a:p>
            <a:pPr lvl="2">
              <a:buFont typeface="Wingdings 2" panose="05020102010507070707" pitchFamily="18" charset="2"/>
              <a:buNone/>
            </a:pPr>
            <a:endParaRPr lang="en-US" altLang="en-US" sz="2600" b="1" dirty="0">
              <a:latin typeface="Lucida Sans Unicode" panose="020B0602030504020204" pitchFamily="34" charset="0"/>
            </a:endParaRPr>
          </a:p>
          <a:p>
            <a:pPr>
              <a:buFont typeface="Wingdings 2" panose="05020102010507070707" pitchFamily="18" charset="2"/>
              <a:buNone/>
            </a:pPr>
            <a:endParaRPr lang="en-US" altLang="en-US" sz="900" dirty="0">
              <a:latin typeface="Gill Sans MT" panose="020B0502020104020203" pitchFamily="34" charset="0"/>
            </a:endParaRPr>
          </a:p>
          <a:p>
            <a:pPr>
              <a:buClrTx/>
              <a:buSzTx/>
              <a:buFontTx/>
              <a:buNone/>
            </a:pPr>
            <a:r>
              <a:rPr lang="en-US" altLang="en-US" sz="2800" dirty="0"/>
              <a:t>Werner, H. &amp; Kaplan, B. (1988). On development changes in the symbolic process. In M. Franklin &amp; S. </a:t>
            </a:r>
            <a:r>
              <a:rPr lang="en-US" altLang="en-US" sz="2800" dirty="0" err="1"/>
              <a:t>Barten</a:t>
            </a:r>
            <a:r>
              <a:rPr lang="en-US" altLang="en-US" sz="2800" dirty="0"/>
              <a:t> (Eds.)</a:t>
            </a:r>
            <a:r>
              <a:rPr lang="en-US" altLang="en-US" sz="2800" i="1" dirty="0"/>
              <a:t>. Child language: A reader </a:t>
            </a:r>
            <a:r>
              <a:rPr lang="en-US" altLang="en-US" sz="2800" dirty="0"/>
              <a:t>(pp. 7-9). New York: Oxford University Press. </a:t>
            </a:r>
          </a:p>
          <a:p>
            <a:pPr lvl="2">
              <a:buFont typeface="Wingdings 2" panose="05020102010507070707" pitchFamily="18" charset="2"/>
              <a:buNone/>
            </a:pPr>
            <a:endParaRPr lang="en-US" altLang="en-US" sz="2600" b="1" dirty="0">
              <a:latin typeface="Lucida Sans Unicode" panose="020B0602030504020204" pitchFamily="34" charset="0"/>
            </a:endParaRPr>
          </a:p>
          <a:p>
            <a:pPr lvl="2"/>
            <a:endParaRPr lang="en-US" altLang="en-US" sz="2600" b="1" dirty="0">
              <a:latin typeface="Lucida Sans Unicode" panose="020B0602030504020204" pitchFamily="34" charset="0"/>
            </a:endParaRPr>
          </a:p>
        </p:txBody>
      </p:sp>
      <p:sp>
        <p:nvSpPr>
          <p:cNvPr id="29698" name="Title 2"/>
          <p:cNvSpPr>
            <a:spLocks noGrp="1"/>
          </p:cNvSpPr>
          <p:nvPr>
            <p:ph type="title"/>
          </p:nvPr>
        </p:nvSpPr>
        <p:spPr>
          <a:xfrm>
            <a:off x="1671955" y="492761"/>
            <a:ext cx="9489440" cy="1090613"/>
          </a:xfrm>
        </p:spPr>
        <p:txBody>
          <a:bodyPr/>
          <a:lstStyle/>
          <a:p>
            <a:pPr algn="ctr"/>
            <a:r>
              <a:rPr lang="en-US" altLang="en-US" sz="4000" dirty="0"/>
              <a:t>Resources re: </a:t>
            </a:r>
            <a:r>
              <a:rPr lang="en-US" altLang="en-US" sz="4000" dirty="0" smtClean="0"/>
              <a:t>SYMBOLIZATION (cont.)</a:t>
            </a:r>
            <a:endParaRPr lang="en-US" altLang="en-US" dirty="0" smtClean="0"/>
          </a:p>
        </p:txBody>
      </p:sp>
      <p:pic>
        <p:nvPicPr>
          <p:cNvPr id="2" name="KS8Slide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6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537" indent="0">
              <a:buNone/>
            </a:pPr>
            <a:r>
              <a:rPr lang="en-US" sz="2800" dirty="0"/>
              <a:t>Developed by the Distance Mentorship Project at the University of Kansas</a:t>
            </a:r>
          </a:p>
          <a:p>
            <a:pPr marL="109537" indent="0">
              <a:buNone/>
            </a:pPr>
            <a:endParaRPr lang="en-US" sz="2800" dirty="0"/>
          </a:p>
          <a:p>
            <a:pPr marL="109537" indent="0">
              <a:spcAft>
                <a:spcPts val="600"/>
              </a:spcAft>
              <a:buNone/>
            </a:pPr>
            <a:r>
              <a:rPr lang="en-US" sz="2800" dirty="0"/>
              <a:t>Content by:</a:t>
            </a:r>
          </a:p>
          <a:p>
            <a:pPr marL="109537" indent="0">
              <a:buNone/>
            </a:pPr>
            <a:r>
              <a:rPr lang="en-US" sz="2800" dirty="0"/>
              <a:t>Susan M. </a:t>
            </a:r>
            <a:r>
              <a:rPr lang="en-US" sz="2800" dirty="0" err="1"/>
              <a:t>Bashinski</a:t>
            </a:r>
            <a:endParaRPr lang="en-US" sz="2800" dirty="0"/>
          </a:p>
          <a:p>
            <a:pPr marL="109537" indent="0">
              <a:buNone/>
            </a:pPr>
            <a:r>
              <a:rPr lang="en-US" sz="2800" dirty="0"/>
              <a:t>Megan Cote</a:t>
            </a:r>
          </a:p>
          <a:p>
            <a:pPr marL="109537" indent="0">
              <a:buNone/>
            </a:pPr>
            <a:r>
              <a:rPr lang="en-US" sz="2800" dirty="0"/>
              <a:t>Rebecca </a:t>
            </a:r>
            <a:r>
              <a:rPr lang="en-US" sz="2800" dirty="0" err="1"/>
              <a:t>Obold</a:t>
            </a:r>
            <a:r>
              <a:rPr lang="en-US" sz="2800" dirty="0"/>
              <a:t>-Geary</a:t>
            </a:r>
          </a:p>
          <a:p>
            <a:pPr marL="109537" indent="0">
              <a:buNone/>
            </a:pPr>
            <a:endParaRPr lang="en-US" sz="2800" dirty="0"/>
          </a:p>
          <a:p>
            <a:pPr marL="109537" indent="0">
              <a:buNone/>
            </a:pPr>
            <a:r>
              <a:rPr lang="en-US" sz="2800" dirty="0"/>
              <a:t>2011-2013</a:t>
            </a:r>
          </a:p>
        </p:txBody>
      </p:sp>
    </p:spTree>
    <p:extLst>
      <p:ext uri="{BB962C8B-B14F-4D97-AF65-F5344CB8AC3E}">
        <p14:creationId xmlns:p14="http://schemas.microsoft.com/office/powerpoint/2010/main" val="2106482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2133601" y="1"/>
            <a:ext cx="8424863" cy="1624013"/>
          </a:xfrm>
        </p:spPr>
        <p:txBody>
          <a:bodyPr/>
          <a:lstStyle/>
          <a:p>
            <a:pPr algn="ctr"/>
            <a:r>
              <a:rPr lang="en-US" altLang="en-US" smtClean="0"/>
              <a:t>COMMUNICATION MAP</a:t>
            </a: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>
          <a:xfrm>
            <a:off x="2436814" y="1905000"/>
            <a:ext cx="7850187" cy="4724400"/>
          </a:xfrm>
        </p:spPr>
        <p:txBody>
          <a:bodyPr/>
          <a:lstStyle/>
          <a:p>
            <a:r>
              <a:rPr lang="en-US" altLang="en-US" dirty="0" smtClean="0"/>
              <a:t>Provides visual, </a:t>
            </a:r>
            <a:r>
              <a:rPr lang="ja-JP" altLang="en-US" dirty="0" smtClean="0"/>
              <a:t>“</a:t>
            </a:r>
            <a:r>
              <a:rPr lang="en-US" altLang="ja-JP" dirty="0" smtClean="0"/>
              <a:t>at-a-glance</a:t>
            </a:r>
            <a:r>
              <a:rPr lang="ja-JP" altLang="en-US" dirty="0" smtClean="0"/>
              <a:t>”</a:t>
            </a:r>
            <a:r>
              <a:rPr lang="en-US" altLang="ja-JP" dirty="0" smtClean="0"/>
              <a:t> profile of a learner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current communication skills</a:t>
            </a:r>
          </a:p>
          <a:p>
            <a:pPr algn="ctr">
              <a:buFont typeface="Wingdings" panose="05000000000000000000" pitchFamily="2" charset="2"/>
              <a:buNone/>
            </a:pPr>
            <a:r>
              <a:rPr lang="en-US" altLang="en-US" dirty="0" smtClean="0"/>
              <a:t> </a:t>
            </a:r>
            <a:r>
              <a:rPr lang="en-US" altLang="en-US" i="1" dirty="0" smtClean="0"/>
              <a:t>and </a:t>
            </a:r>
          </a:p>
          <a:p>
            <a:r>
              <a:rPr lang="en-US" altLang="en-US" dirty="0" smtClean="0"/>
              <a:t>Overview of an IFSP / IEP team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short-term </a:t>
            </a:r>
            <a:r>
              <a:rPr lang="en-US" altLang="ja-JP" i="1" u="sng" dirty="0" smtClean="0"/>
              <a:t>and</a:t>
            </a:r>
            <a:r>
              <a:rPr lang="en-US" altLang="ja-JP" dirty="0" smtClean="0"/>
              <a:t> long-range plans for a learner</a:t>
            </a:r>
            <a:r>
              <a:rPr lang="ja-JP" altLang="en-US" dirty="0" smtClean="0"/>
              <a:t>’</a:t>
            </a:r>
            <a:r>
              <a:rPr lang="en-US" altLang="ja-JP" dirty="0" smtClean="0"/>
              <a:t>s communication program</a:t>
            </a:r>
            <a:endParaRPr lang="en-US" altLang="en-US" dirty="0" smtClean="0"/>
          </a:p>
        </p:txBody>
      </p:sp>
      <p:pic>
        <p:nvPicPr>
          <p:cNvPr id="2" name="KS8Slid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857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0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Communication</a:t>
            </a:r>
            <a:r>
              <a:rPr lang="en-US" altLang="en-US" baseline="0" dirty="0" smtClean="0"/>
              <a:t> Map (1 of 8)</a:t>
            </a:r>
            <a:endParaRPr lang="en-US" altLang="en-US" dirty="0" smtClean="0"/>
          </a:p>
        </p:txBody>
      </p:sp>
      <p:pic>
        <p:nvPicPr>
          <p:cNvPr id="16386" name="Content Placeholder 5" descr="COLOR KEY MAP.pdf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449" r="-25449"/>
          <a:stretch>
            <a:fillRect/>
          </a:stretch>
        </p:blipFill>
        <p:spPr>
          <a:xfrm>
            <a:off x="-762000" y="0"/>
            <a:ext cx="13792200" cy="6858000"/>
          </a:xfrm>
        </p:spPr>
      </p:pic>
      <p:pic>
        <p:nvPicPr>
          <p:cNvPr id="2" name="KS8Slid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3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3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Communication</a:t>
            </a:r>
            <a:r>
              <a:rPr lang="en-US" altLang="en-US" baseline="0" dirty="0" smtClean="0"/>
              <a:t> Map (2 of 8)</a:t>
            </a:r>
            <a:endParaRPr lang="en-US" altLang="en-US" dirty="0" smtClean="0"/>
          </a:p>
        </p:txBody>
      </p:sp>
      <p:pic>
        <p:nvPicPr>
          <p:cNvPr id="17410" name="Content Placeholder 5" descr="CURRENT SKILLS MAP.pdf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10" r="-25710"/>
          <a:stretch>
            <a:fillRect/>
          </a:stretch>
        </p:blipFill>
        <p:spPr>
          <a:xfrm>
            <a:off x="-914400" y="0"/>
            <a:ext cx="14020800" cy="6858000"/>
          </a:xfrm>
        </p:spPr>
      </p:pic>
      <p:pic>
        <p:nvPicPr>
          <p:cNvPr id="2" name="KS8Slid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8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Communication Map (3 of</a:t>
            </a:r>
            <a:r>
              <a:rPr lang="en-US" altLang="en-US" baseline="0" dirty="0" smtClean="0"/>
              <a:t> 8)</a:t>
            </a:r>
            <a:endParaRPr lang="en-US" altLang="en-US" dirty="0" smtClean="0"/>
          </a:p>
        </p:txBody>
      </p:sp>
      <p:pic>
        <p:nvPicPr>
          <p:cNvPr id="18434" name="Content Placeholder 3" descr="ONE YEAR PLAN MAP.pdf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52" r="-25652"/>
          <a:stretch>
            <a:fillRect/>
          </a:stretch>
        </p:blipFill>
        <p:spPr>
          <a:xfrm>
            <a:off x="-838200" y="-76200"/>
            <a:ext cx="13944600" cy="6934200"/>
          </a:xfrm>
        </p:spPr>
      </p:pic>
      <p:pic>
        <p:nvPicPr>
          <p:cNvPr id="2" name="KS8Slide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0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Communication Map</a:t>
            </a:r>
            <a:r>
              <a:rPr lang="en-US" altLang="en-US" baseline="0" dirty="0" smtClean="0"/>
              <a:t> (4 of 8)</a:t>
            </a:r>
            <a:endParaRPr lang="en-US" altLang="en-US" dirty="0" smtClean="0"/>
          </a:p>
        </p:txBody>
      </p:sp>
      <p:pic>
        <p:nvPicPr>
          <p:cNvPr id="19458" name="Content Placeholder 3" descr="FUTURE SKILLS MAP.pdf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578" r="-25578"/>
          <a:stretch>
            <a:fillRect/>
          </a:stretch>
        </p:blipFill>
        <p:spPr>
          <a:xfrm>
            <a:off x="-762000" y="-152400"/>
            <a:ext cx="13716000" cy="6934200"/>
          </a:xfrm>
        </p:spPr>
      </p:pic>
      <p:pic>
        <p:nvPicPr>
          <p:cNvPr id="2" name="KS8Slid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6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Communication Map (5 of 8)</a:t>
            </a:r>
          </a:p>
        </p:txBody>
      </p:sp>
      <p:pic>
        <p:nvPicPr>
          <p:cNvPr id="20482" name="Content Placeholder 4" descr="COMMUNICATION MAP-RULED OUT.pdf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70" r="-24770"/>
          <a:stretch>
            <a:fillRect/>
          </a:stretch>
        </p:blipFill>
        <p:spPr>
          <a:xfrm>
            <a:off x="-838200" y="0"/>
            <a:ext cx="14097000" cy="6858000"/>
          </a:xfrm>
        </p:spPr>
      </p:pic>
      <p:pic>
        <p:nvPicPr>
          <p:cNvPr id="2" name="KS8Slide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56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/>
          </p:nvPr>
        </p:nvSpPr>
        <p:spPr>
          <a:xfrm>
            <a:off x="2057400" y="533401"/>
            <a:ext cx="8610600" cy="109061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000" dirty="0" smtClean="0">
                <a:ea typeface="ＭＳ Ｐゴシック" charset="0"/>
                <a:cs typeface="ＭＳ Ｐゴシック" charset="0"/>
              </a:rPr>
              <a:t>Key </a:t>
            </a:r>
            <a:r>
              <a:rPr lang="en-US" sz="4000" dirty="0">
                <a:ea typeface="ＭＳ Ｐゴシック" charset="0"/>
                <a:cs typeface="ＭＳ Ｐゴシック" charset="0"/>
              </a:rPr>
              <a:t>Components of Symbolic Expression </a:t>
            </a:r>
            <a:br>
              <a:rPr lang="en-US" sz="4000" dirty="0">
                <a:ea typeface="ＭＳ Ｐゴシック" charset="0"/>
                <a:cs typeface="ＭＳ Ｐゴシック" charset="0"/>
              </a:rPr>
            </a:br>
            <a:r>
              <a:rPr lang="en-US" sz="3100" dirty="0">
                <a:ea typeface="ＭＳ Ｐゴシック" charset="0"/>
                <a:cs typeface="ＭＳ Ｐゴシック" charset="0"/>
              </a:rPr>
              <a:t>(Werner &amp; Kaplan, 1988)</a:t>
            </a:r>
          </a:p>
        </p:txBody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>
          <a:xfrm>
            <a:off x="2438400" y="1905000"/>
            <a:ext cx="8020050" cy="49530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 smtClean="0">
                <a:solidFill>
                  <a:srgbClr val="AA1D19"/>
                </a:solidFill>
                <a:cs typeface="Lucida Sans Unicode" panose="020B0602030504020204" pitchFamily="34" charset="0"/>
              </a:rPr>
              <a:t>1.  </a:t>
            </a:r>
            <a:r>
              <a:rPr lang="en-US" altLang="en-US" dirty="0" smtClean="0">
                <a:cs typeface="Lucida Sans Unicode" panose="020B0602030504020204" pitchFamily="34" charset="0"/>
              </a:rPr>
              <a:t>Addressor (message sender) - </a:t>
            </a:r>
          </a:p>
          <a:p>
            <a:pPr marL="0" indent="0">
              <a:buNone/>
            </a:pPr>
            <a:r>
              <a:rPr lang="en-US" altLang="en-US" dirty="0" smtClean="0">
                <a:cs typeface="Lucida Sans Unicode" panose="020B0602030504020204" pitchFamily="34" charset="0"/>
              </a:rPr>
              <a:t>	 child who experiences deaf-blindness</a:t>
            </a:r>
          </a:p>
          <a:p>
            <a:pPr marL="0" indent="0">
              <a:buNone/>
            </a:pPr>
            <a:endParaRPr lang="en-US" altLang="en-US" sz="1000" dirty="0">
              <a:cs typeface="Lucida Sans Unicode" panose="020B0602030504020204" pitchFamily="34" charset="0"/>
            </a:endParaRPr>
          </a:p>
          <a:p>
            <a:pPr marL="0" indent="0">
              <a:buNone/>
            </a:pPr>
            <a:r>
              <a:rPr lang="en-US" altLang="en-US" dirty="0" smtClean="0">
                <a:solidFill>
                  <a:srgbClr val="AA1D19"/>
                </a:solidFill>
                <a:cs typeface="Lucida Sans Unicode" panose="020B0602030504020204" pitchFamily="34" charset="0"/>
              </a:rPr>
              <a:t>2.  </a:t>
            </a:r>
            <a:r>
              <a:rPr lang="en-US" altLang="en-US" dirty="0" smtClean="0">
                <a:cs typeface="Lucida Sans Unicode" panose="020B0602030504020204" pitchFamily="34" charset="0"/>
              </a:rPr>
              <a:t>Addressee (message receiver) - </a:t>
            </a:r>
          </a:p>
          <a:p>
            <a:pPr marL="0" indent="0">
              <a:buNone/>
            </a:pPr>
            <a:r>
              <a:rPr lang="en-US" altLang="en-US" dirty="0" smtClean="0">
                <a:cs typeface="Lucida Sans Unicode" panose="020B0602030504020204" pitchFamily="34" charset="0"/>
              </a:rPr>
              <a:t>	 communication partner</a:t>
            </a:r>
          </a:p>
          <a:p>
            <a:pPr marL="0" indent="0">
              <a:buNone/>
            </a:pPr>
            <a:endParaRPr lang="en-US" altLang="en-US" sz="1000" dirty="0">
              <a:cs typeface="Lucida Sans Unicode" panose="020B0602030504020204" pitchFamily="34" charset="0"/>
            </a:endParaRPr>
          </a:p>
          <a:p>
            <a:pPr marL="0" indent="0">
              <a:buNone/>
            </a:pPr>
            <a:r>
              <a:rPr lang="en-US" altLang="en-US" dirty="0" smtClean="0">
                <a:solidFill>
                  <a:srgbClr val="AA1D19"/>
                </a:solidFill>
                <a:cs typeface="Lucida Sans Unicode" panose="020B0602030504020204" pitchFamily="34" charset="0"/>
              </a:rPr>
              <a:t>3.  </a:t>
            </a:r>
            <a:r>
              <a:rPr lang="en-US" altLang="en-US" dirty="0" smtClean="0">
                <a:cs typeface="Lucida Sans Unicode" panose="020B0602030504020204" pitchFamily="34" charset="0"/>
              </a:rPr>
              <a:t>Referent - object to be represented</a:t>
            </a:r>
          </a:p>
          <a:p>
            <a:pPr marL="0" indent="0">
              <a:buNone/>
            </a:pPr>
            <a:endParaRPr lang="en-US" altLang="en-US" sz="1000" dirty="0">
              <a:cs typeface="Lucida Sans Unicode" panose="020B0602030504020204" pitchFamily="34" charset="0"/>
            </a:endParaRPr>
          </a:p>
          <a:p>
            <a:pPr marL="0" indent="0">
              <a:buNone/>
            </a:pPr>
            <a:r>
              <a:rPr lang="en-US" altLang="en-US" dirty="0" smtClean="0">
                <a:solidFill>
                  <a:srgbClr val="AA1D19"/>
                </a:solidFill>
                <a:cs typeface="Lucida Sans Unicode" panose="020B0602030504020204" pitchFamily="34" charset="0"/>
              </a:rPr>
              <a:t>4.  </a:t>
            </a:r>
            <a:r>
              <a:rPr lang="en-US" altLang="en-US" dirty="0" smtClean="0">
                <a:cs typeface="Lucida Sans Unicode" panose="020B0602030504020204" pitchFamily="34" charset="0"/>
              </a:rPr>
              <a:t>Representation</a:t>
            </a:r>
          </a:p>
        </p:txBody>
      </p:sp>
      <p:pic>
        <p:nvPicPr>
          <p:cNvPr id="2" name="KS8Slide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9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/>
          </p:nvPr>
        </p:nvSpPr>
        <p:spPr>
          <a:xfrm>
            <a:off x="1628775" y="492761"/>
            <a:ext cx="10160000" cy="1090613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000" dirty="0" smtClean="0">
                <a:ea typeface="ＭＳ Ｐゴシック" charset="0"/>
                <a:cs typeface="ＭＳ Ｐゴシック" charset="0"/>
              </a:rPr>
              <a:t>Key </a:t>
            </a:r>
            <a:r>
              <a:rPr lang="en-US" sz="4000" dirty="0">
                <a:ea typeface="ＭＳ Ｐゴシック" charset="0"/>
                <a:cs typeface="ＭＳ Ｐゴシック" charset="0"/>
              </a:rPr>
              <a:t>Components of Symbolic </a:t>
            </a:r>
            <a:r>
              <a:rPr lang="en-US" sz="4000" dirty="0" smtClean="0">
                <a:ea typeface="ＭＳ Ｐゴシック" charset="0"/>
                <a:cs typeface="ＭＳ Ｐゴシック" charset="0"/>
              </a:rPr>
              <a:t>Expression (cont.) </a:t>
            </a:r>
            <a:r>
              <a:rPr lang="en-US" sz="4000" dirty="0">
                <a:ea typeface="ＭＳ Ｐゴシック" charset="0"/>
                <a:cs typeface="ＭＳ Ｐゴシック" charset="0"/>
              </a:rPr>
              <a:t/>
            </a:r>
            <a:br>
              <a:rPr lang="en-US" sz="4000" dirty="0">
                <a:ea typeface="ＭＳ Ｐゴシック" charset="0"/>
                <a:cs typeface="ＭＳ Ｐゴシック" charset="0"/>
              </a:rPr>
            </a:br>
            <a:r>
              <a:rPr lang="en-US" sz="3100" dirty="0">
                <a:ea typeface="ＭＳ Ｐゴシック" charset="0"/>
                <a:cs typeface="ＭＳ Ｐゴシック" charset="0"/>
              </a:rPr>
              <a:t>(Werner &amp; Kaplan, 1988</a:t>
            </a:r>
            <a:r>
              <a:rPr lang="en-US" sz="3100" dirty="0" smtClean="0">
                <a:ea typeface="ＭＳ Ｐゴシック" charset="0"/>
                <a:cs typeface="ＭＳ Ｐゴシック" charset="0"/>
              </a:rPr>
              <a:t>)</a:t>
            </a:r>
            <a:endParaRPr lang="en-US" sz="31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3"/>
          <p:cNvSpPr>
            <a:spLocks noGrp="1"/>
          </p:cNvSpPr>
          <p:nvPr>
            <p:ph type="body" idx="1"/>
          </p:nvPr>
        </p:nvSpPr>
        <p:spPr>
          <a:xfrm>
            <a:off x="2959100" y="1905000"/>
            <a:ext cx="7499350" cy="4648200"/>
          </a:xfrm>
        </p:spPr>
        <p:txBody>
          <a:bodyPr/>
          <a:lstStyle/>
          <a:p>
            <a:pPr marL="119063" lvl="1" indent="0">
              <a:buNone/>
            </a:pPr>
            <a:r>
              <a:rPr lang="en-US" altLang="en-US" u="sng" dirty="0" smtClean="0">
                <a:cs typeface="Lucida Sans Unicode" panose="020B0602030504020204" pitchFamily="34" charset="0"/>
              </a:rPr>
              <a:t>Representation</a:t>
            </a:r>
            <a:r>
              <a:rPr lang="en-US" altLang="en-US" dirty="0" smtClean="0">
                <a:cs typeface="Lucida Sans Unicode" panose="020B0602030504020204" pitchFamily="34" charset="0"/>
              </a:rPr>
              <a:t>:</a:t>
            </a:r>
            <a:endParaRPr lang="en-US" altLang="en-US" u="sng" dirty="0" smtClean="0">
              <a:cs typeface="Lucida Sans Unicode" panose="020B0602030504020204" pitchFamily="34" charset="0"/>
            </a:endParaRPr>
          </a:p>
          <a:p>
            <a:pPr marL="119063" lvl="1" indent="0"/>
            <a:r>
              <a:rPr lang="en-US" altLang="en-US" dirty="0" smtClean="0">
                <a:cs typeface="Lucida Sans Unicode" panose="020B0602030504020204" pitchFamily="34" charset="0"/>
              </a:rPr>
              <a:t>Symbols are abstract representations</a:t>
            </a:r>
          </a:p>
          <a:p>
            <a:pPr marL="119063" lvl="1" indent="0"/>
            <a:r>
              <a:rPr lang="en-US" altLang="en-US" dirty="0" smtClean="0">
                <a:cs typeface="Lucida Sans Unicode" panose="020B0602030504020204" pitchFamily="34" charset="0"/>
              </a:rPr>
              <a:t>Symbolic communication – using ABSTRACT representations (symbols) with DISTANCING (separation in TIME and SPACE between the referent and representation)</a:t>
            </a:r>
          </a:p>
        </p:txBody>
      </p:sp>
      <p:pic>
        <p:nvPicPr>
          <p:cNvPr id="3" name="KS8Slid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75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70" charset="0"/>
            <a:ea typeface="ＭＳ Ｐゴシック" pitchFamily="70" charset="-128"/>
            <a:cs typeface="ＭＳ Ｐゴシック" pitchFamily="7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70" charset="0"/>
            <a:ea typeface="ＭＳ Ｐゴシック" pitchFamily="70" charset="-128"/>
            <a:cs typeface="ＭＳ Ｐゴシック" pitchFamily="70" charset="-128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336</Words>
  <Application>Microsoft Macintosh PowerPoint</Application>
  <PresentationFormat>Widescreen</PresentationFormat>
  <Paragraphs>70</Paragraphs>
  <Slides>16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Calibri</vt:lpstr>
      <vt:lpstr>Gill Sans MT</vt:lpstr>
      <vt:lpstr>Helvetica</vt:lpstr>
      <vt:lpstr>Lucida Sans Unicode</vt:lpstr>
      <vt:lpstr>MS PGothic</vt:lpstr>
      <vt:lpstr>ＭＳ Ｐゴシック</vt:lpstr>
      <vt:lpstr>Trebuchet MS</vt:lpstr>
      <vt:lpstr>Wingdings</vt:lpstr>
      <vt:lpstr>Wingdings 2</vt:lpstr>
      <vt:lpstr>Wingdings 3</vt:lpstr>
      <vt:lpstr>Arial</vt:lpstr>
      <vt:lpstr>Bold Stripes</vt:lpstr>
      <vt:lpstr>COMMUNICATION MAPPING </vt:lpstr>
      <vt:lpstr>COMMUNICATION MAP</vt:lpstr>
      <vt:lpstr>Communication Map (1 of 8)</vt:lpstr>
      <vt:lpstr>Communication Map (2 of 8)</vt:lpstr>
      <vt:lpstr>Communication Map (3 of 8)</vt:lpstr>
      <vt:lpstr>Communication Map (4 of 8)</vt:lpstr>
      <vt:lpstr>Communication Map (5 of 8)</vt:lpstr>
      <vt:lpstr>Key Components of Symbolic Expression  (Werner &amp; Kaplan, 1988)</vt:lpstr>
      <vt:lpstr>Key Components of Symbolic Expression (cont.)  (Werner &amp; Kaplan, 1988)</vt:lpstr>
      <vt:lpstr>CONTINUUM OF  SYMBOLIZATION DEVELOPMENT</vt:lpstr>
      <vt:lpstr>Communication Map (6 of 8)</vt:lpstr>
      <vt:lpstr>Communication Map (7 of 8)</vt:lpstr>
      <vt:lpstr>Communication Map (8 of 8)</vt:lpstr>
      <vt:lpstr>Resources re: SYMBOLIZATION</vt:lpstr>
      <vt:lpstr>Resources re: SYMBOLIZATION (cont.)</vt:lpstr>
      <vt:lpstr>Credits</vt:lpstr>
    </vt:vector>
  </TitlesOfParts>
  <Company>WOU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 MAPPING </dc:title>
  <dc:creator>Jordyn Watanabe</dc:creator>
  <cp:lastModifiedBy>Jordyn Watanabe</cp:lastModifiedBy>
  <cp:revision>7</cp:revision>
  <dcterms:created xsi:type="dcterms:W3CDTF">2018-04-13T21:15:16Z</dcterms:created>
  <dcterms:modified xsi:type="dcterms:W3CDTF">2020-05-15T19:14:26Z</dcterms:modified>
</cp:coreProperties>
</file>