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 autoAdjust="0"/>
    <p:restoredTop sz="94603" autoAdjust="0"/>
  </p:normalViewPr>
  <p:slideViewPr>
    <p:cSldViewPr snapToGrid="0">
      <p:cViewPr varScale="1">
        <p:scale>
          <a:sx n="59" d="100"/>
          <a:sy n="59" d="100"/>
        </p:scale>
        <p:origin x="216" y="864"/>
      </p:cViewPr>
      <p:guideLst/>
    </p:cSldViewPr>
  </p:slideViewPr>
  <p:outlineViewPr>
    <p:cViewPr>
      <p:scale>
        <a:sx n="33" d="100"/>
        <a:sy n="33" d="100"/>
      </p:scale>
      <p:origin x="0" y="-6763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B4002-E0C4-490C-A450-CAB4359BD0F3}" type="datetimeFigureOut">
              <a:rPr lang="en-US" smtClean="0"/>
              <a:t>5/15/20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6CDDC1-6623-4654-A5EE-05A384B3F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5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58F5D4B-EC5A-482F-ACBD-9C0C0ADD4913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31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rebuchet MS" pitchFamily="34" charset="0"/>
              </a:rPr>
              <a:t>ASHA 1996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0B15E80-91A1-43EA-B8B1-2565F0BB5BFF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60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rebuchet MS" pitchFamily="34" charset="0"/>
              </a:rPr>
              <a:t>ASHA 1996</a:t>
            </a: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AEDE8CF-1579-4608-B252-B7E40BBC22B6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840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6D41015-434B-4767-A2F3-A129CB3D602C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272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4C4E17A-C2CD-4ECE-A602-D1352EE3371C}" type="slidenum">
              <a:rPr lang="en-US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0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320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055A639-FC2F-423D-B504-A8F369497872}" type="slidenum">
              <a:rPr lang="en-US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6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327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rebuchet MS" pitchFamily="34" charset="0"/>
              </a:rPr>
              <a:t>YOU HEAR WHAT IS </a:t>
            </a:r>
            <a:r>
              <a:rPr lang="en-US" b="1" u="sng" smtClean="0">
                <a:latin typeface="Trebuchet MS" pitchFamily="34" charset="0"/>
              </a:rPr>
              <a:t>UNDER</a:t>
            </a:r>
            <a:r>
              <a:rPr lang="en-US" b="1" smtClean="0">
                <a:latin typeface="Trebuchet MS" pitchFamily="34" charset="0"/>
              </a:rPr>
              <a:t> THE LINE</a:t>
            </a:r>
            <a:r>
              <a:rPr lang="en-US" smtClean="0">
                <a:latin typeface="Trebuchet MS" pitchFamily="34" charset="0"/>
              </a:rPr>
              <a:t> ON AN AUDIOGRAM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BAEE0D0-D781-4958-9091-D6D449B6B95D}" type="slidenum">
              <a:rPr lang="en-US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25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7F554ED-23F4-42BF-A3F7-79FAE0268307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mtClean="0">
                <a:latin typeface="Trebuchet MS" pitchFamily="34" charset="0"/>
              </a:rPr>
              <a:t>NOT absolute </a:t>
            </a:r>
            <a:r>
              <a:rPr lang="en-US" altLang="en-US" smtClean="0">
                <a:latin typeface="Trebuchet MS" pitchFamily="34" charset="0"/>
              </a:rPr>
              <a:t>“</a:t>
            </a:r>
            <a:r>
              <a:rPr lang="en-US" smtClean="0">
                <a:latin typeface="Trebuchet MS" pitchFamily="34" charset="0"/>
              </a:rPr>
              <a:t>levels</a:t>
            </a:r>
            <a:r>
              <a:rPr lang="en-US" altLang="en-US" smtClean="0">
                <a:latin typeface="Trebuchet MS" pitchFamily="34" charset="0"/>
              </a:rPr>
              <a:t>”</a:t>
            </a:r>
            <a:endParaRPr lang="en-US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61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C93FADA-5409-4A5B-9A04-0D28D73BE47B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4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821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8E100BA-DE34-4C5F-93FD-6E783F55CE91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8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mtClean="0">
                <a:latin typeface="Trebuchet MS" pitchFamily="34" charset="0"/>
              </a:rPr>
              <a:t>#2 – because the HUMAN VOICE has limited power.  The intensity of speech decreases with distance from the source of the sound</a:t>
            </a:r>
          </a:p>
          <a:p>
            <a:pPr eaLnBrk="1" hangingPunct="1"/>
            <a:endParaRPr lang="en-US" smtClean="0">
              <a:latin typeface="Trebuchet MS" pitchFamily="34" charset="0"/>
            </a:endParaRPr>
          </a:p>
          <a:p>
            <a:pPr eaLnBrk="1" hangingPunct="1"/>
            <a:r>
              <a:rPr lang="en-US" b="1" smtClean="0">
                <a:latin typeface="Trebuchet MS" pitchFamily="34" charset="0"/>
              </a:rPr>
              <a:t>AMBIENT SOUND SOURCES:  duct noise, light fixtures, electrical, ventilation systems, diffusers, computers, exterior walls (outside noise), student generated noise</a:t>
            </a:r>
          </a:p>
        </p:txBody>
      </p:sp>
    </p:spTree>
    <p:extLst>
      <p:ext uri="{BB962C8B-B14F-4D97-AF65-F5344CB8AC3E}">
        <p14:creationId xmlns:p14="http://schemas.microsoft.com/office/powerpoint/2010/main" val="3340537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E2615D-4908-40F6-83C1-931D27EA8653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8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28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BAE2648-27AF-4EF9-88A2-C34009985384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0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823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15FCC23-77B6-4FA7-9556-F2AA9B9A5EA4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81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D889FA6-1813-41DE-AF03-AB6A9AC7B654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369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EA153A-1904-4D92-BBE9-8DCF61EF9EDD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779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DD9C483-8BAB-426A-A57E-68EB909989A2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mtClean="0">
                <a:latin typeface="Trebuchet MS" pitchFamily="34" charset="0"/>
              </a:rPr>
              <a:t>Approximately 10% of SN losses are believed to be AN</a:t>
            </a:r>
          </a:p>
        </p:txBody>
      </p:sp>
    </p:spTree>
    <p:extLst>
      <p:ext uri="{BB962C8B-B14F-4D97-AF65-F5344CB8AC3E}">
        <p14:creationId xmlns:p14="http://schemas.microsoft.com/office/powerpoint/2010/main" val="643959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01C3C05-C33D-4F8C-AF1D-3617C068407D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98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A491AC4-D3B3-44E1-B19F-67BAA0A6DB0D}" type="slidenum">
              <a:rPr lang="en-US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309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19DF6FD-3FDD-4BD7-8FF0-C6D453B2BBB9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25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233" y="1"/>
            <a:ext cx="12196233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4673601" y="2590800"/>
            <a:ext cx="6523567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dirty="0">
              <a:solidFill>
                <a:srgbClr val="000000"/>
              </a:solidFill>
              <a:latin typeface="Trebuchet MS"/>
              <a:cs typeface="ＭＳ Ｐゴシック" charset="0"/>
            </a:endParaRPr>
          </a:p>
        </p:txBody>
      </p:sp>
      <p:sp>
        <p:nvSpPr>
          <p:cNvPr id="723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1039285" y="1447800"/>
            <a:ext cx="10238316" cy="1081088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61517" y="2860676"/>
            <a:ext cx="5916083" cy="3114675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78BCD95F-5703-43C9-969C-C4FB1AC454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27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C6863E-329B-49CF-A80B-6BD5260DF7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3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6034" y="533400"/>
            <a:ext cx="2719917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2051" y="533400"/>
            <a:ext cx="7960783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AA06B3-B421-485F-8165-AD86F4DDB4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81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281393-99C9-476C-982E-B1B62FAB6B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26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52DD07-C13D-44F4-A152-2755D34498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79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7084" y="1905000"/>
            <a:ext cx="5304367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4651" y="1905000"/>
            <a:ext cx="5306483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B11981-F223-439D-8F4E-E634DCEB97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4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836891-C5DC-4DCA-A875-3DB344BA07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20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ED45A7-D797-4FB9-8AFE-507BECD7CC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15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A397A-122C-4848-9595-A473BF4561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21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DB527C-9C15-476C-9DE6-B7868DF3C3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57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46A787-7168-4A26-97A8-565ED3CE42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56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1"/>
            <a:ext cx="12196233" cy="6867525"/>
            <a:chOff x="0" y="0"/>
            <a:chExt cx="5762" cy="4326"/>
          </a:xfrm>
        </p:grpSpPr>
        <p:sp>
          <p:nvSpPr>
            <p:cNvPr id="6147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6" name="Rectangle 22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6" name="Rectangle 32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8" name="Rectangle 34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9" name="Rectangle 35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0" name="Rectangle 36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1" name="Rectangle 37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2" name="Rectangle 38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3" name="Rectangle 39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4" name="Rectangle 40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5" name="Rectangle 41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6" name="Rectangle 42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7" name="Rectangle 43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8" name="Rectangle 44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9" name="Rectangle 45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0" name="Rectangle 46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1" name="Rectangle 47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2" name="Rectangle 48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3" name="Rectangle 49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4" name="Rectangle 50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5" name="Rectangle 51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6" name="Rectangle 52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7" name="Rectangle 53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8" name="Rectangle 54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9" name="Rectangle 55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0" name="Rectangle 56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1" name="Rectangle 57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2" name="Rectangle 58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3" name="Rectangle 59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4" name="Rectangle 60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5" name="Rectangle 61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6" name="Rectangle 62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7" name="Rectangle 63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8" name="Rectangle 64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</p:grpSp>
      <p:sp>
        <p:nvSpPr>
          <p:cNvPr id="6209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1162051" y="533401"/>
            <a:ext cx="10883900" cy="10906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210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7085" y="1905000"/>
            <a:ext cx="10814049" cy="4191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211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367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Trebuchet MS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12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87900" y="62865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Trebuchet MS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13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599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C0E0E6-599D-479E-AFE1-A1D6ADD2B8A5}" type="slidenum">
              <a:rPr lang="en-US">
                <a:solidFill>
                  <a:srgbClr val="000000"/>
                </a:solidFill>
                <a:latin typeface="Trebuchet MS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1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Trebuchet MS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latin typeface="Trebuchet MS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Trebuchet MS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Trebuchet MS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Trebuchet MS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1" Type="http://schemas.microsoft.com/office/2007/relationships/media" Target="../media/media16.mp3"/><Relationship Id="rId2" Type="http://schemas.openxmlformats.org/officeDocument/2006/relationships/audio" Target="../media/media16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1.png"/><Relationship Id="rId1" Type="http://schemas.microsoft.com/office/2007/relationships/media" Target="../media/media17.mp3"/><Relationship Id="rId2" Type="http://schemas.openxmlformats.org/officeDocument/2006/relationships/audio" Target="../media/media17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1.png"/><Relationship Id="rId1" Type="http://schemas.microsoft.com/office/2007/relationships/media" Target="../media/media18.mp3"/><Relationship Id="rId2" Type="http://schemas.openxmlformats.org/officeDocument/2006/relationships/audio" Target="../media/media18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1.png"/><Relationship Id="rId1" Type="http://schemas.microsoft.com/office/2007/relationships/media" Target="../media/media19.mp3"/><Relationship Id="rId2" Type="http://schemas.openxmlformats.org/officeDocument/2006/relationships/audio" Target="../media/media19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1.png"/><Relationship Id="rId1" Type="http://schemas.microsoft.com/office/2007/relationships/media" Target="../media/media20.mp3"/><Relationship Id="rId2" Type="http://schemas.openxmlformats.org/officeDocument/2006/relationships/audio" Target="../media/media20.mp3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17558" y="950497"/>
            <a:ext cx="9063789" cy="1219200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latin typeface="Trebuchet MS" charset="0"/>
                <a:ea typeface="+mj-ea"/>
                <a:cs typeface="+mj-cs"/>
              </a:rPr>
              <a:t>INTRODUCTION TO HEARING LOSS</a:t>
            </a:r>
            <a:endParaRPr lang="en-US" dirty="0">
              <a:solidFill>
                <a:schemeClr val="tx1"/>
              </a:solidFill>
              <a:latin typeface="Trebuchet MS" charset="0"/>
              <a:ea typeface="+mj-ea"/>
              <a:cs typeface="+mj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95663" y="2860676"/>
            <a:ext cx="8891337" cy="3616325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400" dirty="0">
              <a:ea typeface="+mn-ea"/>
            </a:endParaRPr>
          </a:p>
          <a:p>
            <a:pPr algn="r" eaLnBrk="1" hangingPunct="1">
              <a:defRPr/>
            </a:pPr>
            <a:r>
              <a:rPr lang="en-US" dirty="0">
                <a:ea typeface="+mn-ea"/>
                <a:cs typeface="Trebuchet MS"/>
              </a:rPr>
              <a:t>Susan M. Bashinski</a:t>
            </a:r>
          </a:p>
          <a:p>
            <a:pPr algn="r" eaLnBrk="1" hangingPunct="1">
              <a:defRPr/>
            </a:pPr>
            <a:endParaRPr lang="en-US" dirty="0">
              <a:ea typeface="+mn-ea"/>
              <a:cs typeface="Trebuchet MS"/>
            </a:endParaRPr>
          </a:p>
          <a:p>
            <a:pPr algn="r" eaLnBrk="1" hangingPunct="1">
              <a:defRPr/>
            </a:pPr>
            <a:r>
              <a:rPr lang="en-US" dirty="0" smtClean="0">
                <a:ea typeface="+mn-ea"/>
                <a:cs typeface="Trebuchet MS"/>
              </a:rPr>
              <a:t>(for </a:t>
            </a:r>
            <a:r>
              <a:rPr lang="en-US" dirty="0">
                <a:ea typeface="+mn-ea"/>
                <a:cs typeface="Trebuchet MS"/>
              </a:rPr>
              <a:t>the Kansas State </a:t>
            </a:r>
            <a:r>
              <a:rPr lang="en-US" dirty="0" smtClean="0">
                <a:ea typeface="+mn-ea"/>
                <a:cs typeface="Trebuchet MS"/>
              </a:rPr>
              <a:t>Deaf-Blind Project)</a:t>
            </a:r>
            <a:endParaRPr lang="en-US" dirty="0">
              <a:ea typeface="+mn-ea"/>
              <a:cs typeface="Trebuchet M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rebuchet MS" charset="0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solidFill>
                <a:schemeClr val="tx2"/>
              </a:solidFill>
              <a:latin typeface="Trebuchet MS" charset="0"/>
              <a:ea typeface="+mn-ea"/>
              <a:cs typeface="+mn-cs"/>
            </a:endParaRPr>
          </a:p>
        </p:txBody>
      </p:sp>
      <p:pic>
        <p:nvPicPr>
          <p:cNvPr id="2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3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600" dirty="0" smtClean="0">
                <a:ea typeface="+mj-ea"/>
              </a:rPr>
              <a:t>CENTRAL AUDITORY PROCESSING DISORDER (CAPD)</a:t>
            </a:r>
            <a:endParaRPr lang="en-US" sz="3600" dirty="0">
              <a:ea typeface="+mj-ea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Limited and / or inconsistent “hearing,” due to a problem in the cortex or auditory pathways in the brain not properly processing auditory info</a:t>
            </a:r>
            <a:r>
              <a:rPr lang="en-US" sz="3600" dirty="0" smtClean="0"/>
              <a:t>.</a:t>
            </a:r>
            <a:endParaRPr lang="en-US" sz="3600" dirty="0"/>
          </a:p>
          <a:p>
            <a:r>
              <a:rPr lang="en-US" sz="3600" dirty="0"/>
              <a:t>The anatomy of the ear (outer, middle, and inner), is not </a:t>
            </a:r>
            <a:r>
              <a:rPr lang="en-US" sz="3600" dirty="0" smtClean="0"/>
              <a:t>impaired</a:t>
            </a:r>
            <a:endParaRPr lang="en-US" sz="3600" dirty="0"/>
          </a:p>
        </p:txBody>
      </p:sp>
      <p:pic>
        <p:nvPicPr>
          <p:cNvPr id="3" name="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1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ea typeface="+mj-ea"/>
              </a:rPr>
              <a:t>SIGNS OF CAPD</a:t>
            </a:r>
            <a:endParaRPr lang="en-US" dirty="0">
              <a:ea typeface="+mj-ea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Clr>
                <a:srgbClr val="9A0000"/>
              </a:buClr>
              <a:buNone/>
              <a:defRPr/>
            </a:pPr>
            <a:r>
              <a:rPr lang="en-US" sz="3600" dirty="0">
                <a:solidFill>
                  <a:srgbClr val="AD0000"/>
                </a:solidFill>
                <a:ea typeface="ＭＳ Ｐゴシック"/>
              </a:rPr>
              <a:t>1.  </a:t>
            </a:r>
            <a:r>
              <a:rPr lang="en-US" sz="3600" dirty="0">
                <a:solidFill>
                  <a:srgbClr val="000000"/>
                </a:solidFill>
                <a:ea typeface="ＭＳ Ｐゴシック"/>
              </a:rPr>
              <a:t>sound localization </a:t>
            </a:r>
          </a:p>
          <a:p>
            <a:pPr marL="0" lvl="0" indent="0">
              <a:buClr>
                <a:srgbClr val="9A0000"/>
              </a:buClr>
              <a:buNone/>
              <a:defRPr/>
            </a:pPr>
            <a:r>
              <a:rPr lang="en-US" sz="3600" dirty="0">
                <a:solidFill>
                  <a:srgbClr val="AD0000"/>
                </a:solidFill>
                <a:ea typeface="ＭＳ Ｐゴシック"/>
              </a:rPr>
              <a:t>2.  </a:t>
            </a:r>
            <a:r>
              <a:rPr lang="en-US" sz="3600" dirty="0">
                <a:solidFill>
                  <a:srgbClr val="000000"/>
                </a:solidFill>
                <a:ea typeface="ＭＳ Ｐゴシック"/>
              </a:rPr>
              <a:t>auditory discrimination</a:t>
            </a:r>
          </a:p>
          <a:p>
            <a:pPr marL="576263" lvl="0" indent="-576263">
              <a:buClr>
                <a:srgbClr val="9A0000"/>
              </a:buClr>
              <a:buNone/>
              <a:defRPr/>
            </a:pPr>
            <a:r>
              <a:rPr lang="en-US" sz="3600" dirty="0">
                <a:solidFill>
                  <a:srgbClr val="AD0000"/>
                </a:solidFill>
                <a:ea typeface="ＭＳ Ｐゴシック"/>
              </a:rPr>
              <a:t>3.  </a:t>
            </a:r>
            <a:r>
              <a:rPr lang="en-US" sz="3600" dirty="0">
                <a:solidFill>
                  <a:srgbClr val="000000"/>
                </a:solidFill>
                <a:ea typeface="ＭＳ Ｐゴシック"/>
              </a:rPr>
              <a:t>ability to process quick sound sequences (i.e., patterns)</a:t>
            </a:r>
          </a:p>
          <a:p>
            <a:endParaRPr lang="en-US" dirty="0"/>
          </a:p>
        </p:txBody>
      </p:sp>
      <p:pic>
        <p:nvPicPr>
          <p:cNvPr id="3" name="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1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ea typeface="+mj-ea"/>
              </a:rPr>
              <a:t>SIGNS OF CAPD (CONT.)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None/>
              <a:defRPr/>
            </a:pPr>
            <a:r>
              <a:rPr lang="en-US" sz="3600" dirty="0">
                <a:solidFill>
                  <a:srgbClr val="AD0000"/>
                </a:solidFill>
              </a:rPr>
              <a:t>4. </a:t>
            </a:r>
            <a:r>
              <a:rPr lang="en-US" sz="3600" dirty="0"/>
              <a:t>weakening of auditory skills in conditions w/competing speech or background noise</a:t>
            </a:r>
          </a:p>
          <a:p>
            <a:pPr marL="457200" indent="-457200">
              <a:buNone/>
              <a:defRPr/>
            </a:pPr>
            <a:r>
              <a:rPr lang="en-US" sz="3600" dirty="0">
                <a:solidFill>
                  <a:srgbClr val="AD0000"/>
                </a:solidFill>
              </a:rPr>
              <a:t>5. </a:t>
            </a:r>
            <a:r>
              <a:rPr lang="en-US" sz="3600" dirty="0"/>
              <a:t>weakening of auditory skills in conditions w/ degraded signals (e.g., poor telephone connection)</a:t>
            </a:r>
          </a:p>
          <a:p>
            <a:endParaRPr lang="en-US" dirty="0"/>
          </a:p>
        </p:txBody>
      </p:sp>
      <p:pic>
        <p:nvPicPr>
          <p:cNvPr id="5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1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lvl="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9A0000"/>
              </a:buClr>
              <a:buSzPct val="75000"/>
              <a:defRPr/>
            </a:pPr>
            <a:r>
              <a:rPr lang="en-US" dirty="0" smtClean="0">
                <a:latin typeface="Trebuchet MS" charset="0"/>
              </a:rPr>
              <a:t>COMBINATION PROBLEMS</a:t>
            </a:r>
            <a:endParaRPr lang="en-US" b="1" dirty="0">
              <a:solidFill>
                <a:srgbClr val="000000"/>
              </a:solidFill>
              <a:latin typeface="Trebuchet MS" charset="0"/>
              <a:ea typeface="ＭＳ Ｐゴシック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For example a </a:t>
            </a:r>
            <a:r>
              <a:rPr lang="en-US" sz="3600" dirty="0" smtClean="0"/>
              <a:t>child </a:t>
            </a:r>
            <a:r>
              <a:rPr lang="en-US" sz="3600" dirty="0"/>
              <a:t>can have both a conductive hearing loss and </a:t>
            </a:r>
            <a:r>
              <a:rPr lang="en-US" sz="3600" dirty="0" smtClean="0"/>
              <a:t>CAPD</a:t>
            </a:r>
            <a:endParaRPr lang="en-US" sz="3600" dirty="0"/>
          </a:p>
        </p:txBody>
      </p:sp>
      <p:pic>
        <p:nvPicPr>
          <p:cNvPr id="2" name="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rebuchet MS" charset="0"/>
                <a:ea typeface="+mj-ea"/>
                <a:cs typeface="+mj-cs"/>
              </a:rPr>
              <a:t>DIMENSIONS</a:t>
            </a:r>
          </a:p>
        </p:txBody>
      </p:sp>
      <p:sp>
        <p:nvSpPr>
          <p:cNvPr id="179204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4000" b="1" u="sng" dirty="0">
                <a:latin typeface="Trebuchet MS" charset="0"/>
                <a:ea typeface="+mn-ea"/>
                <a:cs typeface="+mn-cs"/>
              </a:rPr>
              <a:t>DIMENSIONS </a:t>
            </a:r>
            <a:r>
              <a:rPr lang="en-US" sz="4000" u="sng" dirty="0">
                <a:latin typeface="Trebuchet MS" charset="0"/>
                <a:ea typeface="+mn-ea"/>
                <a:cs typeface="+mn-cs"/>
              </a:rPr>
              <a:t>of hearing loss include</a:t>
            </a:r>
            <a:r>
              <a:rPr lang="en-US" sz="4000" dirty="0" smtClean="0">
                <a:latin typeface="Trebuchet MS" charset="0"/>
                <a:ea typeface="+mn-ea"/>
                <a:cs typeface="+mn-cs"/>
              </a:rPr>
              <a:t>:</a:t>
            </a:r>
            <a:endParaRPr lang="en-US" sz="2000" dirty="0">
              <a:latin typeface="Trebuchet MS" charset="0"/>
              <a:ea typeface="+mn-ea"/>
              <a:cs typeface="+mn-cs"/>
            </a:endParaRP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3600" dirty="0">
                <a:latin typeface="Trebuchet MS" charset="0"/>
                <a:ea typeface="+mn-ea"/>
                <a:cs typeface="+mn-cs"/>
              </a:rPr>
              <a:t>intensity (loudness) loss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3600" dirty="0">
                <a:latin typeface="Trebuchet MS" charset="0"/>
                <a:ea typeface="+mn-ea"/>
                <a:cs typeface="+mn-cs"/>
              </a:rPr>
              <a:t>frequency (pitch) </a:t>
            </a:r>
            <a:r>
              <a:rPr lang="en-US" sz="3600" dirty="0" smtClean="0">
                <a:latin typeface="Trebuchet MS" charset="0"/>
                <a:ea typeface="+mn-ea"/>
                <a:cs typeface="+mn-cs"/>
              </a:rPr>
              <a:t>loss</a:t>
            </a:r>
            <a:endParaRPr lang="en-US" sz="3600" dirty="0">
              <a:latin typeface="Trebuchet MS" charset="0"/>
              <a:ea typeface="+mn-ea"/>
              <a:cs typeface="+mn-cs"/>
            </a:endParaRPr>
          </a:p>
        </p:txBody>
      </p:sp>
      <p:pic>
        <p:nvPicPr>
          <p:cNvPr id="2" name="Slide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rebuchet MS" charset="0"/>
                <a:ea typeface="+mj-ea"/>
                <a:cs typeface="+mj-cs"/>
              </a:rPr>
              <a:t>AUDIOGRAM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An </a:t>
            </a:r>
            <a:r>
              <a:rPr lang="en-US" sz="3600" dirty="0">
                <a:solidFill>
                  <a:srgbClr val="FF0000"/>
                </a:solidFill>
              </a:rPr>
              <a:t>audiogram</a:t>
            </a:r>
            <a:r>
              <a:rPr lang="en-US" sz="3600" dirty="0"/>
              <a:t> is a graph that describes a learner’s hearing sensitivity, in terms of sound </a:t>
            </a:r>
            <a:r>
              <a:rPr lang="en-US" sz="3600" u="sng" dirty="0"/>
              <a:t>intensity</a:t>
            </a:r>
            <a:r>
              <a:rPr lang="en-US" sz="3600" dirty="0"/>
              <a:t> and </a:t>
            </a:r>
            <a:r>
              <a:rPr lang="en-US" sz="3600" u="sng" dirty="0"/>
              <a:t>frequency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2" name="Slide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3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rebuchet MS" charset="0"/>
                <a:ea typeface="+mj-ea"/>
                <a:cs typeface="+mj-cs"/>
              </a:rPr>
              <a:t>AUDIOGRAM EXAMPLE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idx="1"/>
          </p:nvPr>
        </p:nvSpPr>
        <p:spPr>
          <a:xfrm>
            <a:off x="1217085" y="1684421"/>
            <a:ext cx="10814049" cy="4411579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sz="3600" dirty="0" smtClean="0">
                <a:solidFill>
                  <a:srgbClr val="AD0000"/>
                </a:solidFill>
                <a:latin typeface="Trebuchet MS" charset="0"/>
                <a:ea typeface="+mn-ea"/>
                <a:cs typeface="+mn-cs"/>
              </a:rPr>
              <a:t>Example of an audiogram</a:t>
            </a:r>
            <a:r>
              <a:rPr lang="en-US" sz="3600" dirty="0" smtClean="0">
                <a:solidFill>
                  <a:srgbClr val="FF0000"/>
                </a:solidFill>
                <a:latin typeface="Trebuchet MS" charset="0"/>
                <a:ea typeface="+mn-ea"/>
                <a:cs typeface="+mn-cs"/>
              </a:rPr>
              <a:t>:</a:t>
            </a:r>
          </a:p>
        </p:txBody>
      </p:sp>
      <p:pic>
        <p:nvPicPr>
          <p:cNvPr id="41987" name="Picture 4" descr="hearingloss3"/>
          <p:cNvPicPr>
            <a:picLocks noChangeAspect="1" noChangeArrowheads="1"/>
          </p:cNvPicPr>
          <p:nvPr/>
        </p:nvPicPr>
        <p:blipFill>
          <a:blip r:embed="rId5"/>
          <a:srcRect t="10141"/>
          <a:stretch>
            <a:fillRect/>
          </a:stretch>
        </p:blipFill>
        <p:spPr bwMode="auto">
          <a:xfrm>
            <a:off x="2819400" y="2294020"/>
            <a:ext cx="6934200" cy="4411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lide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7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rebuchet MS" charset="0"/>
                <a:ea typeface="+mj-ea"/>
                <a:cs typeface="+mj-cs"/>
              </a:rPr>
              <a:t>INTENSITY (LOUDNESS) LOSS</a:t>
            </a:r>
          </a:p>
        </p:txBody>
      </p:sp>
      <p:sp>
        <p:nvSpPr>
          <p:cNvPr id="18125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600" dirty="0" smtClean="0">
                <a:latin typeface="Trebuchet MS" pitchFamily="34" charset="0"/>
              </a:rPr>
              <a:t>The </a:t>
            </a:r>
            <a:r>
              <a:rPr lang="en-US" sz="3600" b="1" dirty="0" smtClean="0">
                <a:latin typeface="Trebuchet MS" pitchFamily="34" charset="0"/>
              </a:rPr>
              <a:t>DEGREES</a:t>
            </a:r>
            <a:r>
              <a:rPr lang="en-US" sz="3600" dirty="0" smtClean="0">
                <a:latin typeface="Trebuchet MS" pitchFamily="34" charset="0"/>
              </a:rPr>
              <a:t> of intensity loss include:</a:t>
            </a:r>
            <a:endParaRPr lang="en-US" sz="1050" dirty="0">
              <a:latin typeface="Trebuchet MS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u="sng" dirty="0" smtClean="0">
                <a:latin typeface="Trebuchet MS" pitchFamily="34" charset="0"/>
              </a:rPr>
              <a:t>mild</a:t>
            </a:r>
            <a:r>
              <a:rPr lang="en-US" sz="3600" dirty="0" smtClean="0">
                <a:latin typeface="Trebuchet MS" pitchFamily="34" charset="0"/>
              </a:rPr>
              <a:t> (26 – 40 dB or louder)</a:t>
            </a:r>
            <a:endParaRPr lang="en-US" sz="1000" dirty="0">
              <a:latin typeface="Trebuchet MS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u="sng" dirty="0" smtClean="0">
                <a:latin typeface="Trebuchet MS" pitchFamily="34" charset="0"/>
              </a:rPr>
              <a:t>mild-to-moderate</a:t>
            </a:r>
            <a:r>
              <a:rPr lang="en-US" sz="3600" dirty="0" smtClean="0">
                <a:latin typeface="Trebuchet MS" pitchFamily="34" charset="0"/>
              </a:rPr>
              <a:t> (41 – 55 dB or louder)</a:t>
            </a:r>
            <a:endParaRPr lang="en-US" sz="1000" u="sng" dirty="0">
              <a:latin typeface="Trebuchet MS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u="sng" dirty="0" smtClean="0">
                <a:latin typeface="Trebuchet MS" pitchFamily="34" charset="0"/>
              </a:rPr>
              <a:t>moderate</a:t>
            </a:r>
            <a:r>
              <a:rPr lang="en-US" sz="3600" dirty="0" smtClean="0">
                <a:latin typeface="Trebuchet MS" pitchFamily="34" charset="0"/>
              </a:rPr>
              <a:t> (56 -70 dB or louder)</a:t>
            </a:r>
            <a:endParaRPr lang="en-US" sz="1000" dirty="0">
              <a:latin typeface="Trebuchet MS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u="sng" dirty="0" smtClean="0">
                <a:latin typeface="Trebuchet MS" pitchFamily="34" charset="0"/>
              </a:rPr>
              <a:t>severe</a:t>
            </a:r>
            <a:r>
              <a:rPr lang="en-US" sz="3600" dirty="0" smtClean="0">
                <a:latin typeface="Trebuchet MS" pitchFamily="34" charset="0"/>
              </a:rPr>
              <a:t> (71 - 90 dB or louder)</a:t>
            </a:r>
            <a:endParaRPr lang="en-US" sz="1000" dirty="0">
              <a:latin typeface="Trebuchet MS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u="sng" dirty="0" smtClean="0">
                <a:latin typeface="Trebuchet MS" pitchFamily="34" charset="0"/>
              </a:rPr>
              <a:t>profound</a:t>
            </a:r>
            <a:r>
              <a:rPr lang="en-US" sz="3600" dirty="0" smtClean="0">
                <a:latin typeface="Trebuchet MS" pitchFamily="34" charset="0"/>
              </a:rPr>
              <a:t> (91 dB or louder)</a:t>
            </a:r>
          </a:p>
        </p:txBody>
      </p:sp>
      <p:pic>
        <p:nvPicPr>
          <p:cNvPr id="2" name="Slide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8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rebuchet MS" charset="0"/>
                <a:ea typeface="+mj-ea"/>
                <a:cs typeface="+mj-cs"/>
              </a:rPr>
              <a:t>FREQUENCY (PITCH)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Hearing ability is indicated by the point of intensity At which an individual can just barely hear a sound at a specific frequency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2" name="Slide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3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Trebuchet MS" charset="0"/>
                <a:ea typeface="+mj-ea"/>
                <a:cs typeface="+mj-cs"/>
              </a:rPr>
              <a:t>HEARING IMPAIRMENT</a:t>
            </a:r>
          </a:p>
        </p:txBody>
      </p:sp>
      <p:sp>
        <p:nvSpPr>
          <p:cNvPr id="187396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600" dirty="0">
                <a:latin typeface="Trebuchet MS" pitchFamily="34" charset="0"/>
              </a:rPr>
              <a:t>Hearing is also affected by: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dirty="0">
                <a:latin typeface="Trebuchet MS" pitchFamily="34" charset="0"/>
              </a:rPr>
              <a:t>the presence of background noise (in the environment</a:t>
            </a:r>
            <a:r>
              <a:rPr lang="en-US" sz="3600" dirty="0" smtClean="0">
                <a:latin typeface="Trebuchet MS" pitchFamily="34" charset="0"/>
              </a:rPr>
              <a:t>) </a:t>
            </a:r>
            <a:r>
              <a:rPr lang="en-US" altLang="en-US" sz="3600" b="1" dirty="0" smtClean="0">
                <a:solidFill>
                  <a:srgbClr val="AD0000"/>
                </a:solidFill>
                <a:latin typeface="Trebuchet MS" pitchFamily="34" charset="0"/>
              </a:rPr>
              <a:t>“</a:t>
            </a:r>
            <a:r>
              <a:rPr lang="en-US" sz="3600" b="1" dirty="0">
                <a:solidFill>
                  <a:srgbClr val="AD0000"/>
                </a:solidFill>
                <a:latin typeface="Trebuchet MS" pitchFamily="34" charset="0"/>
              </a:rPr>
              <a:t>sound-to-noise ratio</a:t>
            </a:r>
            <a:r>
              <a:rPr lang="en-US" altLang="en-US" sz="3600" b="1" dirty="0" smtClean="0">
                <a:solidFill>
                  <a:srgbClr val="AD0000"/>
                </a:solidFill>
                <a:latin typeface="Trebuchet MS" pitchFamily="34" charset="0"/>
              </a:rPr>
              <a:t>”</a:t>
            </a:r>
            <a:endParaRPr lang="en-US" sz="1400" dirty="0">
              <a:latin typeface="Trebuchet MS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dirty="0">
                <a:latin typeface="Trebuchet MS" pitchFamily="34" charset="0"/>
              </a:rPr>
              <a:t>the distance (of the learner) from the source of the </a:t>
            </a:r>
            <a:r>
              <a:rPr lang="en-US" sz="3600" dirty="0" smtClean="0">
                <a:latin typeface="Trebuchet MS" pitchFamily="34" charset="0"/>
              </a:rPr>
              <a:t>sound</a:t>
            </a:r>
            <a:endParaRPr lang="en-US" sz="3600" dirty="0">
              <a:latin typeface="Trebuchet MS" pitchFamily="34" charset="0"/>
            </a:endParaRPr>
          </a:p>
        </p:txBody>
      </p:sp>
      <p:pic>
        <p:nvPicPr>
          <p:cNvPr id="2" name="Slide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4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rebuchet MS" charset="0"/>
                <a:ea typeface="+mj-ea"/>
                <a:cs typeface="+mj-cs"/>
              </a:rPr>
              <a:t>TYPES OF HEARING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u="sng" dirty="0" smtClean="0">
                <a:latin typeface="Trebuchet MS" charset="0"/>
              </a:rPr>
              <a:t>TYPES include:</a:t>
            </a:r>
          </a:p>
          <a:p>
            <a:r>
              <a:rPr lang="en-US" sz="3600" dirty="0" smtClean="0"/>
              <a:t>Conductive hearing loss</a:t>
            </a:r>
          </a:p>
          <a:p>
            <a:r>
              <a:rPr lang="en-US" sz="3600" dirty="0" err="1" smtClean="0"/>
              <a:t>Sensori</a:t>
            </a:r>
            <a:r>
              <a:rPr lang="en-US" sz="3600" dirty="0" smtClean="0"/>
              <a:t>-neural hearing loss</a:t>
            </a:r>
          </a:p>
          <a:p>
            <a:r>
              <a:rPr lang="en-US" sz="3600" dirty="0" smtClean="0"/>
              <a:t>Processing problems (CAPD)</a:t>
            </a:r>
          </a:p>
          <a:p>
            <a:r>
              <a:rPr lang="en-US" sz="3600" dirty="0" smtClean="0"/>
              <a:t>Combination problems</a:t>
            </a:r>
            <a:endParaRPr lang="en-US" sz="3600" dirty="0"/>
          </a:p>
        </p:txBody>
      </p:sp>
      <p:pic>
        <p:nvPicPr>
          <p:cNvPr id="2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9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</a:p>
        </p:txBody>
      </p:sp>
      <p:sp>
        <p:nvSpPr>
          <p:cNvPr id="177156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i="1" dirty="0" smtClean="0"/>
              <a:t>Sensory Perspectives</a:t>
            </a:r>
          </a:p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by: SKI-HI Institute</a:t>
            </a:r>
          </a:p>
          <a:p>
            <a:pPr marL="0" indent="0" algn="ctr">
              <a:buNone/>
            </a:pPr>
            <a:r>
              <a:rPr lang="en-US" sz="3600" dirty="0" smtClean="0"/>
              <a:t>Utah State University</a:t>
            </a:r>
          </a:p>
        </p:txBody>
      </p:sp>
      <p:pic>
        <p:nvPicPr>
          <p:cNvPr id="2" name="Slide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4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dirty="0"/>
              <a:t>Developed by the Distance Mentorship Project at the University of Kansas</a:t>
            </a:r>
          </a:p>
          <a:p>
            <a:pPr marL="109537" indent="0">
              <a:buNone/>
            </a:pPr>
            <a:endParaRPr lang="en-US" sz="2800" dirty="0"/>
          </a:p>
          <a:p>
            <a:pPr marL="109537" indent="0">
              <a:spcAft>
                <a:spcPts val="600"/>
              </a:spcAft>
              <a:buNone/>
            </a:pPr>
            <a:r>
              <a:rPr lang="en-US" sz="2800" dirty="0"/>
              <a:t>Content by:</a:t>
            </a:r>
          </a:p>
          <a:p>
            <a:pPr marL="109537" indent="0">
              <a:buNone/>
            </a:pPr>
            <a:r>
              <a:rPr lang="en-US" sz="2800" dirty="0"/>
              <a:t>Susan M. </a:t>
            </a:r>
            <a:r>
              <a:rPr lang="en-US" sz="2800" dirty="0" err="1"/>
              <a:t>Bashinski</a:t>
            </a:r>
            <a:endParaRPr lang="en-US" sz="2800" dirty="0"/>
          </a:p>
          <a:p>
            <a:pPr marL="109537" indent="0">
              <a:buNone/>
            </a:pPr>
            <a:r>
              <a:rPr lang="en-US" sz="2800" dirty="0"/>
              <a:t>Megan Cote</a:t>
            </a:r>
          </a:p>
          <a:p>
            <a:pPr marL="109537" indent="0">
              <a:buNone/>
            </a:pPr>
            <a:r>
              <a:rPr lang="en-US" sz="2800" dirty="0"/>
              <a:t>Rebecca </a:t>
            </a:r>
            <a:r>
              <a:rPr lang="en-US" sz="2800" dirty="0" err="1"/>
              <a:t>Obold</a:t>
            </a:r>
            <a:r>
              <a:rPr lang="en-US" sz="2800" dirty="0"/>
              <a:t>-Geary</a:t>
            </a:r>
          </a:p>
          <a:p>
            <a:pPr marL="109537" indent="0">
              <a:buNone/>
            </a:pPr>
            <a:endParaRPr lang="en-US" sz="2800" dirty="0"/>
          </a:p>
          <a:p>
            <a:pPr marL="109537" indent="0">
              <a:buNone/>
            </a:pPr>
            <a:r>
              <a:rPr lang="en-US" sz="2800" dirty="0" smtClean="0"/>
              <a:t>2011-2013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8638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rebuchet MS" charset="0"/>
                <a:ea typeface="+mj-ea"/>
                <a:cs typeface="+mj-cs"/>
              </a:rPr>
              <a:t>CONDUCTIVE HEARING LOSS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Occurs when sound cannot pass through the outer ear to the inner ear effectively</a:t>
            </a:r>
          </a:p>
          <a:p>
            <a:r>
              <a:rPr lang="en-US" dirty="0" smtClean="0"/>
              <a:t>Development of the auditory canal</a:t>
            </a:r>
          </a:p>
          <a:p>
            <a:r>
              <a:rPr lang="en-US" dirty="0" smtClean="0"/>
              <a:t>Blockage, in external ear, by ear wax, fluid, or a tumor</a:t>
            </a:r>
          </a:p>
          <a:p>
            <a:r>
              <a:rPr lang="en-US" dirty="0" smtClean="0"/>
              <a:t>Otitis media (middle ear infection) is a common cause, as fluid in the middle ear prevents reliable conduction of sound</a:t>
            </a:r>
            <a:endParaRPr lang="en-US" dirty="0"/>
          </a:p>
        </p:txBody>
      </p:sp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rebuchet MS" charset="0"/>
                <a:ea typeface="+mj-ea"/>
                <a:cs typeface="+mj-cs"/>
              </a:rPr>
              <a:t>CONDUCTIVE HEARING LOSS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Trebuchet MS" pitchFamily="34" charset="0"/>
              </a:rPr>
              <a:t>Attenuates (i.e., </a:t>
            </a:r>
            <a:r>
              <a:rPr lang="en-US" altLang="en-US" sz="3600" dirty="0">
                <a:latin typeface="Trebuchet MS" pitchFamily="34" charset="0"/>
              </a:rPr>
              <a:t>“</a:t>
            </a:r>
            <a:r>
              <a:rPr lang="en-US" sz="3600" dirty="0">
                <a:latin typeface="Trebuchet MS" pitchFamily="34" charset="0"/>
              </a:rPr>
              <a:t>weakens</a:t>
            </a:r>
            <a:r>
              <a:rPr lang="en-US" altLang="en-US" sz="3600" dirty="0">
                <a:latin typeface="Trebuchet MS" pitchFamily="34" charset="0"/>
              </a:rPr>
              <a:t>”</a:t>
            </a:r>
            <a:r>
              <a:rPr lang="en-US" sz="3600" dirty="0">
                <a:latin typeface="Trebuchet MS" pitchFamily="34" charset="0"/>
              </a:rPr>
              <a:t>) sound, because the ear drum does not move </a:t>
            </a:r>
            <a:r>
              <a:rPr lang="en-US" altLang="en-US" sz="3600" dirty="0">
                <a:latin typeface="Trebuchet MS" pitchFamily="34" charset="0"/>
              </a:rPr>
              <a:t>“</a:t>
            </a:r>
            <a:r>
              <a:rPr lang="en-US" sz="3600" dirty="0">
                <a:latin typeface="Trebuchet MS" pitchFamily="34" charset="0"/>
              </a:rPr>
              <a:t>normally</a:t>
            </a:r>
            <a:r>
              <a:rPr lang="en-US" altLang="en-US" sz="3600" dirty="0">
                <a:latin typeface="Trebuchet MS" pitchFamily="34" charset="0"/>
              </a:rPr>
              <a:t>”</a:t>
            </a:r>
            <a:r>
              <a:rPr lang="en-US" sz="3600" dirty="0">
                <a:latin typeface="Trebuchet MS" pitchFamily="34" charset="0"/>
              </a:rPr>
              <a:t> when the previously listed conditions </a:t>
            </a:r>
            <a:r>
              <a:rPr lang="en-US" sz="3600" dirty="0" smtClean="0">
                <a:latin typeface="Trebuchet MS" pitchFamily="34" charset="0"/>
              </a:rPr>
              <a:t>exist</a:t>
            </a:r>
            <a:endParaRPr lang="en-US" sz="3600" dirty="0">
              <a:latin typeface="Trebuchet MS" pitchFamily="34" charset="0"/>
            </a:endParaRPr>
          </a:p>
        </p:txBody>
      </p:sp>
      <p:pic>
        <p:nvPicPr>
          <p:cNvPr id="2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rebuchet MS" charset="0"/>
                <a:ea typeface="+mj-ea"/>
                <a:cs typeface="+mj-cs"/>
              </a:rPr>
              <a:t>SENSORI-NEURAL HEARING LOSS (1 OF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086" y="1905000"/>
            <a:ext cx="964342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3600" dirty="0">
                <a:latin typeface="Trebuchet MS" charset="0"/>
              </a:rPr>
              <a:t>caused by poor development of, or damage to, the inner ear (cochlea) and / or to the auditory </a:t>
            </a:r>
            <a:r>
              <a:rPr lang="en-US" sz="3600" dirty="0" smtClean="0">
                <a:latin typeface="Trebuchet MS" charset="0"/>
              </a:rPr>
              <a:t>nerve</a:t>
            </a:r>
            <a:endParaRPr lang="en-US" sz="1050" dirty="0">
              <a:latin typeface="Trebuchet MS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3600" dirty="0">
                <a:latin typeface="Trebuchet MS" charset="0"/>
              </a:rPr>
              <a:t>chronic middle ear infections </a:t>
            </a:r>
            <a:r>
              <a:rPr lang="en-US" sz="3600" i="1" dirty="0">
                <a:latin typeface="Trebuchet MS" charset="0"/>
              </a:rPr>
              <a:t>may</a:t>
            </a:r>
            <a:r>
              <a:rPr lang="en-US" sz="3600" dirty="0">
                <a:latin typeface="Trebuchet MS" charset="0"/>
              </a:rPr>
              <a:t> cause damage to the ear and result in a </a:t>
            </a:r>
            <a:r>
              <a:rPr lang="en-US" sz="3600" dirty="0" err="1">
                <a:latin typeface="Trebuchet MS" charset="0"/>
              </a:rPr>
              <a:t>sensori</a:t>
            </a:r>
            <a:r>
              <a:rPr lang="en-US" sz="3600" dirty="0">
                <a:latin typeface="Trebuchet MS" charset="0"/>
              </a:rPr>
              <a:t>-neural hearing </a:t>
            </a:r>
            <a:r>
              <a:rPr lang="en-US" sz="3600" dirty="0" smtClean="0">
                <a:latin typeface="Trebuchet MS" charset="0"/>
              </a:rPr>
              <a:t>loss</a:t>
            </a:r>
            <a:endParaRPr lang="en-US" sz="3600" dirty="0">
              <a:latin typeface="Trebuchet MS" charset="0"/>
            </a:endParaRPr>
          </a:p>
        </p:txBody>
      </p:sp>
      <p:pic>
        <p:nvPicPr>
          <p:cNvPr id="2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6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Trebuchet MS" charset="0"/>
              </a:rPr>
              <a:t>SENSORI-NEURAL HEARING LOSS </a:t>
            </a:r>
            <a:r>
              <a:rPr lang="en-US" dirty="0" smtClean="0">
                <a:latin typeface="Trebuchet MS" charset="0"/>
              </a:rPr>
              <a:t>(2 </a:t>
            </a:r>
            <a:r>
              <a:rPr lang="en-US" dirty="0">
                <a:latin typeface="Trebuchet MS" charset="0"/>
              </a:rPr>
              <a:t>OF 3)</a:t>
            </a:r>
            <a:endParaRPr lang="en-US" dirty="0" smtClean="0">
              <a:latin typeface="Trebuchet MS" charset="0"/>
              <a:ea typeface="+mj-ea"/>
              <a:cs typeface="+mj-cs"/>
            </a:endParaRPr>
          </a:p>
        </p:txBody>
      </p:sp>
      <p:sp>
        <p:nvSpPr>
          <p:cNvPr id="173060" name="Rectangle 4"/>
          <p:cNvSpPr>
            <a:spLocks noGrp="1" noChangeArrowheads="1"/>
          </p:cNvSpPr>
          <p:nvPr>
            <p:ph idx="1"/>
          </p:nvPr>
        </p:nvSpPr>
        <p:spPr>
          <a:xfrm>
            <a:off x="1217086" y="1905000"/>
            <a:ext cx="10196872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 smtClean="0">
                <a:latin typeface="Trebuchet MS" pitchFamily="34" charset="0"/>
              </a:rPr>
              <a:t>may also occur due to abnormalities in the auditory cortex or </a:t>
            </a:r>
            <a:r>
              <a:rPr lang="en-US" sz="3600" u="sng" dirty="0" smtClean="0">
                <a:latin typeface="Trebuchet MS" pitchFamily="34" charset="0"/>
              </a:rPr>
              <a:t>brainstem</a:t>
            </a:r>
            <a:r>
              <a:rPr lang="en-US" sz="3600" dirty="0" smtClean="0">
                <a:latin typeface="Trebuchet MS" pitchFamily="34" charset="0"/>
              </a:rPr>
              <a:t>—which results in a condition referred to as </a:t>
            </a:r>
            <a:r>
              <a:rPr lang="en-US" altLang="en-US" sz="3600" dirty="0" smtClean="0">
                <a:latin typeface="Trebuchet MS" pitchFamily="34" charset="0"/>
              </a:rPr>
              <a:t>“</a:t>
            </a:r>
            <a:r>
              <a:rPr lang="en-US" sz="3600" dirty="0" smtClean="0">
                <a:latin typeface="Trebuchet MS" pitchFamily="34" charset="0"/>
              </a:rPr>
              <a:t>auditory neuropathy spectrum disorder</a:t>
            </a:r>
            <a:r>
              <a:rPr lang="en-US" altLang="en-US" sz="3600" dirty="0" smtClean="0">
                <a:latin typeface="Trebuchet MS" pitchFamily="34" charset="0"/>
              </a:rPr>
              <a:t>”</a:t>
            </a:r>
            <a:r>
              <a:rPr lang="en-US" sz="3600" dirty="0" smtClean="0">
                <a:latin typeface="Trebuchet MS" pitchFamily="34" charset="0"/>
              </a:rPr>
              <a:t> or  </a:t>
            </a:r>
            <a:r>
              <a:rPr lang="en-US" altLang="en-US" sz="3600" dirty="0" smtClean="0">
                <a:solidFill>
                  <a:srgbClr val="AD0000"/>
                </a:solidFill>
                <a:latin typeface="Trebuchet MS" pitchFamily="34" charset="0"/>
              </a:rPr>
              <a:t>“</a:t>
            </a:r>
            <a:r>
              <a:rPr lang="en-US" sz="3600" dirty="0" smtClean="0">
                <a:solidFill>
                  <a:srgbClr val="AD0000"/>
                </a:solidFill>
                <a:latin typeface="Trebuchet MS" pitchFamily="34" charset="0"/>
              </a:rPr>
              <a:t>auditory </a:t>
            </a:r>
            <a:r>
              <a:rPr lang="en-US" sz="3600" dirty="0" err="1" smtClean="0">
                <a:solidFill>
                  <a:srgbClr val="AD0000"/>
                </a:solidFill>
                <a:latin typeface="Trebuchet MS" pitchFamily="34" charset="0"/>
              </a:rPr>
              <a:t>dys</a:t>
            </a:r>
            <a:r>
              <a:rPr lang="en-US" sz="3600" dirty="0" smtClean="0">
                <a:solidFill>
                  <a:srgbClr val="AD0000"/>
                </a:solidFill>
                <a:latin typeface="Trebuchet MS" pitchFamily="34" charset="0"/>
              </a:rPr>
              <a:t>-synchrony</a:t>
            </a:r>
            <a:r>
              <a:rPr lang="en-US" altLang="en-US" sz="3600" dirty="0" smtClean="0">
                <a:solidFill>
                  <a:srgbClr val="AD0000"/>
                </a:solidFill>
                <a:latin typeface="Trebuchet MS" pitchFamily="34" charset="0"/>
              </a:rPr>
              <a:t>”</a:t>
            </a:r>
            <a:endParaRPr lang="en-US" sz="3600" dirty="0" smtClean="0">
              <a:solidFill>
                <a:srgbClr val="AD0000"/>
              </a:solidFill>
              <a:latin typeface="Trebuchet MS" pitchFamily="34" charset="0"/>
            </a:endParaRPr>
          </a:p>
        </p:txBody>
      </p:sp>
      <p:pic>
        <p:nvPicPr>
          <p:cNvPr id="2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8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Trebuchet MS" charset="0"/>
              </a:rPr>
              <a:t>SENSORI-NEURAL HEARING LOSS </a:t>
            </a:r>
            <a:r>
              <a:rPr lang="en-US" dirty="0" smtClean="0">
                <a:latin typeface="Trebuchet MS" charset="0"/>
              </a:rPr>
              <a:t>(3 </a:t>
            </a:r>
            <a:r>
              <a:rPr lang="en-US" dirty="0">
                <a:latin typeface="Trebuchet MS" charset="0"/>
              </a:rPr>
              <a:t>OF 3)</a:t>
            </a:r>
            <a:endParaRPr lang="en-US" dirty="0" smtClean="0">
              <a:latin typeface="Trebuchet MS" charset="0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4000" dirty="0">
                <a:latin typeface="Trebuchet MS" pitchFamily="34" charset="0"/>
              </a:rPr>
              <a:t>attenuates (i.e., </a:t>
            </a:r>
            <a:r>
              <a:rPr lang="en-US" altLang="en-US" sz="4000" dirty="0">
                <a:latin typeface="Trebuchet MS" pitchFamily="34" charset="0"/>
              </a:rPr>
              <a:t>“</a:t>
            </a:r>
            <a:r>
              <a:rPr lang="en-US" sz="4000" dirty="0">
                <a:latin typeface="Trebuchet MS" pitchFamily="34" charset="0"/>
              </a:rPr>
              <a:t>weakens</a:t>
            </a:r>
            <a:r>
              <a:rPr lang="en-US" altLang="en-US" sz="4000" dirty="0">
                <a:latin typeface="Trebuchet MS" pitchFamily="34" charset="0"/>
              </a:rPr>
              <a:t>”</a:t>
            </a:r>
            <a:r>
              <a:rPr lang="en-US" sz="4000" dirty="0">
                <a:latin typeface="Trebuchet MS" pitchFamily="34" charset="0"/>
              </a:rPr>
              <a:t>) </a:t>
            </a:r>
            <a:r>
              <a:rPr lang="en-US" sz="4000" dirty="0" smtClean="0">
                <a:latin typeface="Trebuchet MS" pitchFamily="34" charset="0"/>
              </a:rPr>
              <a:t>sound</a:t>
            </a:r>
            <a:endParaRPr lang="en-US" sz="1050" dirty="0" smtClean="0">
              <a:latin typeface="Trebuchet MS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4000" dirty="0" smtClean="0">
                <a:latin typeface="Trebuchet MS" pitchFamily="34" charset="0"/>
              </a:rPr>
              <a:t>distorts </a:t>
            </a:r>
            <a:r>
              <a:rPr lang="en-US" sz="4000" dirty="0">
                <a:latin typeface="Trebuchet MS" pitchFamily="34" charset="0"/>
              </a:rPr>
              <a:t>perception of </a:t>
            </a:r>
            <a:r>
              <a:rPr lang="en-US" sz="4000" dirty="0" smtClean="0">
                <a:latin typeface="Trebuchet MS" pitchFamily="34" charset="0"/>
              </a:rPr>
              <a:t>sound</a:t>
            </a:r>
            <a:endParaRPr lang="en-US" sz="1050" dirty="0">
              <a:latin typeface="Trebuchet MS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4000" dirty="0">
                <a:latin typeface="Trebuchet MS" pitchFamily="34" charset="0"/>
              </a:rPr>
              <a:t>a </a:t>
            </a:r>
            <a:r>
              <a:rPr lang="en-US" sz="4000" dirty="0" err="1">
                <a:latin typeface="Trebuchet MS" pitchFamily="34" charset="0"/>
              </a:rPr>
              <a:t>sensori</a:t>
            </a:r>
            <a:r>
              <a:rPr lang="en-US" sz="4000" dirty="0">
                <a:latin typeface="Trebuchet MS" pitchFamily="34" charset="0"/>
              </a:rPr>
              <a:t>-neural hearing loss is </a:t>
            </a:r>
            <a:r>
              <a:rPr lang="en-US" sz="4000" dirty="0" smtClean="0">
                <a:latin typeface="Trebuchet MS" pitchFamily="34" charset="0"/>
              </a:rPr>
              <a:t>permanent</a:t>
            </a:r>
            <a:endParaRPr lang="en-US" sz="4000" dirty="0">
              <a:latin typeface="Trebuchet MS" pitchFamily="34" charset="0"/>
            </a:endParaRPr>
          </a:p>
        </p:txBody>
      </p:sp>
      <p:pic>
        <p:nvPicPr>
          <p:cNvPr id="2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4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rebuchet MS" charset="0"/>
                <a:ea typeface="+mj-ea"/>
                <a:cs typeface="+mj-cs"/>
              </a:rPr>
              <a:t>MIXED HEARING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Trebuchet MS" charset="0"/>
              </a:rPr>
              <a:t>Term used to describe a loss that is both conductive </a:t>
            </a:r>
            <a:r>
              <a:rPr lang="en-US" sz="3600" i="1" dirty="0">
                <a:latin typeface="Trebuchet MS" charset="0"/>
              </a:rPr>
              <a:t>and</a:t>
            </a:r>
            <a:r>
              <a:rPr lang="en-US" sz="3600" dirty="0">
                <a:latin typeface="Trebuchet MS" charset="0"/>
              </a:rPr>
              <a:t> </a:t>
            </a:r>
            <a:r>
              <a:rPr lang="en-US" sz="3600" dirty="0" err="1" smtClean="0">
                <a:latin typeface="Trebuchet MS" charset="0"/>
              </a:rPr>
              <a:t>sensori</a:t>
            </a:r>
            <a:r>
              <a:rPr lang="en-US" sz="3600" dirty="0" smtClean="0">
                <a:latin typeface="Trebuchet MS" charset="0"/>
              </a:rPr>
              <a:t>-neural</a:t>
            </a:r>
            <a:endParaRPr lang="en-US" dirty="0">
              <a:latin typeface="Trebuchet MS" charset="0"/>
            </a:endParaRPr>
          </a:p>
        </p:txBody>
      </p:sp>
      <p:pic>
        <p:nvPicPr>
          <p:cNvPr id="2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5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rebuchet MS" charset="0"/>
                <a:ea typeface="+mj-ea"/>
                <a:cs typeface="+mj-cs"/>
              </a:rPr>
              <a:t>UNILATERAL OR BILATERAL HEARING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3600" dirty="0">
                <a:latin typeface="Trebuchet MS" pitchFamily="34" charset="0"/>
              </a:rPr>
              <a:t>Hearing loss is, also, categorized as 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3600" b="1" dirty="0">
                <a:solidFill>
                  <a:srgbClr val="AD0000"/>
                </a:solidFill>
                <a:latin typeface="Trebuchet MS" pitchFamily="34" charset="0"/>
              </a:rPr>
              <a:t>Unilateral   </a:t>
            </a:r>
            <a:r>
              <a:rPr lang="en-US" sz="3600" dirty="0">
                <a:latin typeface="Trebuchet MS" pitchFamily="34" charset="0"/>
              </a:rPr>
              <a:t>or   </a:t>
            </a:r>
            <a:r>
              <a:rPr lang="en-US" sz="3600" b="1" dirty="0" smtClean="0">
                <a:solidFill>
                  <a:srgbClr val="AD0000"/>
                </a:solidFill>
                <a:latin typeface="Trebuchet MS" pitchFamily="34" charset="0"/>
              </a:rPr>
              <a:t>Bilateral</a:t>
            </a:r>
            <a:endParaRPr lang="en-US" sz="3600" b="1" dirty="0">
              <a:solidFill>
                <a:srgbClr val="AD0000"/>
              </a:solidFill>
              <a:latin typeface="Trebuchet MS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600" u="sng" dirty="0">
                <a:latin typeface="Trebuchet MS" pitchFamily="34" charset="0"/>
              </a:rPr>
              <a:t>Unilateral</a:t>
            </a:r>
            <a:r>
              <a:rPr lang="en-US" sz="3600" dirty="0">
                <a:latin typeface="Trebuchet MS" pitchFamily="34" charset="0"/>
              </a:rPr>
              <a:t>: </a:t>
            </a:r>
            <a:r>
              <a:rPr lang="en-US" altLang="en-US" sz="3600" dirty="0">
                <a:latin typeface="Trebuchet MS" pitchFamily="34" charset="0"/>
              </a:rPr>
              <a:t>“</a:t>
            </a:r>
            <a:r>
              <a:rPr lang="en-US" sz="3600" dirty="0">
                <a:latin typeface="Trebuchet MS" pitchFamily="34" charset="0"/>
              </a:rPr>
              <a:t>normal</a:t>
            </a:r>
            <a:r>
              <a:rPr lang="en-US" altLang="en-US" sz="3600" dirty="0">
                <a:latin typeface="Trebuchet MS" pitchFamily="34" charset="0"/>
              </a:rPr>
              <a:t>”</a:t>
            </a:r>
            <a:r>
              <a:rPr lang="en-US" sz="3600" dirty="0">
                <a:latin typeface="Trebuchet MS" pitchFamily="34" charset="0"/>
              </a:rPr>
              <a:t> hearing in one ear and a hearing loss, of any degree, in the </a:t>
            </a:r>
            <a:r>
              <a:rPr lang="en-US" sz="3600" dirty="0" smtClean="0">
                <a:latin typeface="Trebuchet MS" pitchFamily="34" charset="0"/>
              </a:rPr>
              <a:t>other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600" u="sng" dirty="0" smtClean="0">
                <a:latin typeface="Trebuchet MS" pitchFamily="34" charset="0"/>
              </a:rPr>
              <a:t>Bilateral</a:t>
            </a:r>
            <a:r>
              <a:rPr lang="en-US" sz="3600" dirty="0">
                <a:latin typeface="Trebuchet MS" pitchFamily="34" charset="0"/>
              </a:rPr>
              <a:t>: </a:t>
            </a:r>
            <a:r>
              <a:rPr lang="en-US" sz="3600" dirty="0" smtClean="0">
                <a:latin typeface="Trebuchet MS" pitchFamily="34" charset="0"/>
              </a:rPr>
              <a:t>the </a:t>
            </a:r>
            <a:r>
              <a:rPr lang="en-US" sz="3600" dirty="0">
                <a:latin typeface="Trebuchet MS" pitchFamily="34" charset="0"/>
              </a:rPr>
              <a:t>hearing loss occurs in both ears (though intensity and frequency may be same or </a:t>
            </a:r>
            <a:r>
              <a:rPr lang="en-US" sz="3600" dirty="0" smtClean="0">
                <a:latin typeface="Trebuchet MS" pitchFamily="34" charset="0"/>
              </a:rPr>
              <a:t>different</a:t>
            </a:r>
            <a:endParaRPr lang="en-US" sz="3600" u="sng" dirty="0">
              <a:latin typeface="Trebuchet MS" pitchFamily="34" charset="0"/>
            </a:endParaRPr>
          </a:p>
        </p:txBody>
      </p:sp>
      <p:pic>
        <p:nvPicPr>
          <p:cNvPr id="2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7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rebuchet MS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rebuchet MS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736</Words>
  <Application>Microsoft Macintosh PowerPoint</Application>
  <PresentationFormat>Widescreen</PresentationFormat>
  <Paragraphs>108</Paragraphs>
  <Slides>21</Slides>
  <Notes>19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</vt:lpstr>
      <vt:lpstr>Helvetica</vt:lpstr>
      <vt:lpstr>MS PGothic</vt:lpstr>
      <vt:lpstr>ＭＳ Ｐゴシック</vt:lpstr>
      <vt:lpstr>Trebuchet MS</vt:lpstr>
      <vt:lpstr>Wingdings</vt:lpstr>
      <vt:lpstr>Bold Stripes</vt:lpstr>
      <vt:lpstr>INTRODUCTION TO HEARING LOSS</vt:lpstr>
      <vt:lpstr>TYPES OF HEARING LOSS</vt:lpstr>
      <vt:lpstr>CONDUCTIVE HEARING LOSS</vt:lpstr>
      <vt:lpstr>CONDUCTIVE HEARING LOSS (CONT.)</vt:lpstr>
      <vt:lpstr>SENSORI-NEURAL HEARING LOSS (1 OF 3)</vt:lpstr>
      <vt:lpstr>SENSORI-NEURAL HEARING LOSS (2 OF 3)</vt:lpstr>
      <vt:lpstr>SENSORI-NEURAL HEARING LOSS (3 OF 3)</vt:lpstr>
      <vt:lpstr>MIXED HEARING LOSS</vt:lpstr>
      <vt:lpstr>UNILATERAL OR BILATERAL HEARING LOSS</vt:lpstr>
      <vt:lpstr>CENTRAL AUDITORY PROCESSING DISORDER (CAPD)</vt:lpstr>
      <vt:lpstr>SIGNS OF CAPD</vt:lpstr>
      <vt:lpstr>SIGNS OF CAPD (CONT.)</vt:lpstr>
      <vt:lpstr>COMBINATION PROBLEMS</vt:lpstr>
      <vt:lpstr>DIMENSIONS</vt:lpstr>
      <vt:lpstr>AUDIOGRAM</vt:lpstr>
      <vt:lpstr>AUDIOGRAM EXAMPLE</vt:lpstr>
      <vt:lpstr>INTENSITY (LOUDNESS) LOSS</vt:lpstr>
      <vt:lpstr>FREQUENCY (PITCH) LOSS</vt:lpstr>
      <vt:lpstr>HEARING IMPAIRMENT</vt:lpstr>
      <vt:lpstr>RESOURCES</vt:lpstr>
      <vt:lpstr>Credits</vt:lpstr>
    </vt:vector>
  </TitlesOfParts>
  <Company>WOU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HEARING LOSS</dc:title>
  <dc:creator>Jordyn Watanabe</dc:creator>
  <cp:lastModifiedBy>Jordyn Watanabe</cp:lastModifiedBy>
  <cp:revision>15</cp:revision>
  <dcterms:created xsi:type="dcterms:W3CDTF">2018-04-16T19:38:40Z</dcterms:created>
  <dcterms:modified xsi:type="dcterms:W3CDTF">2020-05-15T19:44:11Z</dcterms:modified>
</cp:coreProperties>
</file>