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603" autoAdjust="0"/>
  </p:normalViewPr>
  <p:slideViewPr>
    <p:cSldViewPr snapToGrid="0">
      <p:cViewPr varScale="1">
        <p:scale>
          <a:sx n="60" d="100"/>
          <a:sy n="60" d="100"/>
        </p:scale>
        <p:origin x="192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FC839-9DF1-4FD8-B659-D436886FBFAB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F7EC6-10C8-4E6A-A7A5-31612C135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7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83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75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5115D8C-17EA-4D68-A98D-B00EF3384A28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160488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9DF00A1-7EEC-43AF-A07B-B41C5B6A1F89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19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69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0D68745-A4BE-49F3-8FFD-A728C7C7579B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21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4400" b="1" smtClean="0">
                <a:latin typeface="Arial" panose="020B0604020202020204" pitchFamily="34" charset="0"/>
              </a:rPr>
              <a:t>30 minutes TOTAL</a:t>
            </a:r>
          </a:p>
          <a:p>
            <a:pPr eaLnBrk="1" hangingPunct="1">
              <a:spcBef>
                <a:spcPct val="0"/>
              </a:spcBef>
            </a:pPr>
            <a:endParaRPr lang="en-US" altLang="en-US" sz="4400" b="1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T / F   #3</a:t>
            </a:r>
          </a:p>
        </p:txBody>
      </p:sp>
    </p:spTree>
    <p:extLst>
      <p:ext uri="{BB962C8B-B14F-4D97-AF65-F5344CB8AC3E}">
        <p14:creationId xmlns:p14="http://schemas.microsoft.com/office/powerpoint/2010/main" val="952120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ALREADY HAVE ANOTHER MODULE – “Interactions with Objects”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53D3EC4-90D8-41D4-84AE-9F615CAEDDA0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48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“Experience” books also called “remnant books”</a:t>
            </a:r>
          </a:p>
        </p:txBody>
      </p:sp>
    </p:spTree>
    <p:extLst>
      <p:ext uri="{BB962C8B-B14F-4D97-AF65-F5344CB8AC3E}">
        <p14:creationId xmlns:p14="http://schemas.microsoft.com/office/powerpoint/2010/main" val="2374154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80B1C4-07D7-4CE2-8495-4301243AF26C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24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4400" b="1" smtClean="0">
                <a:latin typeface="Arial" panose="020B0604020202020204" pitchFamily="34" charset="0"/>
              </a:rPr>
              <a:t>30 minutes TOTAL</a:t>
            </a:r>
          </a:p>
          <a:p>
            <a:pPr eaLnBrk="1" hangingPunct="1">
              <a:spcBef>
                <a:spcPct val="0"/>
              </a:spcBef>
            </a:pPr>
            <a:endParaRPr lang="en-US" altLang="en-US" sz="4400" b="1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T / F   #3</a:t>
            </a:r>
          </a:p>
        </p:txBody>
      </p:sp>
    </p:spTree>
    <p:extLst>
      <p:ext uri="{BB962C8B-B14F-4D97-AF65-F5344CB8AC3E}">
        <p14:creationId xmlns:p14="http://schemas.microsoft.com/office/powerpoint/2010/main" val="3721821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1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ALREADY HAVE ANOTHER MODULE – “Interactions with Objects”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29C8DB6-18DC-4979-B990-2BA6CEEDC6CE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11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0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021BA5B-CE54-46C6-859D-D04F76F3F587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7096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86C1D4-C2FE-42DE-88D7-A19E590A6F6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1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52A25A1-578A-44C5-B19D-EEA401EFE5F8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3930295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92C62D8-5681-4A5A-B51D-F710FF3F1E47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1686509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385D2D3-DEAE-4017-8F99-1FC78ED20603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20 minutes TOTAL</a:t>
            </a:r>
          </a:p>
          <a:p>
            <a:pPr eaLnBrk="1" hangingPunct="1"/>
            <a:endParaRPr lang="en-US" altLang="en-US" sz="4400" b="1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 b="1" smtClean="0">
                <a:latin typeface="Calibri" panose="020F0502020204030204" pitchFamily="34" charset="0"/>
              </a:rPr>
              <a:t>MC   #3</a:t>
            </a:r>
          </a:p>
        </p:txBody>
      </p:sp>
    </p:spTree>
    <p:extLst>
      <p:ext uri="{BB962C8B-B14F-4D97-AF65-F5344CB8AC3E}">
        <p14:creationId xmlns:p14="http://schemas.microsoft.com/office/powerpoint/2010/main" val="2428219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AEC16A1-3811-47CA-8D01-F631F8FC675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0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3FBDB-A86F-47DF-BEFB-5A86B8973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95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AF9B6-339D-4F59-ABC5-1D07D172A2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71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417A9-5B58-4E21-A44D-F1243E23C0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6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896BB-7E4F-449A-B8DA-D623525074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29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B8B5D-B8DC-4087-B4C8-EB55AAA9D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02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0DAD6-ABFA-4A98-B30A-1C9D5189C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8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4367" y="20639"/>
            <a:ext cx="2271184" cy="1703387"/>
          </a:xfrm>
          <a:prstGeom prst="ellipse">
            <a:avLst/>
          </a:prstGeom>
          <a:noFill/>
          <a:ln w="27305" cap="rnd">
            <a:solidFill>
              <a:srgbClr val="FFF6DB"/>
            </a:solidFill>
            <a:round/>
            <a:headEnd/>
            <a:tailEnd/>
          </a:ln>
          <a:effectLst>
            <a:outerShdw blurRad="25400" dist="25400" dir="5400000" algn="tl" rotWithShape="0">
              <a:srgbClr val="AFA58D">
                <a:alpha val="8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5A788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B5A788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821374-E314-46C4-83F1-FC036E9725A9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06B5F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270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MS PGothic" panose="020B0600070205080204" pitchFamily="34" charset="-128"/>
          <a:cs typeface="ＭＳ Ｐゴシック" pitchFamily="8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MS PGothic" panose="020B0600070205080204" pitchFamily="34" charset="-128"/>
          <a:cs typeface="ＭＳ Ｐゴシック" pitchFamily="8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81" charset="-18"/>
          <a:ea typeface="ＭＳ Ｐゴシック" pitchFamily="81" charset="-128"/>
          <a:cs typeface="ＭＳ Ｐゴシック" pitchFamily="81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81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4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4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.png"/><Relationship Id="rId1" Type="http://schemas.microsoft.com/office/2007/relationships/media" Target="../media/media23.mp3"/><Relationship Id="rId2" Type="http://schemas.openxmlformats.org/officeDocument/2006/relationships/audio" Target="../media/media2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.png"/><Relationship Id="rId1" Type="http://schemas.microsoft.com/office/2007/relationships/media" Target="../media/media24.mp3"/><Relationship Id="rId2" Type="http://schemas.openxmlformats.org/officeDocument/2006/relationships/audio" Target="../media/media24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25.mp3"/><Relationship Id="rId2" Type="http://schemas.openxmlformats.org/officeDocument/2006/relationships/audio" Target="../media/media25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4.png"/><Relationship Id="rId1" Type="http://schemas.microsoft.com/office/2007/relationships/media" Target="../media/media26.mp3"/><Relationship Id="rId2" Type="http://schemas.openxmlformats.org/officeDocument/2006/relationships/audio" Target="../media/media26.mp3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2697162"/>
          </a:xfrm>
        </p:spPr>
        <p:txBody>
          <a:bodyPr/>
          <a:lstStyle/>
          <a:p>
            <a:pPr algn="ctr" eaLnBrk="1" hangingPunct="1"/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PIAGET and the </a:t>
            </a:r>
            <a:r>
              <a:rPr lang="en-US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 </a:t>
            </a:r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CONTINUUM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59608" y="2819400"/>
            <a:ext cx="7498080" cy="3810000"/>
          </a:xfrm>
          <a:ln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65760" indent="-283464" algn="ctr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82296" indent="0" algn="r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  <a:cs typeface="+mn-cs"/>
              </a:rPr>
              <a:t>Susan M. Bashinski</a:t>
            </a:r>
          </a:p>
          <a:p>
            <a:pPr lvl="8" algn="r">
              <a:buFont typeface="Wingdings 2"/>
              <a:buNone/>
              <a:defRPr/>
            </a:pPr>
            <a:r>
              <a:rPr lang="en-US" sz="3200" dirty="0"/>
              <a:t>			</a:t>
            </a:r>
          </a:p>
        </p:txBody>
      </p:sp>
      <p:pic>
        <p:nvPicPr>
          <p:cNvPr id="9219" name="Picture 3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721100"/>
            <a:ext cx="30353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9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SYMBOLIZATION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828800"/>
            <a:ext cx="6248400" cy="5029200"/>
          </a:xfrm>
        </p:spPr>
        <p:txBody>
          <a:bodyPr/>
          <a:lstStyle/>
          <a:p>
            <a:pPr marL="82550" indent="0">
              <a:lnSpc>
                <a:spcPct val="9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Prelinguistic</a:t>
            </a: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marL="82550" indent="0">
              <a:lnSpc>
                <a:spcPct val="9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Nonlinguistic</a:t>
            </a:r>
          </a:p>
          <a:p>
            <a:pPr marL="82550" indent="0">
              <a:lnSpc>
                <a:spcPct val="9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Presymbolic</a:t>
            </a:r>
            <a:endParaRPr lang="en-US" sz="3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82550" indent="0">
              <a:lnSpc>
                <a:spcPct val="90000"/>
              </a:lnSpc>
              <a:buNone/>
              <a:defRPr/>
            </a:pPr>
            <a:endParaRPr lang="en-US" sz="1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b="1" dirty="0">
                <a:solidFill>
                  <a:srgbClr val="FF660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3600" b="1" dirty="0" err="1">
                <a:solidFill>
                  <a:srgbClr val="FF6600"/>
                </a:solidFill>
                <a:ea typeface="ＭＳ Ｐゴシック" charset="0"/>
                <a:cs typeface="ＭＳ Ｐゴシック" charset="0"/>
              </a:rPr>
              <a:t>Nonsymbolic</a:t>
            </a:r>
            <a:endParaRPr lang="en-US" sz="3600" b="1" dirty="0">
              <a:solidFill>
                <a:srgbClr val="FF6600"/>
              </a:solidFill>
              <a:ea typeface="ＭＳ Ｐゴシック" charset="0"/>
              <a:cs typeface="ＭＳ Ｐゴシック" charset="0"/>
            </a:endParaRPr>
          </a:p>
          <a:p>
            <a:pPr marL="82550" indent="0">
              <a:lnSpc>
                <a:spcPct val="90000"/>
              </a:lnSpc>
              <a:buNone/>
              <a:defRPr/>
            </a:pPr>
            <a:endParaRPr lang="en-US" sz="3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3" charset="0"/>
              <a:buNone/>
              <a:defRPr/>
            </a:pPr>
            <a:endParaRPr lang="en-US" sz="3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3" charset="0"/>
              <a:buNone/>
              <a:defRPr/>
            </a:pPr>
            <a:endParaRPr lang="en-US" sz="11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li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 DEFINITION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0"/>
            <a:ext cx="754380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u="sng"/>
              <a:t>Definition of “</a:t>
            </a:r>
            <a:r>
              <a:rPr lang="en-US" altLang="ja-JP" sz="3600" b="1" u="sng">
                <a:solidFill>
                  <a:srgbClr val="FF6600"/>
                </a:solidFill>
              </a:rPr>
              <a:t>SYMBOL</a:t>
            </a:r>
            <a:r>
              <a:rPr lang="en-US" altLang="en-US" sz="3600" u="sng"/>
              <a:t>”</a:t>
            </a:r>
            <a:r>
              <a:rPr lang="en-US" altLang="ja-JP" sz="3600"/>
              <a:t>:</a:t>
            </a:r>
          </a:p>
          <a:p>
            <a:pPr marL="0" indent="0" algn="ctr">
              <a:buNone/>
            </a:pPr>
            <a:r>
              <a:rPr lang="en-US" altLang="en-US" sz="3600"/>
              <a:t>“one thing that stands for </a:t>
            </a:r>
          </a:p>
          <a:p>
            <a:pPr marL="0" indent="0" algn="ctr">
              <a:buNone/>
            </a:pPr>
            <a:r>
              <a:rPr lang="en-US" altLang="en-US" sz="3600"/>
              <a:t>(i.e., ‘represents’) another”</a:t>
            </a:r>
          </a:p>
          <a:p>
            <a:pPr marL="0" indent="0"/>
            <a:r>
              <a:rPr lang="en-US" altLang="en-US" sz="2800" b="1" u="sng">
                <a:solidFill>
                  <a:srgbClr val="FF6600"/>
                </a:solidFill>
              </a:rPr>
              <a:t>Referent</a:t>
            </a:r>
            <a:r>
              <a:rPr lang="en-US" altLang="en-US" sz="2800"/>
              <a:t> (object / action to be represented)</a:t>
            </a:r>
          </a:p>
          <a:p>
            <a:pPr marL="0" indent="0">
              <a:buNone/>
            </a:pPr>
            <a:endParaRPr lang="en-US" altLang="en-US" sz="1000"/>
          </a:p>
          <a:p>
            <a:pPr marL="0" indent="0"/>
            <a:r>
              <a:rPr lang="en-US" altLang="en-US" sz="2800" b="1" u="sng">
                <a:solidFill>
                  <a:srgbClr val="FF6600"/>
                </a:solidFill>
              </a:rPr>
              <a:t>Representation </a:t>
            </a:r>
          </a:p>
          <a:p>
            <a:pPr lvl="1"/>
            <a:r>
              <a:rPr lang="en-US" altLang="en-US" smtClean="0"/>
              <a:t>Symbolic communication - using ABSTRACT representations with DISTANCING </a:t>
            </a:r>
            <a:endParaRPr lang="en-US" altLang="en-US" sz="3600"/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7848600" cy="22556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“STAGES” of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</a:t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4400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NONSYMBOLIC</a:t>
            </a:r>
            <a:br>
              <a:rPr lang="en-US" sz="4400" u="sng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</a:b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2367418"/>
            <a:ext cx="7086600" cy="4490581"/>
          </a:xfrm>
        </p:spPr>
        <p:txBody>
          <a:bodyPr/>
          <a:lstStyle/>
          <a:p>
            <a:pPr marL="82550" indent="0" algn="ctr">
              <a:lnSpc>
                <a:spcPct val="90000"/>
              </a:lnSpc>
              <a:buNone/>
              <a:defRPr/>
            </a:pPr>
            <a:endParaRPr lang="en-US" sz="1000" u="sng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Primitive</a:t>
            </a: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Idiosyncratic</a:t>
            </a: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Preintentional</a:t>
            </a:r>
            <a:endParaRPr lang="en-US" sz="3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2" charset="0"/>
              <a:buChar char=""/>
              <a:defRPr/>
            </a:pPr>
            <a:r>
              <a:rPr lang="en-US" sz="36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Perlocutionary</a:t>
            </a:r>
            <a:endParaRPr lang="en-US" sz="3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3" charset="0"/>
              <a:buNone/>
              <a:defRPr/>
            </a:pPr>
            <a:endParaRPr lang="en-US" sz="3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 3" charset="0"/>
              <a:buNone/>
              <a:defRPr/>
            </a:pPr>
            <a:endParaRPr lang="en-US" sz="11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li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7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7848600" cy="2468562"/>
          </a:xfrm>
        </p:spPr>
        <p:txBody>
          <a:bodyPr>
            <a:normAutofit/>
          </a:bodyPr>
          <a:lstStyle/>
          <a:p>
            <a:pPr marL="82550" lvl="0" algn="ctr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“STAGES” of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</a:t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>
                <a:solidFill>
                  <a:srgbClr val="000000"/>
                </a:solidFill>
                <a:effectLst/>
                <a:ea typeface="ＭＳ Ｐゴシック" charset="0"/>
                <a:cs typeface="ＭＳ Ｐゴシック" charset="0"/>
              </a:rPr>
              <a:t> </a:t>
            </a:r>
            <a:r>
              <a:rPr lang="en-US" sz="3600" u="sng" dirty="0" smtClean="0">
                <a:solidFill>
                  <a:srgbClr val="000000"/>
                </a:solidFill>
                <a:effectLst/>
                <a:ea typeface="ＭＳ Ｐゴシック" charset="0"/>
                <a:cs typeface="ＭＳ Ｐゴシック" charset="0"/>
              </a:rPr>
              <a:t>TRANSITIONAL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2743200"/>
            <a:ext cx="7086600" cy="4114800"/>
          </a:xfrm>
        </p:spPr>
        <p:txBody>
          <a:bodyPr/>
          <a:lstStyle/>
          <a:p>
            <a:pPr marL="82550" indent="0" algn="ctr">
              <a:lnSpc>
                <a:spcPct val="90000"/>
              </a:lnSpc>
              <a:buNone/>
            </a:pPr>
            <a:endParaRPr lang="en-US" altLang="en-US" sz="1000" u="sng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Concrete symbolic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“Common sense”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Conventional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Intentional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Illocutionary</a:t>
            </a:r>
          </a:p>
          <a:p>
            <a:pPr marL="82550" indent="0">
              <a:lnSpc>
                <a:spcPct val="90000"/>
              </a:lnSpc>
              <a:buNone/>
            </a:pPr>
            <a:endParaRPr lang="en-US" altLang="en-US" sz="36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36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 dirty="0">
              <a:solidFill>
                <a:srgbClr val="000000"/>
              </a:solidFill>
            </a:endParaRPr>
          </a:p>
        </p:txBody>
      </p:sp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7"/>
            <a:ext cx="7848600" cy="2218041"/>
          </a:xfrm>
        </p:spPr>
        <p:txBody>
          <a:bodyPr>
            <a:normAutofit/>
          </a:bodyPr>
          <a:lstStyle/>
          <a:p>
            <a:pPr marL="82550" lvl="0" algn="ctr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“STAGES” of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</a:t>
            </a:r>
            <a:b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600" u="sng" dirty="0" smtClean="0">
                <a:solidFill>
                  <a:srgbClr val="000000"/>
                </a:solidFill>
                <a:effectLst/>
              </a:rPr>
              <a:t>SYMBOLIC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2329840"/>
            <a:ext cx="7086600" cy="4528159"/>
          </a:xfrm>
        </p:spPr>
        <p:txBody>
          <a:bodyPr/>
          <a:lstStyle/>
          <a:p>
            <a:pPr marL="82550" indent="0" algn="ctr">
              <a:lnSpc>
                <a:spcPct val="90000"/>
              </a:lnSpc>
              <a:buNone/>
            </a:pPr>
            <a:endParaRPr lang="en-US" altLang="en-US" sz="1000" u="sng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Abstract symbolic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“Accepted practice” for a native speaker (of a language)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Referential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>
                <a:solidFill>
                  <a:srgbClr val="000000"/>
                </a:solidFill>
              </a:rPr>
              <a:t>Intentionally communicative</a:t>
            </a:r>
          </a:p>
          <a:p>
            <a:pPr marL="82550" indent="0">
              <a:lnSpc>
                <a:spcPct val="90000"/>
              </a:lnSpc>
            </a:pPr>
            <a:r>
              <a:rPr lang="en-US" altLang="en-US" sz="3600" dirty="0" err="1">
                <a:solidFill>
                  <a:srgbClr val="000000"/>
                </a:solidFill>
              </a:rPr>
              <a:t>Locutionary</a:t>
            </a:r>
            <a:endParaRPr lang="en-US" altLang="en-US" sz="36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3600" dirty="0">
              <a:solidFill>
                <a:srgbClr val="000000"/>
              </a:solidFill>
            </a:endParaRPr>
          </a:p>
          <a:p>
            <a:pPr marL="82550" indent="0">
              <a:lnSpc>
                <a:spcPct val="90000"/>
              </a:lnSpc>
              <a:buNone/>
            </a:pPr>
            <a:endParaRPr lang="en-US" altLang="en-US" sz="1100" dirty="0">
              <a:solidFill>
                <a:srgbClr val="000000"/>
              </a:solidFill>
            </a:endParaRPr>
          </a:p>
        </p:txBody>
      </p:sp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100" y="0"/>
            <a:ext cx="7499350" cy="1143000"/>
          </a:xfrm>
        </p:spPr>
        <p:txBody>
          <a:bodyPr/>
          <a:lstStyle/>
          <a:p>
            <a:pPr algn="ctr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 (TABLE 1)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" name="Table 1" descr="Symbolization table. Organizes nonsymbolic, transitional, and symbolic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416068"/>
              </p:ext>
            </p:extLst>
          </p:nvPr>
        </p:nvGraphicFramePr>
        <p:xfrm>
          <a:off x="2819400" y="1173164"/>
          <a:ext cx="7543800" cy="5303550"/>
        </p:xfrm>
        <a:graphic>
          <a:graphicData uri="http://schemas.openxmlformats.org/drawingml/2006/table">
            <a:tbl>
              <a:tblPr firstRow="1"/>
              <a:tblGrid>
                <a:gridCol w="2514600"/>
                <a:gridCol w="2514600"/>
                <a:gridCol w="2514600"/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NONSYMBOLIC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TRANSITIONAL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(Concrete Symbolic)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SYMBOLIC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(Abstract Symbolic)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762000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Birth – 8 / 9 mos.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ill Sans MT" panose="020B0502020104020203" pitchFamily="34" charset="0"/>
                        <a:ea typeface="MS PGothic" panose="020B0600070205080204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8 / 9 – 12 / 15 mos.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   12 / 15 mos.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109696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Idiosyncratic gestures /vocalizations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Conventional gestures / vocalizations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Conventional vocalizations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1096963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Context is </a:t>
                      </a:r>
                      <a:r>
                        <a:rPr kumimoji="0" lang="en-US" altLang="en-US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critical </a:t>
                      </a: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to derivation of meaning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Concretely-linked referents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Abstract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referents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1431925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Responsibility for communicative interaction rests with </a:t>
                      </a:r>
                      <a:r>
                        <a:rPr kumimoji="0" lang="en-US" altLang="en-US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partner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3-dimensional representations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(i.e., objects)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panose="05020102010507070707" pitchFamily="18" charset="2"/>
                        <a:defRPr sz="28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4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2-dimensional representations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ill Sans MT" panose="020B0502020104020203" pitchFamily="34" charset="0"/>
                          <a:ea typeface="MS PGothic" panose="020B0600070205080204" pitchFamily="34" charset="-128"/>
                        </a:rPr>
                        <a:t>(i.e., traditional orthography)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64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 descr="Arrow pointint to the right, indicating the movement from nonsymbolic to transitional to symbolic."/>
          <p:cNvCxnSpPr/>
          <p:nvPr/>
        </p:nvCxnSpPr>
        <p:spPr>
          <a:xfrm>
            <a:off x="9753600" y="216138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" name="Slide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4638"/>
            <a:ext cx="8001000" cy="20113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SEQUENCE – SYMBOLIZATION DEVELOPMENT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590800" y="2590800"/>
            <a:ext cx="7791450" cy="4267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Development of symbolization skills does </a:t>
            </a:r>
            <a:r>
              <a:rPr lang="en-US" altLang="en-US" i="1" dirty="0" smtClean="0"/>
              <a:t>not </a:t>
            </a:r>
            <a:r>
              <a:rPr lang="en-US" altLang="en-US" dirty="0" smtClean="0"/>
              <a:t>proceed in a single, unidirectional fashion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400" dirty="0"/>
          </a:p>
          <a:p>
            <a:pPr eaLnBrk="1" hangingPunct="1"/>
            <a:r>
              <a:rPr lang="en-US" altLang="en-US" dirty="0" smtClean="0"/>
              <a:t>Learners demonstrate skills at multiple points along the continuum used to describe the development of symbolization ability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 smtClean="0"/>
          </a:p>
        </p:txBody>
      </p:sp>
      <p:pic>
        <p:nvPicPr>
          <p:cNvPr id="3" name="Slide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4638"/>
            <a:ext cx="8001000" cy="1706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SEQUENCE – SYMBOLIZATION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DEVELOPMENT (CONT.)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2667000" y="2209800"/>
            <a:ext cx="779145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Levels of symbolization ability are </a:t>
            </a:r>
            <a:r>
              <a:rPr lang="en-US" altLang="en-US" i="1" smtClean="0"/>
              <a:t>not</a:t>
            </a:r>
            <a:r>
              <a:rPr lang="en-US" altLang="en-US" smtClean="0"/>
              <a:t> differentiated by distinct boundaries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000"/>
          </a:p>
          <a:p>
            <a:pPr eaLnBrk="1" hangingPunct="1"/>
            <a:r>
              <a:rPr lang="en-US" altLang="en-US" smtClean="0"/>
              <a:t>A shift from one level (i.e., stage) of development does not occur overnight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000"/>
          </a:p>
          <a:p>
            <a:pPr eaLnBrk="1" hangingPunct="1"/>
            <a:r>
              <a:rPr lang="en-US" altLang="en-US" smtClean="0"/>
              <a:t>A learner’s </a:t>
            </a:r>
            <a:r>
              <a:rPr lang="en-US" altLang="ja-JP" smtClean="0"/>
              <a:t>communication level is </a:t>
            </a:r>
            <a:r>
              <a:rPr lang="en-US" altLang="ja-JP" i="1" smtClean="0"/>
              <a:t>generally </a:t>
            </a:r>
            <a:r>
              <a:rPr lang="en-US" altLang="ja-JP" smtClean="0"/>
              <a:t>labeled by the descriptor that corresponds with the majority of her symbolization skills</a:t>
            </a:r>
          </a:p>
          <a:p>
            <a:pPr eaLnBrk="1" hangingPunct="1"/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1463" y="1481138"/>
            <a:ext cx="7040562" cy="45259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 smtClean="0">
                <a:solidFill>
                  <a:schemeClr val="folHlink"/>
                </a:solidFill>
                <a:latin typeface="Lucida Sans Unicode" panose="020B0602030504020204" pitchFamily="34" charset="0"/>
              </a:rPr>
              <a:t>  </a:t>
            </a:r>
            <a:r>
              <a:rPr lang="en-US" altLang="en-US" sz="3600" dirty="0">
                <a:solidFill>
                  <a:srgbClr val="FF6600"/>
                </a:solidFill>
              </a:rPr>
              <a:t>Level of understanding that one thing represents / stands for something else</a:t>
            </a:r>
          </a:p>
          <a:p>
            <a:pPr>
              <a:lnSpc>
                <a:spcPct val="90000"/>
              </a:lnSpc>
            </a:pPr>
            <a:endParaRPr lang="en-US" altLang="en-US" sz="1400" dirty="0"/>
          </a:p>
          <a:p>
            <a:pPr>
              <a:lnSpc>
                <a:spcPct val="90000"/>
              </a:lnSpc>
            </a:pPr>
            <a:r>
              <a:rPr lang="en-US" altLang="en-US" sz="3600" dirty="0"/>
              <a:t>Vocal </a:t>
            </a:r>
            <a:r>
              <a:rPr lang="ja-JP" altLang="en-US" sz="3600" dirty="0"/>
              <a:t>“</a:t>
            </a:r>
            <a:r>
              <a:rPr lang="en-US" altLang="ja-JP" sz="3600" dirty="0"/>
              <a:t>things</a:t>
            </a:r>
            <a:r>
              <a:rPr lang="ja-JP" altLang="en-US" sz="3600" dirty="0"/>
              <a:t>”</a:t>
            </a:r>
            <a:endParaRPr lang="en-US" altLang="ja-JP" sz="3600" dirty="0"/>
          </a:p>
          <a:p>
            <a:pPr>
              <a:lnSpc>
                <a:spcPct val="90000"/>
              </a:lnSpc>
              <a:buFont typeface="Wingdings 3" panose="05040102010807070707" pitchFamily="18" charset="2"/>
              <a:buNone/>
            </a:pPr>
            <a:endParaRPr lang="en-US" altLang="en-US" sz="1100" dirty="0"/>
          </a:p>
          <a:p>
            <a:pPr>
              <a:lnSpc>
                <a:spcPct val="90000"/>
              </a:lnSpc>
            </a:pPr>
            <a:r>
              <a:rPr lang="en-US" altLang="en-US" sz="3600" dirty="0"/>
              <a:t>Unaided </a:t>
            </a:r>
            <a:r>
              <a:rPr lang="ja-JP" altLang="en-US" sz="3600" dirty="0"/>
              <a:t>“</a:t>
            </a:r>
            <a:r>
              <a:rPr lang="en-US" altLang="ja-JP" sz="3600" dirty="0"/>
              <a:t>things</a:t>
            </a:r>
            <a:r>
              <a:rPr lang="ja-JP" altLang="en-US" sz="3600" dirty="0"/>
              <a:t>”</a:t>
            </a:r>
            <a:endParaRPr lang="en-US" altLang="ja-JP" sz="3600" dirty="0"/>
          </a:p>
          <a:p>
            <a:pPr>
              <a:lnSpc>
                <a:spcPct val="90000"/>
              </a:lnSpc>
              <a:buFont typeface="Wingdings 3" panose="05040102010807070707" pitchFamily="18" charset="2"/>
              <a:buNone/>
            </a:pPr>
            <a:endParaRPr lang="en-US" altLang="en-US" sz="1100" dirty="0"/>
          </a:p>
          <a:p>
            <a:pPr>
              <a:lnSpc>
                <a:spcPct val="90000"/>
              </a:lnSpc>
            </a:pPr>
            <a:r>
              <a:rPr lang="en-US" altLang="en-US" sz="3600" dirty="0"/>
              <a:t>Aided </a:t>
            </a:r>
            <a:r>
              <a:rPr lang="ja-JP" altLang="en-US" sz="3600" dirty="0"/>
              <a:t>“</a:t>
            </a:r>
            <a:r>
              <a:rPr lang="en-US" altLang="ja-JP" sz="3600" dirty="0"/>
              <a:t>things</a:t>
            </a:r>
            <a:r>
              <a:rPr lang="ja-JP" altLang="en-US" sz="3600" dirty="0"/>
              <a:t>”</a:t>
            </a:r>
            <a:endParaRPr lang="en-US" altLang="ja-JP" sz="36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endParaRPr lang="en-US" altLang="en-US" dirty="0" smtClean="0">
              <a:latin typeface="Lucida Sans Unicode" panose="020B0602030504020204" pitchFamily="34" charset="0"/>
            </a:endParaRPr>
          </a:p>
        </p:txBody>
      </p:sp>
      <p:pic>
        <p:nvPicPr>
          <p:cNvPr id="2" name="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100" y="0"/>
            <a:ext cx="7499350" cy="1143000"/>
          </a:xfrm>
        </p:spPr>
        <p:txBody>
          <a:bodyPr/>
          <a:lstStyle/>
          <a:p>
            <a:pPr algn="ctr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SYMBOLIZATION (TABLE 2)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" name="Table 1" descr="Symbolization table. Organizing transition of symbolization of vocal, unaided, and aided things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72790"/>
              </p:ext>
            </p:extLst>
          </p:nvPr>
        </p:nvGraphicFramePr>
        <p:xfrm>
          <a:off x="2743200" y="1143001"/>
          <a:ext cx="7696199" cy="554720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99309"/>
                <a:gridCol w="2254442"/>
                <a:gridCol w="2118398"/>
                <a:gridCol w="1924050"/>
              </a:tblGrid>
              <a:tr h="914285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rgbClr val="FF6600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rgbClr val="FF6600"/>
                        </a:solidFill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NONSYMBOLIC</a:t>
                      </a:r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TRANSITIONAL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(Concrete Symbolic)</a:t>
                      </a: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SYMBOLIC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FF6600"/>
                          </a:solidFill>
                        </a:rPr>
                        <a:t>(Abstract Symbolic)</a:t>
                      </a:r>
                      <a:endParaRPr 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 marT="45701" marB="45701"/>
                </a:tc>
              </a:tr>
              <a:tr h="14323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VOCAL</a:t>
                      </a:r>
                    </a:p>
                    <a:p>
                      <a:pPr algn="ctr"/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crying</a:t>
                      </a:r>
                    </a:p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babbling</a:t>
                      </a:r>
                    </a:p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screaming</a:t>
                      </a:r>
                    </a:p>
                    <a:p>
                      <a:pPr marL="53975" indent="0" algn="l"/>
                      <a:endParaRPr lang="en-US" sz="2200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jargon</a:t>
                      </a:r>
                    </a:p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variation of </a:t>
                      </a:r>
                    </a:p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   inflection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traditional</a:t>
                      </a:r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109538" indent="0" algn="l"/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  speech</a:t>
                      </a:r>
                    </a:p>
                    <a:p>
                      <a:pPr marL="109538" indent="0" algn="l"/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voice output</a:t>
                      </a:r>
                    </a:p>
                    <a:p>
                      <a:pPr marL="109538" indent="0" algn="l"/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  comm. aid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</a:tr>
              <a:tr h="176764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UNAIDED</a:t>
                      </a:r>
                    </a:p>
                    <a:p>
                      <a:pPr algn="ctr"/>
                      <a:endParaRPr lang="en-US" sz="2200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level of alertness</a:t>
                      </a:r>
                    </a:p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changing affect</a:t>
                      </a:r>
                    </a:p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body</a:t>
                      </a:r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posturing</a:t>
                      </a:r>
                    </a:p>
                    <a:p>
                      <a:pPr marL="53975" indent="0" algn="l"/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body movement</a:t>
                      </a:r>
                    </a:p>
                    <a:p>
                      <a:pPr marL="53975" indent="0" algn="l"/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gesturing</a:t>
                      </a:r>
                    </a:p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pointing</a:t>
                      </a:r>
                    </a:p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proximity</a:t>
                      </a:r>
                    </a:p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facial</a:t>
                      </a:r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109538" indent="0" algn="l"/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  expressions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ASL</a:t>
                      </a:r>
                    </a:p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tactile sign</a:t>
                      </a:r>
                    </a:p>
                    <a:p>
                      <a:pPr marL="109538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fingerspelling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</a:tr>
              <a:tr h="143239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AIDED</a:t>
                      </a:r>
                    </a:p>
                    <a:p>
                      <a:pPr algn="ctr"/>
                      <a:endParaRPr lang="en-US" sz="2200" i="0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acting on people</a:t>
                      </a:r>
                    </a:p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acting</a:t>
                      </a:r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on objects</a:t>
                      </a:r>
                      <a:endParaRPr lang="en-US" sz="2200" dirty="0" smtClean="0">
                        <a:solidFill>
                          <a:schemeClr val="tx2"/>
                        </a:solidFill>
                      </a:endParaRPr>
                    </a:p>
                    <a:p>
                      <a:pPr marL="109538" indent="0" algn="l"/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textures</a:t>
                      </a:r>
                    </a:p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tangible symbols</a:t>
                      </a:r>
                    </a:p>
                    <a:p>
                      <a:pPr marL="53975" indent="0" algn="l"/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3-dimensional</a:t>
                      </a:r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53975" indent="0" algn="l"/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  objects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pPr marL="109538" indent="0" algn="l">
                        <a:tabLst>
                          <a:tab pos="53975" algn="l"/>
                        </a:tabLst>
                      </a:pPr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braille</a:t>
                      </a:r>
                    </a:p>
                    <a:p>
                      <a:pPr marL="109538" indent="0" algn="l">
                        <a:tabLst>
                          <a:tab pos="53975" algn="l"/>
                        </a:tabLst>
                      </a:pPr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textural code</a:t>
                      </a:r>
                    </a:p>
                    <a:p>
                      <a:pPr marL="109538" indent="0" algn="l">
                        <a:tabLst>
                          <a:tab pos="53975" algn="l"/>
                        </a:tabLst>
                      </a:pPr>
                      <a:r>
                        <a:rPr lang="en-US" sz="2200" dirty="0" smtClean="0">
                          <a:solidFill>
                            <a:schemeClr val="tx2"/>
                          </a:solidFill>
                        </a:rPr>
                        <a:t>traditional</a:t>
                      </a:r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109538" indent="0" algn="l">
                        <a:tabLst>
                          <a:tab pos="53975" algn="l"/>
                        </a:tabLst>
                      </a:pPr>
                      <a:r>
                        <a:rPr lang="en-US" sz="2200" baseline="0" dirty="0" smtClean="0">
                          <a:solidFill>
                            <a:schemeClr val="tx2"/>
                          </a:solidFill>
                        </a:rPr>
                        <a:t>   orthography</a:t>
                      </a:r>
                      <a:endParaRPr lang="en-US" sz="2200" dirty="0">
                        <a:solidFill>
                          <a:schemeClr val="tx2"/>
                        </a:solidFill>
                      </a:endParaRPr>
                    </a:p>
                  </a:txBody>
                  <a:tcPr marT="45701" marB="45701"/>
                </a:tc>
              </a:tr>
            </a:tbl>
          </a:graphicData>
        </a:graphic>
      </p:graphicFrame>
      <p:pic>
        <p:nvPicPr>
          <p:cNvPr id="3" name="Slide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BACKGROUND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00" y="1295400"/>
            <a:ext cx="7772400" cy="5302250"/>
          </a:xfrm>
        </p:spPr>
        <p:txBody>
          <a:bodyPr/>
          <a:lstStyle/>
          <a:p>
            <a:pPr marL="630238" indent="-573088">
              <a:buNone/>
            </a:pPr>
            <a:r>
              <a:rPr lang="en-US" altLang="en-US" sz="3600"/>
              <a:t>	A learner’s communicative competence is anchored in the </a:t>
            </a:r>
            <a:r>
              <a:rPr lang="en-US" altLang="en-US" sz="3600" u="sng"/>
              <a:t>motor, social, and cognitive achievements</a:t>
            </a:r>
            <a:r>
              <a:rPr lang="en-US" altLang="en-US" sz="3600"/>
              <a:t> of the first months of life.</a:t>
            </a:r>
          </a:p>
          <a:p>
            <a:pPr marL="630238" indent="-573088">
              <a:buNone/>
            </a:pPr>
            <a:endParaRPr lang="en-US" altLang="en-US" sz="1200"/>
          </a:p>
          <a:p>
            <a:pPr marL="630238" indent="-573088">
              <a:buNone/>
            </a:pPr>
            <a:r>
              <a:rPr lang="en-US" altLang="en-US" sz="3600"/>
              <a:t>	The theory of Jean Piaget is very frequently referenced as a “solid” description of these sensori-motor achievements during the first 2 years.</a:t>
            </a:r>
          </a:p>
          <a:p>
            <a:pPr marL="630238" indent="-573088"/>
            <a:endParaRPr lang="en-US" altLang="en-US" smtClean="0"/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554162"/>
          </a:xfrm>
        </p:spPr>
        <p:txBody>
          <a:bodyPr/>
          <a:lstStyle/>
          <a:p>
            <a:pPr algn="ctr" eaLnBrk="1" hangingPunct="1"/>
            <a:r>
              <a:rPr lang="en-US" altLang="en-US" sz="440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ASSUMPTIONS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2590800" y="1828800"/>
            <a:ext cx="786765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z="1200"/>
          </a:p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Absolutely </a:t>
            </a:r>
            <a:r>
              <a:rPr lang="en-US" altLang="en-US" u="sng" smtClean="0">
                <a:solidFill>
                  <a:schemeClr val="tx2"/>
                </a:solidFill>
              </a:rPr>
              <a:t>ALL</a:t>
            </a:r>
            <a:r>
              <a:rPr lang="en-US" altLang="en-US" smtClean="0">
                <a:solidFill>
                  <a:schemeClr val="tx2"/>
                </a:solidFill>
              </a:rPr>
              <a:t> learners </a:t>
            </a:r>
            <a:r>
              <a:rPr lang="en-US" altLang="en-US" u="sng" smtClean="0">
                <a:solidFill>
                  <a:schemeClr val="tx2"/>
                </a:solidFill>
              </a:rPr>
              <a:t>DO</a:t>
            </a:r>
            <a:r>
              <a:rPr lang="en-US" altLang="en-US" smtClean="0">
                <a:solidFill>
                  <a:schemeClr val="tx2"/>
                </a:solidFill>
              </a:rPr>
              <a:t> communicate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Absolutely </a:t>
            </a:r>
            <a:r>
              <a:rPr lang="en-US" altLang="en-US" u="sng" smtClean="0">
                <a:solidFill>
                  <a:schemeClr val="tx2"/>
                </a:solidFill>
              </a:rPr>
              <a:t>ALL</a:t>
            </a:r>
            <a:r>
              <a:rPr lang="en-US" altLang="en-US" smtClean="0">
                <a:solidFill>
                  <a:schemeClr val="tx2"/>
                </a:solidFill>
              </a:rPr>
              <a:t> learners</a:t>
            </a:r>
            <a:r>
              <a:rPr lang="ja-JP" altLang="en-US" smtClean="0">
                <a:solidFill>
                  <a:schemeClr val="tx2"/>
                </a:solidFill>
              </a:rPr>
              <a:t>’</a:t>
            </a:r>
            <a:r>
              <a:rPr lang="en-US" altLang="ja-JP" smtClean="0">
                <a:solidFill>
                  <a:schemeClr val="tx2"/>
                </a:solidFill>
              </a:rPr>
              <a:t> communication skills can be improved (or altered)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3" name="Slide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1981200"/>
            <a:ext cx="7943850" cy="4800600"/>
          </a:xfrm>
        </p:spPr>
        <p:txBody>
          <a:bodyPr/>
          <a:lstStyle/>
          <a:p>
            <a:pP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Experiences that involve </a:t>
            </a:r>
            <a:r>
              <a:rPr lang="en-US" sz="2800" u="sng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movement and action</a:t>
            </a:r>
          </a:p>
          <a:p>
            <a:pPr marL="82550" indent="0">
              <a:buNone/>
              <a:defRPr/>
            </a:pPr>
            <a:endParaRPr lang="en-US" sz="1000" u="sng" dirty="0">
              <a:solidFill>
                <a:srgbClr val="4F271C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Multi-sensory exploration, including </a:t>
            </a:r>
            <a:r>
              <a:rPr lang="en-US" sz="2800" u="sng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touch</a:t>
            </a:r>
          </a:p>
          <a:p>
            <a:pPr marL="82550" indent="0">
              <a:buNone/>
              <a:defRPr/>
            </a:pPr>
            <a:endParaRPr lang="en-US" sz="1000" u="sng" dirty="0">
              <a:solidFill>
                <a:srgbClr val="4F271C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Interaction with objects / activities that are highly </a:t>
            </a:r>
            <a:r>
              <a:rPr lang="en-US" sz="2800" u="sng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preferred </a:t>
            </a:r>
            <a:r>
              <a:rPr lang="en-US" sz="2800" i="1" u="sng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by the learner</a:t>
            </a:r>
          </a:p>
          <a:p>
            <a:pPr marL="82550" indent="0">
              <a:buNone/>
              <a:defRPr/>
            </a:pPr>
            <a:endParaRPr lang="en-US" sz="1000" i="1" u="sng" dirty="0">
              <a:solidFill>
                <a:srgbClr val="4F271C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Interactions that occur during </a:t>
            </a:r>
            <a:r>
              <a:rPr lang="en-US" sz="2800" u="sng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play</a:t>
            </a:r>
          </a:p>
          <a:p>
            <a:pPr marL="82550" indent="0">
              <a:buNone/>
              <a:defRPr/>
            </a:pPr>
            <a:endParaRPr lang="en-US" sz="1000" u="sng" dirty="0">
              <a:solidFill>
                <a:srgbClr val="4F271C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Wingdings 2" charset="0"/>
              <a:buChar char=""/>
              <a:defRPr/>
            </a:pPr>
            <a:r>
              <a:rPr lang="en-US" sz="2800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Implementation of regular </a:t>
            </a:r>
            <a:r>
              <a:rPr lang="en-US" sz="2800" u="sng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routines</a:t>
            </a:r>
          </a:p>
          <a:p>
            <a:pPr marL="82550" indent="0">
              <a:buNone/>
              <a:defRPr/>
            </a:pPr>
            <a:endParaRPr lang="en-US" sz="1000" u="sng" dirty="0">
              <a:solidFill>
                <a:srgbClr val="4F271C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Wingdings 2" charset="0"/>
              <a:buChar char=""/>
              <a:defRPr/>
            </a:pPr>
            <a:r>
              <a:rPr lang="en-US" sz="2800" b="1" dirty="0">
                <a:solidFill>
                  <a:srgbClr val="FF6600"/>
                </a:solidFill>
                <a:ea typeface="ＭＳ Ｐゴシック" charset="0"/>
                <a:cs typeface="ＭＳ Ｐゴシック" charset="0"/>
              </a:rPr>
              <a:t>Highly responsive adults!!!</a:t>
            </a:r>
            <a:r>
              <a:rPr lang="en-US" sz="2800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           </a:t>
            </a:r>
            <a:r>
              <a:rPr lang="en-US" sz="1800" dirty="0">
                <a:solidFill>
                  <a:srgbClr val="4F271C"/>
                </a:solidFill>
                <a:ea typeface="ＭＳ Ｐゴシック" charset="0"/>
                <a:cs typeface="ＭＳ Ｐゴシック" charset="0"/>
              </a:rPr>
              <a:t> (Bruce, 2008)</a:t>
            </a:r>
          </a:p>
          <a:p>
            <a:pPr algn="ctr">
              <a:buFont typeface="Wingdings 2" charset="0"/>
              <a:buNone/>
              <a:defRPr/>
            </a:pPr>
            <a:endParaRPr lang="en-US" sz="3600" b="1" dirty="0">
              <a:solidFill>
                <a:srgbClr val="FF66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100" y="274638"/>
            <a:ext cx="7499350" cy="17065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COMMUNICATIVE INTERVENTION: FACILITATION OF SYMBOLIZATION ABILITY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lid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PIAGETIAN PERSPECTIVE</a:t>
            </a:r>
          </a:p>
        </p:txBody>
      </p:sp>
      <p:sp>
        <p:nvSpPr>
          <p:cNvPr id="46081" name="Content Placeholder 1"/>
          <p:cNvSpPr>
            <a:spLocks noGrp="1"/>
          </p:cNvSpPr>
          <p:nvPr>
            <p:ph idx="1"/>
          </p:nvPr>
        </p:nvSpPr>
        <p:spPr>
          <a:xfrm>
            <a:off x="2667000" y="1481138"/>
            <a:ext cx="7848600" cy="495935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sz="3600" b="1">
                <a:latin typeface="Lucida Sans Unicode" panose="020B0602030504020204" pitchFamily="34" charset="0"/>
              </a:rPr>
              <a:t>	</a:t>
            </a:r>
            <a:r>
              <a:rPr lang="en-US" altLang="en-US" sz="3600" b="1" u="sng">
                <a:latin typeface="Lucida Sans Unicode" panose="020B0602030504020204" pitchFamily="34" charset="0"/>
              </a:rPr>
              <a:t>KEY</a:t>
            </a:r>
            <a:r>
              <a:rPr lang="en-US" altLang="en-US" sz="3600" b="1">
                <a:latin typeface="Lucida Sans Unicode" panose="020B0602030504020204" pitchFamily="34" charset="0"/>
              </a:rPr>
              <a:t>:  Representational Thinking 	     Skills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b="1" smtClean="0">
              <a:latin typeface="Lucida Sans Unicode" panose="020B0602030504020204" pitchFamily="34" charset="0"/>
            </a:endParaRP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latin typeface="Lucida Sans Unicode" panose="020B0602030504020204" pitchFamily="34" charset="0"/>
              </a:rPr>
              <a:t>	</a:t>
            </a:r>
            <a:r>
              <a:rPr lang="ja-JP" altLang="en-US" smtClean="0">
                <a:latin typeface="Lucida Sans Unicode" panose="020B0602030504020204" pitchFamily="34" charset="0"/>
              </a:rPr>
              <a:t>“</a:t>
            </a:r>
            <a:r>
              <a:rPr lang="en-US" altLang="ja-JP" smtClean="0">
                <a:latin typeface="Lucida Sans Unicode" panose="020B0602030504020204" pitchFamily="34" charset="0"/>
              </a:rPr>
              <a:t>The ability to represent something in mind when it is not present in the here </a:t>
            </a:r>
            <a:r>
              <a:rPr lang="en-US" altLang="ja-JP" b="1" smtClean="0">
                <a:solidFill>
                  <a:srgbClr val="FF6600"/>
                </a:solidFill>
                <a:latin typeface="Lucida Sans Unicode" panose="020B0602030504020204" pitchFamily="34" charset="0"/>
              </a:rPr>
              <a:t>(SPACE) </a:t>
            </a:r>
            <a:r>
              <a:rPr lang="en-US" altLang="ja-JP" smtClean="0">
                <a:latin typeface="Lucida Sans Unicode" panose="020B0602030504020204" pitchFamily="34" charset="0"/>
              </a:rPr>
              <a:t>and </a:t>
            </a:r>
            <a:r>
              <a:rPr lang="en-US" altLang="ja-JP" b="1" smtClean="0">
                <a:latin typeface="Lucida Sans Unicode" panose="020B0602030504020204" pitchFamily="34" charset="0"/>
              </a:rPr>
              <a:t>now </a:t>
            </a:r>
            <a:r>
              <a:rPr lang="en-US" altLang="ja-JP" b="1" smtClean="0">
                <a:solidFill>
                  <a:srgbClr val="FF6600"/>
                </a:solidFill>
                <a:latin typeface="Lucida Sans Unicode" panose="020B0602030504020204" pitchFamily="34" charset="0"/>
              </a:rPr>
              <a:t>(TIME)</a:t>
            </a:r>
            <a:r>
              <a:rPr lang="en-US" altLang="ja-JP" b="1" smtClean="0">
                <a:latin typeface="Lucida Sans Unicode" panose="020B0602030504020204" pitchFamily="34" charset="0"/>
              </a:rPr>
              <a:t>.</a:t>
            </a:r>
            <a:r>
              <a:rPr lang="ja-JP" altLang="en-US" b="1" smtClean="0">
                <a:latin typeface="Lucida Sans Unicode" panose="020B0602030504020204" pitchFamily="34" charset="0"/>
              </a:rPr>
              <a:t>”</a:t>
            </a:r>
            <a:endParaRPr lang="en-US" altLang="ja-JP" b="1" smtClean="0">
              <a:latin typeface="Lucida Sans Unicode" panose="020B0602030504020204" pitchFamily="34" charset="0"/>
            </a:endParaRPr>
          </a:p>
          <a:p>
            <a:pPr>
              <a:buFont typeface="Wingdings 3" panose="05040102010807070707" pitchFamily="18" charset="2"/>
              <a:buNone/>
            </a:pPr>
            <a:endParaRPr lang="en-US" altLang="en-US" b="1" smtClean="0">
              <a:latin typeface="Lucida Sans Unicode" panose="020B0602030504020204" pitchFamily="34" charset="0"/>
            </a:endParaRPr>
          </a:p>
          <a:p>
            <a:r>
              <a:rPr lang="en-US" altLang="en-US" sz="2800" b="1">
                <a:latin typeface="Lucida Sans Unicode" panose="020B0602030504020204" pitchFamily="34" charset="0"/>
              </a:rPr>
              <a:t>Construction of object-based knowledge</a:t>
            </a:r>
          </a:p>
          <a:p>
            <a:r>
              <a:rPr lang="en-US" altLang="en-US" sz="2800" b="1">
                <a:latin typeface="Lucida Sans Unicode" panose="020B0602030504020204" pitchFamily="34" charset="0"/>
              </a:rPr>
              <a:t>Concept of “distancing”</a:t>
            </a:r>
            <a:endParaRPr lang="en-US" altLang="ja-JP" sz="2800" b="1">
              <a:latin typeface="Lucida Sans Unicode" panose="020B0602030504020204" pitchFamily="34" charset="0"/>
            </a:endParaRPr>
          </a:p>
          <a:p>
            <a:pPr>
              <a:buFont typeface="Wingdings 3" panose="05040102010807070707" pitchFamily="18" charset="2"/>
              <a:buNone/>
            </a:pPr>
            <a:endParaRPr lang="en-US" altLang="en-US" smtClean="0">
              <a:latin typeface="Lucida Sans Unicode" panose="020B0602030504020204" pitchFamily="34" charset="0"/>
            </a:endParaRPr>
          </a:p>
        </p:txBody>
      </p:sp>
      <p:pic>
        <p:nvPicPr>
          <p:cNvPr id="2" name="Slide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 bwMode="auto">
          <a:xfrm>
            <a:off x="2590800" y="0"/>
            <a:ext cx="8077200" cy="14478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dirty="0">
                <a:effectLst/>
                <a:ea typeface="ＭＳ Ｐゴシック" charset="0"/>
                <a:cs typeface="ＭＳ Ｐゴシック" charset="0"/>
              </a:rPr>
              <a:t>COMMUNICATIVE INTERVENTION:  DISTANCING &amp; DAILY ROUTINES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>
          <a:xfrm>
            <a:off x="2959100" y="1371600"/>
            <a:ext cx="7499350" cy="5486400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en-US" altLang="en-US" sz="2600"/>
              <a:t>Begin with “now” and “later” boxes, along with a  “finished” box, as a rudimentary </a:t>
            </a:r>
            <a:r>
              <a:rPr lang="en-US" altLang="en-US" sz="2600" u="sng"/>
              <a:t>daily schedule</a:t>
            </a:r>
          </a:p>
          <a:p>
            <a:pPr marL="342900" indent="-342900">
              <a:lnSpc>
                <a:spcPct val="90000"/>
              </a:lnSpc>
              <a:buNone/>
            </a:pPr>
            <a:endParaRPr lang="en-US" altLang="en-US" sz="1200" u="sng"/>
          </a:p>
          <a:p>
            <a:pPr marL="342900" indent="-342900">
              <a:lnSpc>
                <a:spcPct val="90000"/>
              </a:lnSpc>
            </a:pPr>
            <a:r>
              <a:rPr lang="en-US" altLang="en-US" sz="2600"/>
              <a:t>Develop “</a:t>
            </a:r>
            <a:r>
              <a:rPr lang="en-US" altLang="ja-JP" sz="2600" u="sng"/>
              <a:t>experience books</a:t>
            </a:r>
            <a:r>
              <a:rPr lang="en-US" altLang="en-US" sz="2600"/>
              <a:t>”</a:t>
            </a:r>
            <a:r>
              <a:rPr lang="en-US" altLang="ja-JP" sz="2600"/>
              <a:t> about the learner</a:t>
            </a:r>
            <a:r>
              <a:rPr lang="en-US" altLang="en-US" sz="2600"/>
              <a:t>’</a:t>
            </a:r>
            <a:r>
              <a:rPr lang="en-US" altLang="ja-JP" sz="2600"/>
              <a:t>s personal activities / experiences, using salient representations</a:t>
            </a:r>
          </a:p>
          <a:p>
            <a:pPr marL="342900" indent="-342900">
              <a:lnSpc>
                <a:spcPct val="90000"/>
              </a:lnSpc>
              <a:buNone/>
            </a:pPr>
            <a:endParaRPr lang="en-US" altLang="en-US" sz="1200"/>
          </a:p>
          <a:p>
            <a:pPr marL="342900" indent="-342900">
              <a:lnSpc>
                <a:spcPct val="90000"/>
              </a:lnSpc>
            </a:pPr>
            <a:r>
              <a:rPr lang="en-US" altLang="en-US" sz="2600"/>
              <a:t>Create an </a:t>
            </a:r>
            <a:r>
              <a:rPr lang="en-US" altLang="en-US" sz="2600" u="sng"/>
              <a:t>interactive home – school journal</a:t>
            </a:r>
            <a:r>
              <a:rPr lang="en-US" altLang="en-US" sz="2600"/>
              <a:t> to record a few daily events in which the learner participated (to support “memory thinking”)</a:t>
            </a:r>
          </a:p>
          <a:p>
            <a:pPr marL="342900" indent="-342900">
              <a:lnSpc>
                <a:spcPct val="90000"/>
              </a:lnSpc>
              <a:buNone/>
            </a:pPr>
            <a:endParaRPr lang="en-US" altLang="en-US" sz="1200"/>
          </a:p>
          <a:p>
            <a:pPr marL="342900" indent="-342900">
              <a:lnSpc>
                <a:spcPct val="90000"/>
              </a:lnSpc>
            </a:pPr>
            <a:r>
              <a:rPr lang="en-US" altLang="en-US" sz="2600"/>
              <a:t>Mount the objects used in these supports for the development of symbolization to help the learner distinguish when the object is an object and when it is a </a:t>
            </a:r>
            <a:r>
              <a:rPr lang="en-US" altLang="en-US" sz="2600" i="1"/>
              <a:t>representation</a:t>
            </a:r>
            <a:r>
              <a:rPr lang="en-US" altLang="en-US" sz="2600"/>
              <a:t> (of the object)</a:t>
            </a:r>
          </a:p>
        </p:txBody>
      </p:sp>
      <p:pic>
        <p:nvPicPr>
          <p:cNvPr id="2" name="Slide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1752600"/>
            <a:ext cx="7943850" cy="4465638"/>
          </a:xfrm>
        </p:spPr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Listen with your eyes,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 and hands,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and heart….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>
                <a:solidFill>
                  <a:srgbClr val="4F271C"/>
                </a:solidFill>
              </a:rPr>
              <a:t>(to develop learner’s </a:t>
            </a:r>
            <a:r>
              <a:rPr lang="en-US" altLang="en-US" sz="3600" b="1">
                <a:solidFill>
                  <a:srgbClr val="4F271C"/>
                </a:solidFill>
              </a:rPr>
              <a:t>expressive</a:t>
            </a:r>
            <a:r>
              <a:rPr lang="en-US" altLang="en-US" sz="3600">
                <a:solidFill>
                  <a:srgbClr val="4F271C"/>
                </a:solidFill>
              </a:rPr>
              <a:t> skills)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>
                <a:solidFill>
                  <a:srgbClr val="4F271C"/>
                </a:solidFill>
              </a:rPr>
              <a:t>&amp;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 b="1">
                <a:solidFill>
                  <a:srgbClr val="FF6600"/>
                </a:solidFill>
              </a:rPr>
              <a:t>Talk with more than your mouth….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sz="3600">
                <a:solidFill>
                  <a:schemeClr val="tx2"/>
                </a:solidFill>
              </a:rPr>
              <a:t>(to develop learner’s </a:t>
            </a:r>
            <a:r>
              <a:rPr lang="en-US" altLang="en-US" sz="3600" b="1">
                <a:solidFill>
                  <a:schemeClr val="tx2"/>
                </a:solidFill>
              </a:rPr>
              <a:t>receptive </a:t>
            </a:r>
            <a:r>
              <a:rPr lang="en-US" altLang="en-US" sz="3600">
                <a:solidFill>
                  <a:schemeClr val="tx2"/>
                </a:solidFill>
              </a:rPr>
              <a:t>skills)</a:t>
            </a: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3600" b="1">
              <a:solidFill>
                <a:srgbClr val="FF6600"/>
              </a:solidFill>
            </a:endParaRP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3600" b="1">
              <a:solidFill>
                <a:srgbClr val="FF6600"/>
              </a:solidFill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100" y="274638"/>
            <a:ext cx="7499350" cy="1477962"/>
          </a:xfrm>
        </p:spPr>
        <p:txBody>
          <a:bodyPr/>
          <a:lstStyle/>
          <a:p>
            <a:pPr algn="ctr">
              <a:defRPr/>
            </a:pPr>
            <a:r>
              <a:rPr lang="en-US" sz="44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COMMUNICATIVE INTERVENTION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Slide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RESOURCES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panose="05040102010807070707" pitchFamily="18" charset="2"/>
              <a:buNone/>
            </a:pPr>
            <a:endParaRPr lang="en-US" altLang="en-US" sz="1200">
              <a:latin typeface="Lucida Sans Unicode" panose="020B0602030504020204" pitchFamily="34" charset="0"/>
            </a:endParaRP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latin typeface="Lucida Sans Unicode" panose="020B0602030504020204" pitchFamily="34" charset="0"/>
              </a:rPr>
              <a:t>	</a:t>
            </a:r>
            <a:r>
              <a:rPr lang="en-US" altLang="en-US" b="1" u="sng" smtClean="0">
                <a:solidFill>
                  <a:srgbClr val="1FAECD"/>
                </a:solidFill>
                <a:latin typeface="Lucida Sans Unicode" panose="020B0602030504020204" pitchFamily="34" charset="0"/>
              </a:rPr>
              <a:t>www.nationaldb.org</a:t>
            </a:r>
          </a:p>
          <a:p>
            <a:r>
              <a:rPr lang="ja-JP" altLang="en-US" b="1" smtClean="0">
                <a:latin typeface="Lucida Sans Unicode" panose="020B0602030504020204" pitchFamily="34" charset="0"/>
              </a:rPr>
              <a:t>“</a:t>
            </a:r>
            <a:r>
              <a:rPr lang="en-US" altLang="ja-JP" b="1" smtClean="0">
                <a:latin typeface="Lucida Sans Unicode" panose="020B0602030504020204" pitchFamily="34" charset="0"/>
              </a:rPr>
              <a:t>Selected topics</a:t>
            </a:r>
            <a:r>
              <a:rPr lang="ja-JP" altLang="en-US" b="1" smtClean="0">
                <a:latin typeface="Lucida Sans Unicode" panose="020B0602030504020204" pitchFamily="34" charset="0"/>
              </a:rPr>
              <a:t>”</a:t>
            </a:r>
            <a:endParaRPr lang="en-US" altLang="ja-JP" b="1" smtClean="0">
              <a:latin typeface="Lucida Sans Unicode" panose="020B0602030504020204" pitchFamily="34" charset="0"/>
            </a:endParaRPr>
          </a:p>
          <a:p>
            <a:pPr lvl="1"/>
            <a:r>
              <a:rPr lang="ja-JP" altLang="en-US" b="1" smtClean="0">
                <a:latin typeface="Lucida Sans Unicode" panose="020B0602030504020204" pitchFamily="34" charset="0"/>
              </a:rPr>
              <a:t>“</a:t>
            </a:r>
            <a:r>
              <a:rPr lang="en-US" altLang="ja-JP" b="1" smtClean="0">
                <a:latin typeface="Lucida Sans Unicode" panose="020B0602030504020204" pitchFamily="34" charset="0"/>
              </a:rPr>
              <a:t>Communication</a:t>
            </a:r>
            <a:r>
              <a:rPr lang="ja-JP" altLang="en-US" b="1" smtClean="0">
                <a:latin typeface="Lucida Sans Unicode" panose="020B0602030504020204" pitchFamily="34" charset="0"/>
              </a:rPr>
              <a:t>”</a:t>
            </a:r>
            <a:endParaRPr lang="en-US" altLang="ja-JP" sz="2600" b="1">
              <a:latin typeface="Lucida Sans Unicode" panose="020B0602030504020204" pitchFamily="34" charset="0"/>
            </a:endParaRPr>
          </a:p>
          <a:p>
            <a:pPr lvl="2"/>
            <a:r>
              <a:rPr lang="ja-JP" altLang="en-US" sz="2600" b="1">
                <a:latin typeface="Lucida Sans Unicode" panose="020B0602030504020204" pitchFamily="34" charset="0"/>
              </a:rPr>
              <a:t>“</a:t>
            </a:r>
            <a:r>
              <a:rPr lang="en-US" altLang="ja-JP" sz="2600" b="1">
                <a:latin typeface="Lucida Sans Unicode" panose="020B0602030504020204" pitchFamily="34" charset="0"/>
              </a:rPr>
              <a:t>The Path to Symbolism</a:t>
            </a:r>
            <a:r>
              <a:rPr lang="ja-JP" altLang="en-US" sz="2600" b="1">
                <a:latin typeface="Lucida Sans Unicode" panose="020B0602030504020204" pitchFamily="34" charset="0"/>
              </a:rPr>
              <a:t>”</a:t>
            </a:r>
            <a:endParaRPr lang="en-US" altLang="ja-JP" sz="2600" b="1">
              <a:latin typeface="Lucida Sans Unicode" panose="020B0602030504020204" pitchFamily="34" charset="0"/>
            </a:endParaRPr>
          </a:p>
          <a:p>
            <a:pPr lvl="2">
              <a:buFont typeface="Wingdings 2" panose="05020102010507070707" pitchFamily="18" charset="2"/>
              <a:buNone/>
            </a:pPr>
            <a:r>
              <a:rPr lang="en-US" altLang="ja-JP" sz="2600" b="1">
                <a:latin typeface="Lucida Sans Unicode" panose="020B0602030504020204" pitchFamily="34" charset="0"/>
              </a:rPr>
              <a:t>(</a:t>
            </a:r>
            <a:r>
              <a:rPr lang="en-US" altLang="ja-JP" sz="2600" b="1" i="1">
                <a:latin typeface="Lucida Sans Unicode" panose="020B0602030504020204" pitchFamily="34" charset="0"/>
              </a:rPr>
              <a:t>Practice Perspectives, </a:t>
            </a:r>
            <a:r>
              <a:rPr lang="en-US" altLang="ja-JP" sz="2600" b="1">
                <a:latin typeface="Lucida Sans Unicode" panose="020B0602030504020204" pitchFamily="34" charset="0"/>
              </a:rPr>
              <a:t>August 2008)</a:t>
            </a:r>
          </a:p>
          <a:p>
            <a:pPr lvl="2">
              <a:buFont typeface="Wingdings 2" panose="05020102010507070707" pitchFamily="18" charset="2"/>
              <a:buNone/>
            </a:pPr>
            <a:endParaRPr lang="en-US" altLang="en-US" sz="2600" b="1">
              <a:latin typeface="Lucida Sans Unicode" panose="020B0602030504020204" pitchFamily="34" charset="0"/>
            </a:endParaRP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latin typeface="Lucida Sans Unicode" panose="020B0602030504020204" pitchFamily="34" charset="0"/>
              </a:rPr>
              <a:t>	</a:t>
            </a:r>
            <a:r>
              <a:rPr lang="en-US" altLang="en-US" b="1" u="sng" smtClean="0">
                <a:solidFill>
                  <a:srgbClr val="1FAECD"/>
                </a:solidFill>
                <a:latin typeface="Lucida Sans Unicode" panose="020B0602030504020204" pitchFamily="34" charset="0"/>
              </a:rPr>
              <a:t>www.unr.edu/educ/ndsip</a:t>
            </a:r>
          </a:p>
          <a:p>
            <a:r>
              <a:rPr lang="ja-JP" altLang="en-US" b="1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“</a:t>
            </a:r>
            <a:r>
              <a:rPr lang="en-US" altLang="ja-JP" b="1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Tips for Home or School</a:t>
            </a:r>
            <a:r>
              <a:rPr lang="ja-JP" altLang="en-US" b="1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”</a:t>
            </a:r>
            <a:endParaRPr lang="en-US" altLang="ja-JP" b="1" smtClean="0">
              <a:solidFill>
                <a:srgbClr val="000000"/>
              </a:solidFill>
              <a:latin typeface="Lucida Sans Unicode" panose="020B0602030504020204" pitchFamily="34" charset="0"/>
            </a:endParaRPr>
          </a:p>
          <a:p>
            <a:pPr lvl="2"/>
            <a:endParaRPr lang="en-US" altLang="en-US" sz="2600" b="1">
              <a:latin typeface="Lucida Sans Unicode" panose="020B0602030504020204" pitchFamily="34" charset="0"/>
            </a:endParaRPr>
          </a:p>
        </p:txBody>
      </p:sp>
      <p:pic>
        <p:nvPicPr>
          <p:cNvPr id="2" name="Slide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5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7715250" cy="1524000"/>
          </a:xfrm>
        </p:spPr>
        <p:txBody>
          <a:bodyPr/>
          <a:lstStyle/>
          <a:p>
            <a:pPr algn="ctr" eaLnBrk="1" hangingPunct="1"/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REFERENCES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295400"/>
            <a:ext cx="76200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 err="1"/>
              <a:t>Bashinski</a:t>
            </a:r>
            <a:r>
              <a:rPr lang="en-US" altLang="en-US" sz="2400" dirty="0"/>
              <a:t>, S. M. (2001). Communication.  In Kansas State Department of Education, </a:t>
            </a:r>
            <a:r>
              <a:rPr lang="en-US" altLang="en-US" sz="2400" i="1" dirty="0"/>
              <a:t>Collective wisdom: An anthology of stories and best practices for educating students with severe disabilities and deaf-blindness</a:t>
            </a:r>
            <a:r>
              <a:rPr lang="en-US" altLang="en-US" sz="2400" dirty="0"/>
              <a:t> (pp. 30-37), Topeka, KS:  Author. </a:t>
            </a:r>
          </a:p>
          <a:p>
            <a:pPr eaLnBrk="1" hangingPunct="1">
              <a:buFontTx/>
              <a:buNone/>
            </a:pPr>
            <a:endParaRPr lang="en-US" altLang="en-US" sz="900" dirty="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dirty="0"/>
              <a:t>Bruce, S. (2005). The impact of congenital </a:t>
            </a:r>
            <a:r>
              <a:rPr lang="en-US" altLang="en-US" sz="2400" dirty="0" err="1"/>
              <a:t>deafblindness</a:t>
            </a:r>
            <a:r>
              <a:rPr lang="en-US" altLang="en-US" sz="2400" dirty="0"/>
              <a:t> on the struggle to symbolism. </a:t>
            </a:r>
            <a:r>
              <a:rPr lang="en-US" altLang="en-US" sz="2400" i="1" dirty="0"/>
              <a:t>International Journal of Disability, Development, and Education, 52</a:t>
            </a:r>
            <a:r>
              <a:rPr lang="en-US" altLang="en-US" sz="2400" dirty="0"/>
              <a:t>(3), 233-251. 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900" dirty="0"/>
          </a:p>
          <a:p>
            <a:pPr>
              <a:buClrTx/>
              <a:buSzTx/>
              <a:buFontTx/>
              <a:buNone/>
            </a:pPr>
            <a:r>
              <a:rPr lang="en-US" altLang="en-US" sz="2400" dirty="0"/>
              <a:t>Werner, H. &amp; Kaplan, B. (1988). On development changes in the symbolic process. In M. Franklin &amp; S. </a:t>
            </a:r>
            <a:r>
              <a:rPr lang="en-US" altLang="en-US" sz="2400" dirty="0" err="1"/>
              <a:t>Barten</a:t>
            </a:r>
            <a:r>
              <a:rPr lang="en-US" altLang="en-US" sz="2400" dirty="0"/>
              <a:t> (Eds.)</a:t>
            </a:r>
            <a:r>
              <a:rPr lang="en-US" altLang="en-US" sz="2400" i="1" dirty="0"/>
              <a:t>. Child language: A reader </a:t>
            </a:r>
            <a:r>
              <a:rPr lang="en-US" altLang="en-US" sz="2400" dirty="0"/>
              <a:t>(pp. 7-9). New York: Oxford University Press. 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</p:txBody>
      </p:sp>
      <p:pic>
        <p:nvPicPr>
          <p:cNvPr id="2" name="Slide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3" y="1524000"/>
            <a:ext cx="9654079" cy="4663440"/>
          </a:xfrm>
        </p:spPr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dirty="0"/>
              <a:t>Content by:</a:t>
            </a:r>
          </a:p>
          <a:p>
            <a:pPr marL="109537" indent="0">
              <a:buNone/>
            </a:pPr>
            <a:r>
              <a:rPr lang="en-US" dirty="0"/>
              <a:t>Susan M. </a:t>
            </a:r>
            <a:r>
              <a:rPr lang="en-US" dirty="0" err="1"/>
              <a:t>Bashinski</a:t>
            </a:r>
            <a:endParaRPr lang="en-US" dirty="0"/>
          </a:p>
          <a:p>
            <a:pPr marL="109537" indent="0">
              <a:buNone/>
            </a:pPr>
            <a:r>
              <a:rPr lang="en-US" dirty="0"/>
              <a:t>Megan Cote</a:t>
            </a:r>
          </a:p>
          <a:p>
            <a:pPr marL="109537" indent="0">
              <a:buNone/>
            </a:pPr>
            <a:r>
              <a:rPr lang="en-US" dirty="0"/>
              <a:t>Rebecca </a:t>
            </a:r>
            <a:r>
              <a:rPr lang="en-US" dirty="0" err="1"/>
              <a:t>Obold</a:t>
            </a:r>
            <a:r>
              <a:rPr lang="en-US" dirty="0"/>
              <a:t>-Geary</a:t>
            </a:r>
          </a:p>
          <a:p>
            <a:pPr marL="109537" indent="0">
              <a:buNone/>
            </a:pPr>
            <a:endParaRPr lang="en-US" dirty="0"/>
          </a:p>
          <a:p>
            <a:pPr marL="109537" indent="0">
              <a:buNone/>
            </a:pPr>
            <a:r>
              <a:rPr lang="en-US" dirty="0"/>
              <a:t>2011-2013</a:t>
            </a:r>
          </a:p>
        </p:txBody>
      </p:sp>
    </p:spTree>
    <p:extLst>
      <p:ext uri="{BB962C8B-B14F-4D97-AF65-F5344CB8AC3E}">
        <p14:creationId xmlns:p14="http://schemas.microsoft.com/office/powerpoint/2010/main" val="74628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PIAGETIAN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PERSPECTIVE (1 OF 6)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89" name="Content Placeholder 1"/>
          <p:cNvSpPr>
            <a:spLocks noGrp="1"/>
          </p:cNvSpPr>
          <p:nvPr>
            <p:ph idx="1"/>
          </p:nvPr>
        </p:nvSpPr>
        <p:spPr>
          <a:xfrm>
            <a:off x="2514600" y="1481138"/>
            <a:ext cx="8077200" cy="495935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sz="3600" b="1"/>
              <a:t>	</a:t>
            </a:r>
            <a:r>
              <a:rPr lang="en-US" altLang="en-US" sz="3600" b="1" u="sng"/>
              <a:t>KEY</a:t>
            </a:r>
            <a:r>
              <a:rPr lang="en-US" altLang="en-US" sz="3600" b="1"/>
              <a:t>:  Representational Thinking 	     Skills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b="1" smtClean="0"/>
          </a:p>
          <a:p>
            <a:pPr>
              <a:buFont typeface="Wingdings 3" panose="05040102010807070707" pitchFamily="18" charset="2"/>
              <a:buNone/>
            </a:pPr>
            <a:r>
              <a:rPr lang="en-US" altLang="ja-JP" smtClean="0"/>
              <a:t>  </a:t>
            </a:r>
            <a:r>
              <a:rPr lang="ja-JP" altLang="en-US" smtClean="0"/>
              <a:t>“</a:t>
            </a:r>
            <a:r>
              <a:rPr lang="en-US" altLang="ja-JP" smtClean="0"/>
              <a:t>The ability to represent something in mind when it is not present in the </a:t>
            </a:r>
            <a:r>
              <a:rPr lang="en-US" altLang="ja-JP" b="1" smtClean="0"/>
              <a:t>here</a:t>
            </a:r>
            <a:r>
              <a:rPr lang="en-US" altLang="ja-JP" smtClean="0"/>
              <a:t> </a:t>
            </a:r>
            <a:r>
              <a:rPr lang="en-US" altLang="ja-JP" smtClean="0">
                <a:solidFill>
                  <a:srgbClr val="FF6600"/>
                </a:solidFill>
              </a:rPr>
              <a:t>(</a:t>
            </a:r>
            <a:r>
              <a:rPr lang="en-US" altLang="ja-JP" b="1" smtClean="0">
                <a:solidFill>
                  <a:srgbClr val="FF6600"/>
                </a:solidFill>
              </a:rPr>
              <a:t>SPACE) </a:t>
            </a:r>
            <a:r>
              <a:rPr lang="en-US" altLang="ja-JP" smtClean="0"/>
              <a:t>and </a:t>
            </a:r>
            <a:r>
              <a:rPr lang="en-US" altLang="ja-JP" b="1" smtClean="0"/>
              <a:t>now </a:t>
            </a:r>
            <a:r>
              <a:rPr lang="en-US" altLang="ja-JP" smtClean="0">
                <a:solidFill>
                  <a:srgbClr val="FF6600"/>
                </a:solidFill>
              </a:rPr>
              <a:t>(</a:t>
            </a:r>
            <a:r>
              <a:rPr lang="en-US" altLang="ja-JP" b="1" smtClean="0">
                <a:solidFill>
                  <a:srgbClr val="FF6600"/>
                </a:solidFill>
              </a:rPr>
              <a:t>TIME</a:t>
            </a:r>
            <a:r>
              <a:rPr lang="en-US" altLang="ja-JP" smtClean="0">
                <a:solidFill>
                  <a:srgbClr val="FF6600"/>
                </a:solidFill>
              </a:rPr>
              <a:t>)</a:t>
            </a:r>
            <a:r>
              <a:rPr lang="en-US" altLang="ja-JP" b="1" smtClean="0"/>
              <a:t>.</a:t>
            </a:r>
            <a:r>
              <a:rPr lang="ja-JP" altLang="en-US" b="1" smtClean="0"/>
              <a:t>”</a:t>
            </a:r>
            <a:endParaRPr lang="en-US" altLang="ja-JP" b="1" smtClean="0"/>
          </a:p>
          <a:p>
            <a:pPr>
              <a:buFont typeface="Wingdings 3" panose="05040102010807070707" pitchFamily="18" charset="2"/>
              <a:buNone/>
            </a:pPr>
            <a:endParaRPr lang="en-US" altLang="en-US" b="1" smtClean="0"/>
          </a:p>
          <a:p>
            <a:r>
              <a:rPr lang="en-US" altLang="en-US" sz="2800"/>
              <a:t>Concept of “</a:t>
            </a:r>
            <a:r>
              <a:rPr lang="en-US" altLang="ja-JP" sz="2800" b="1"/>
              <a:t>distancing</a:t>
            </a:r>
            <a:r>
              <a:rPr lang="en-US" altLang="en-US" sz="2800"/>
              <a:t>”</a:t>
            </a:r>
            <a:endParaRPr lang="en-US" altLang="ja-JP" sz="2800"/>
          </a:p>
          <a:p>
            <a:r>
              <a:rPr lang="en-US" altLang="en-US" sz="2800"/>
              <a:t>Construction of object-based knowledge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mtClean="0">
              <a:latin typeface="Lucida Sans Unicode" panose="020B0602030504020204" pitchFamily="34" charset="0"/>
            </a:endParaRP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8458200" cy="1219200"/>
          </a:xfrm>
        </p:spPr>
        <p:txBody>
          <a:bodyPr/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PIAGETIAN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PERSPECTIVE (2 OF 6)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3" name="Content Placeholder 1"/>
          <p:cNvSpPr>
            <a:spLocks noGrp="1"/>
          </p:cNvSpPr>
          <p:nvPr>
            <p:ph idx="1"/>
          </p:nvPr>
        </p:nvSpPr>
        <p:spPr>
          <a:xfrm>
            <a:off x="3200400" y="1295400"/>
            <a:ext cx="7467600" cy="495300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latin typeface="Lucida Sans Unicode" panose="020B0602030504020204" pitchFamily="34" charset="0"/>
              </a:rPr>
              <a:t>	    </a:t>
            </a:r>
            <a:r>
              <a:rPr lang="en-US" altLang="en-US" smtClean="0"/>
              <a:t> </a:t>
            </a:r>
            <a:r>
              <a:rPr lang="en-US" altLang="en-US" u="sng" smtClean="0"/>
              <a:t>Sensori-Motor Precursors</a:t>
            </a:r>
            <a:endParaRPr lang="en-US" altLang="en-US" smtClean="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2400"/>
              <a:t>         (to Communication Development)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solidFill>
                  <a:srgbClr val="967D42"/>
                </a:solidFill>
              </a:rPr>
              <a:t>1. </a:t>
            </a:r>
            <a:r>
              <a:rPr lang="en-US" altLang="en-US" smtClean="0"/>
              <a:t>Object permanence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90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solidFill>
                  <a:srgbClr val="967D42"/>
                </a:solidFill>
              </a:rPr>
              <a:t>2. </a:t>
            </a:r>
            <a:r>
              <a:rPr lang="en-US" altLang="en-US" smtClean="0"/>
              <a:t>Means – ends understanding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/>
              <a:t>    (“purposeful problem solving”)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solidFill>
                  <a:srgbClr val="967D42"/>
                </a:solidFill>
              </a:rPr>
              <a:t>3. </a:t>
            </a:r>
            <a:r>
              <a:rPr lang="en-US" altLang="en-US" smtClean="0"/>
              <a:t>Cause – effect (i.e., “causality”)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solidFill>
                  <a:srgbClr val="967D42"/>
                </a:solidFill>
              </a:rPr>
              <a:t>4. </a:t>
            </a:r>
            <a:r>
              <a:rPr lang="en-US" altLang="en-US" smtClean="0"/>
              <a:t>Imitation-vocal / gestural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5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1"/>
            <a:ext cx="8458200" cy="1089025"/>
          </a:xfrm>
        </p:spPr>
        <p:txBody>
          <a:bodyPr/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PIAGETIAN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PERSPECTIVE (3 OF 6)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3" name="Content Placeholder 1"/>
          <p:cNvSpPr>
            <a:spLocks noGrp="1"/>
          </p:cNvSpPr>
          <p:nvPr>
            <p:ph idx="1"/>
          </p:nvPr>
        </p:nvSpPr>
        <p:spPr>
          <a:xfrm>
            <a:off x="3200400" y="973138"/>
            <a:ext cx="7467600" cy="5657850"/>
          </a:xfrm>
        </p:spPr>
        <p:txBody>
          <a:bodyPr/>
          <a:lstStyle/>
          <a:p>
            <a:pPr algn="ctr">
              <a:buFont typeface="Wingdings 3" panose="05040102010807070707" pitchFamily="18" charset="2"/>
              <a:buNone/>
            </a:pPr>
            <a:r>
              <a:rPr lang="en-US" altLang="en-US" u="sng" smtClean="0"/>
              <a:t>Sensori-Motor Precursors</a:t>
            </a:r>
            <a:endParaRPr lang="en-US" altLang="en-US" smtClean="0"/>
          </a:p>
          <a:p>
            <a:pPr algn="ctr">
              <a:buFont typeface="Wingdings 3" panose="05040102010807070707" pitchFamily="18" charset="2"/>
              <a:buNone/>
            </a:pPr>
            <a:r>
              <a:rPr lang="en-US" altLang="en-US" sz="2400"/>
              <a:t>(to Language Development)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smtClean="0">
                <a:solidFill>
                  <a:srgbClr val="967D42"/>
                </a:solidFill>
              </a:rPr>
              <a:t>1.   </a:t>
            </a:r>
            <a:r>
              <a:rPr lang="en-US" altLang="en-US" smtClean="0"/>
              <a:t>Object permanence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mtClean="0"/>
              <a:t>      “holding the image in one’s mind”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mtClean="0"/>
              <a:t>	</a:t>
            </a:r>
          </a:p>
          <a:p>
            <a:r>
              <a:rPr lang="en-US" altLang="en-US" smtClean="0"/>
              <a:t>“Search” behavior – visual </a:t>
            </a:r>
            <a:r>
              <a:rPr lang="en-US" altLang="en-US" i="1" smtClean="0"/>
              <a:t>or </a:t>
            </a:r>
            <a:r>
              <a:rPr lang="en-US" altLang="en-US" smtClean="0"/>
              <a:t>tactile</a:t>
            </a:r>
          </a:p>
          <a:p>
            <a:r>
              <a:rPr lang="en-US" altLang="en-US" smtClean="0"/>
              <a:t>Cognizance that object continues to exist, even when it is </a:t>
            </a:r>
            <a:r>
              <a:rPr lang="en-US" altLang="en-US" u="sng" smtClean="0"/>
              <a:t>not</a:t>
            </a:r>
            <a:r>
              <a:rPr lang="en-US" altLang="en-US" smtClean="0"/>
              <a:t> directly within sensory field</a:t>
            </a:r>
          </a:p>
          <a:p>
            <a:pPr>
              <a:buFont typeface="Wingdings 3" panose="05040102010807070707" pitchFamily="18" charset="2"/>
              <a:buAutoNum type="arabicPeriod"/>
            </a:pPr>
            <a:endParaRPr lang="en-US" altLang="en-US" sz="900"/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7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1"/>
            <a:ext cx="8458200" cy="1089025"/>
          </a:xfrm>
        </p:spPr>
        <p:txBody>
          <a:bodyPr/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PIAGETIAN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PERSPECTIVE (4 OF 6)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3" name="Content Placeholder 1"/>
          <p:cNvSpPr>
            <a:spLocks noGrp="1"/>
          </p:cNvSpPr>
          <p:nvPr>
            <p:ph idx="1"/>
          </p:nvPr>
        </p:nvSpPr>
        <p:spPr>
          <a:xfrm>
            <a:off x="3200400" y="973138"/>
            <a:ext cx="7467600" cy="5657850"/>
          </a:xfrm>
        </p:spPr>
        <p:txBody>
          <a:bodyPr/>
          <a:lstStyle/>
          <a:p>
            <a:pPr algn="ctr">
              <a:buFont typeface="Wingdings 3" panose="05040102010807070707" pitchFamily="18" charset="2"/>
              <a:buNone/>
            </a:pPr>
            <a:r>
              <a:rPr lang="en-US" altLang="en-US" u="sng" dirty="0" err="1" smtClean="0"/>
              <a:t>Sensori</a:t>
            </a:r>
            <a:r>
              <a:rPr lang="en-US" altLang="en-US" u="sng" dirty="0" smtClean="0"/>
              <a:t>-Motor Precursors</a:t>
            </a:r>
            <a:endParaRPr lang="en-US" altLang="en-US" dirty="0" smtClean="0"/>
          </a:p>
          <a:p>
            <a:pPr algn="ctr">
              <a:buFont typeface="Wingdings 3" panose="05040102010807070707" pitchFamily="18" charset="2"/>
              <a:buNone/>
            </a:pPr>
            <a:r>
              <a:rPr lang="en-US" altLang="en-US" sz="2400" dirty="0"/>
              <a:t>(to Language Development)</a:t>
            </a:r>
          </a:p>
          <a:p>
            <a:pPr algn="ctr">
              <a:buFont typeface="Wingdings 3" panose="05040102010807070707" pitchFamily="18" charset="2"/>
              <a:buNone/>
            </a:pPr>
            <a:r>
              <a:rPr lang="en-US" altLang="en-US" sz="1100" dirty="0">
                <a:solidFill>
                  <a:schemeClr val="bg1"/>
                </a:solidFill>
              </a:rPr>
              <a:t>.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dirty="0" smtClean="0">
                <a:solidFill>
                  <a:srgbClr val="967D42"/>
                </a:solidFill>
              </a:rPr>
              <a:t>2.  </a:t>
            </a:r>
            <a:r>
              <a:rPr lang="en-US" altLang="en-US" dirty="0" smtClean="0"/>
              <a:t>Means – ends understanding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dirty="0" smtClean="0"/>
              <a:t>    “purposeful problem solving”</a:t>
            </a:r>
            <a:endParaRPr lang="en-US" altLang="ja-JP" dirty="0" smtClean="0"/>
          </a:p>
          <a:p>
            <a:pPr>
              <a:buFont typeface="Wingdings 3" panose="05040102010807070707" pitchFamily="18" charset="2"/>
              <a:buNone/>
            </a:pPr>
            <a:endParaRPr lang="en-US" altLang="en-US" dirty="0" smtClean="0"/>
          </a:p>
          <a:p>
            <a:r>
              <a:rPr lang="en-US" altLang="en-US" dirty="0" smtClean="0"/>
              <a:t>“</a:t>
            </a:r>
            <a:r>
              <a:rPr lang="en-US" altLang="ja-JP" dirty="0" smtClean="0"/>
              <a:t>Tool</a:t>
            </a:r>
            <a:r>
              <a:rPr lang="en-US" altLang="en-US" dirty="0" smtClean="0"/>
              <a:t>”</a:t>
            </a:r>
            <a:r>
              <a:rPr lang="en-US" altLang="ja-JP" dirty="0" smtClean="0"/>
              <a:t> use</a:t>
            </a:r>
          </a:p>
          <a:p>
            <a:r>
              <a:rPr lang="en-US" altLang="en-US" dirty="0" smtClean="0"/>
              <a:t>Using one thing to gain access to another</a:t>
            </a:r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1"/>
            <a:ext cx="8458200" cy="1089025"/>
          </a:xfrm>
        </p:spPr>
        <p:txBody>
          <a:bodyPr/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PIAGETIAN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PERSPECTIVE (5 OF 6)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3" name="Content Placeholder 1"/>
          <p:cNvSpPr>
            <a:spLocks noGrp="1"/>
          </p:cNvSpPr>
          <p:nvPr>
            <p:ph idx="1"/>
          </p:nvPr>
        </p:nvSpPr>
        <p:spPr>
          <a:xfrm>
            <a:off x="3200400" y="973138"/>
            <a:ext cx="7467600" cy="5657850"/>
          </a:xfrm>
        </p:spPr>
        <p:txBody>
          <a:bodyPr/>
          <a:lstStyle/>
          <a:p>
            <a:pPr algn="ctr">
              <a:buFont typeface="Wingdings 3" panose="05040102010807070707" pitchFamily="18" charset="2"/>
              <a:buNone/>
            </a:pPr>
            <a:r>
              <a:rPr lang="en-US" altLang="en-US" u="sng" smtClean="0"/>
              <a:t>Sensori-Motor Precursors</a:t>
            </a:r>
            <a:endParaRPr lang="en-US" altLang="en-US" smtClean="0"/>
          </a:p>
          <a:p>
            <a:pPr algn="ctr">
              <a:buFont typeface="Wingdings 3" panose="05040102010807070707" pitchFamily="18" charset="2"/>
              <a:buNone/>
            </a:pPr>
            <a:r>
              <a:rPr lang="en-US" altLang="en-US" sz="2400"/>
              <a:t>(to Language Development)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solidFill>
                  <a:srgbClr val="967D42"/>
                </a:solidFill>
              </a:rPr>
              <a:t>3. </a:t>
            </a:r>
            <a:r>
              <a:rPr lang="en-US" altLang="en-US" smtClean="0"/>
              <a:t>Cause – effect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/>
              <a:t>    “understanding of causality”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mtClean="0"/>
          </a:p>
          <a:p>
            <a:r>
              <a:rPr lang="en-US" altLang="en-US" smtClean="0"/>
              <a:t>Purposeful action </a:t>
            </a:r>
          </a:p>
          <a:p>
            <a:r>
              <a:rPr lang="en-US" altLang="en-US" smtClean="0"/>
              <a:t>Cognizance that one’s own actions can impact other persons / objects</a:t>
            </a:r>
          </a:p>
          <a:p>
            <a:endParaRPr lang="en-US" altLang="en-US" smtClean="0"/>
          </a:p>
        </p:txBody>
      </p:sp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1"/>
            <a:ext cx="8458200" cy="1089025"/>
          </a:xfrm>
        </p:spPr>
        <p:txBody>
          <a:bodyPr/>
          <a:lstStyle/>
          <a:p>
            <a:pPr algn="ctr"/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PIAGETIAN </a:t>
            </a:r>
            <a:r>
              <a:rPr lang="en-US" alt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PERSPECTIVE (6 OF 6)</a:t>
            </a:r>
            <a:endParaRPr lang="en-US" altLang="en-US" sz="4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3" name="Content Placeholder 1"/>
          <p:cNvSpPr>
            <a:spLocks noGrp="1"/>
          </p:cNvSpPr>
          <p:nvPr>
            <p:ph idx="1"/>
          </p:nvPr>
        </p:nvSpPr>
        <p:spPr>
          <a:xfrm>
            <a:off x="2895600" y="973138"/>
            <a:ext cx="7772400" cy="5657850"/>
          </a:xfrm>
        </p:spPr>
        <p:txBody>
          <a:bodyPr/>
          <a:lstStyle/>
          <a:p>
            <a:pPr algn="ctr">
              <a:buFont typeface="Wingdings 3" panose="05040102010807070707" pitchFamily="18" charset="2"/>
              <a:buNone/>
            </a:pPr>
            <a:r>
              <a:rPr lang="en-US" altLang="en-US" u="sng" smtClean="0"/>
              <a:t>Sensori-Motor Precursors</a:t>
            </a:r>
            <a:endParaRPr lang="en-US" altLang="en-US" smtClean="0"/>
          </a:p>
          <a:p>
            <a:pPr algn="ctr">
              <a:buFont typeface="Wingdings 3" panose="05040102010807070707" pitchFamily="18" charset="2"/>
              <a:buNone/>
            </a:pPr>
            <a:r>
              <a:rPr lang="en-US" altLang="en-US" sz="2400"/>
              <a:t>(to Language Development)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>
                <a:solidFill>
                  <a:srgbClr val="967D42"/>
                </a:solidFill>
              </a:rPr>
              <a:t>4. </a:t>
            </a:r>
            <a:r>
              <a:rPr lang="en-US" altLang="en-US" smtClean="0"/>
              <a:t>Imitation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mtClean="0"/>
              <a:t>   “copying vocalization / gesture of another”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mtClean="0"/>
          </a:p>
          <a:p>
            <a:r>
              <a:rPr lang="en-US" altLang="en-US" smtClean="0"/>
              <a:t>Turn-taking / reciprocal interaction</a:t>
            </a:r>
          </a:p>
          <a:p>
            <a:r>
              <a:rPr lang="en-US" altLang="en-US" smtClean="0"/>
              <a:t>Awareness of, and attempting to reproduce, another person’s vocalization or gesture</a:t>
            </a:r>
          </a:p>
          <a:p>
            <a:pPr>
              <a:buFont typeface="Wingdings 3" panose="05040102010807070707" pitchFamily="18" charset="2"/>
              <a:buNone/>
            </a:pPr>
            <a:endParaRPr lang="en-US" altLang="en-US" smtClean="0"/>
          </a:p>
          <a:p>
            <a:endParaRPr lang="en-US" altLang="en-US" smtClean="0"/>
          </a:p>
          <a:p>
            <a:pPr>
              <a:buFont typeface="Wingdings 3" panose="05040102010807070707" pitchFamily="18" charset="2"/>
              <a:buNone/>
            </a:pPr>
            <a:endParaRPr lang="en-US" altLang="en-US" sz="1100"/>
          </a:p>
          <a:p>
            <a:pPr>
              <a:buFont typeface="Wingdings 3" panose="05040102010807070707" pitchFamily="18" charset="2"/>
              <a:buNone/>
            </a:pPr>
            <a:endParaRPr lang="en-US" altLang="en-US" smtClean="0">
              <a:latin typeface="Lucida Sans Unicode" panose="020B0602030504020204" pitchFamily="34" charset="0"/>
            </a:endParaRPr>
          </a:p>
        </p:txBody>
      </p:sp>
      <p:pic>
        <p:nvPicPr>
          <p:cNvPr id="2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4638"/>
            <a:ext cx="8077200" cy="1630362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SEQUENCE – </a:t>
            </a:r>
            <a:r>
              <a:rPr lang="en-US" altLang="en-US" sz="4400" i="1">
                <a:effectLst>
                  <a:outerShdw blurRad="38100" dist="38100" dir="2700000" algn="tl">
                    <a:srgbClr val="C0C0C0"/>
                  </a:outerShdw>
                </a:effectLst>
              </a:rPr>
              <a:t>OVERALL </a:t>
            </a:r>
            <a:r>
              <a:rPr lang="en-US" altLang="en-US" sz="4400">
                <a:effectLst>
                  <a:outerShdw blurRad="38100" dist="38100" dir="2700000" algn="tl">
                    <a:srgbClr val="C0C0C0"/>
                  </a:outerShdw>
                </a:effectLst>
              </a:rPr>
              <a:t>COMMUNICATION DEVELOPMENT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667000" y="2286000"/>
            <a:ext cx="7791450" cy="4572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400">
                <a:latin typeface="Arial" panose="020B0604020202020204" pitchFamily="34" charset="0"/>
              </a:rPr>
              <a:t>	</a:t>
            </a:r>
            <a:r>
              <a:rPr lang="en-US" altLang="en-US" smtClean="0"/>
              <a:t>Different authors / researchers identify varying numbers of </a:t>
            </a:r>
            <a:r>
              <a:rPr lang="ja-JP" altLang="en-US" smtClean="0"/>
              <a:t>“</a:t>
            </a:r>
            <a:r>
              <a:rPr lang="en-US" altLang="ja-JP" smtClean="0"/>
              <a:t>stages</a:t>
            </a:r>
            <a:r>
              <a:rPr lang="ja-JP" altLang="en-US" smtClean="0"/>
              <a:t>”</a:t>
            </a:r>
            <a:r>
              <a:rPr lang="en-US" altLang="ja-JP" smtClean="0"/>
              <a:t> of the development of symbolization ability.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ja-JP" smtClean="0"/>
              <a:t>   We shall discuss these primary stages: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800"/>
          </a:p>
          <a:p>
            <a:pPr eaLnBrk="1" hangingPunct="1"/>
            <a:r>
              <a:rPr lang="en-US" altLang="en-US" sz="3600"/>
              <a:t>Nonsymbolic</a:t>
            </a:r>
          </a:p>
          <a:p>
            <a:pPr eaLnBrk="1" hangingPunct="1"/>
            <a:r>
              <a:rPr lang="en-US" altLang="en-US" sz="3600"/>
              <a:t>Concrete symbolic / Transitional</a:t>
            </a:r>
          </a:p>
          <a:p>
            <a:pPr eaLnBrk="1" hangingPunct="1"/>
            <a:r>
              <a:rPr lang="en-US" altLang="en-US" sz="3600"/>
              <a:t>Abstract symbolic </a:t>
            </a:r>
          </a:p>
        </p:txBody>
      </p:sp>
      <p:pic>
        <p:nvPicPr>
          <p:cNvPr id="3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991</Words>
  <Application>Microsoft Macintosh PowerPoint</Application>
  <PresentationFormat>Widescreen</PresentationFormat>
  <Paragraphs>295</Paragraphs>
  <Slides>27</Slides>
  <Notes>19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Calibri</vt:lpstr>
      <vt:lpstr>Gill Sans MT</vt:lpstr>
      <vt:lpstr>Lucida Sans Unicode</vt:lpstr>
      <vt:lpstr>MS PGothic</vt:lpstr>
      <vt:lpstr>ＭＳ Ｐゴシック</vt:lpstr>
      <vt:lpstr>Verdana</vt:lpstr>
      <vt:lpstr>Wingdings</vt:lpstr>
      <vt:lpstr>Wingdings 2</vt:lpstr>
      <vt:lpstr>Wingdings 3</vt:lpstr>
      <vt:lpstr>Arial</vt:lpstr>
      <vt:lpstr>Solstice</vt:lpstr>
      <vt:lpstr>PIAGET and the SYMBOLIZATION CONTINUUM</vt:lpstr>
      <vt:lpstr>BACKGROUND</vt:lpstr>
      <vt:lpstr>PIAGETIAN PERSPECTIVE (1 OF 6)</vt:lpstr>
      <vt:lpstr>PIAGETIAN PERSPECTIVE (2 OF 6)</vt:lpstr>
      <vt:lpstr>PIAGETIAN PERSPECTIVE (3 OF 6)</vt:lpstr>
      <vt:lpstr>PIAGETIAN PERSPECTIVE (4 OF 6)</vt:lpstr>
      <vt:lpstr>PIAGETIAN PERSPECTIVE (5 OF 6)</vt:lpstr>
      <vt:lpstr>PIAGETIAN PERSPECTIVE (6 OF 6)</vt:lpstr>
      <vt:lpstr>SEQUENCE – OVERALL COMMUNICATION DEVELOPMENT</vt:lpstr>
      <vt:lpstr>TYPES OF SYMBOLIZATION</vt:lpstr>
      <vt:lpstr>SYMBOLIZATION DEFINITION</vt:lpstr>
      <vt:lpstr>“STAGES” of SYMBOLIZATION   NONSYMBOLIC </vt:lpstr>
      <vt:lpstr>“STAGES” of SYMBOLIZATION   TRANSITIONAL</vt:lpstr>
      <vt:lpstr>“STAGES” of SYMBOLIZATION  SYMBOLIC</vt:lpstr>
      <vt:lpstr>SYMBOLIZATION (TABLE 1)</vt:lpstr>
      <vt:lpstr>SEQUENCE – SYMBOLIZATION DEVELOPMENT</vt:lpstr>
      <vt:lpstr>SEQUENCE – SYMBOLIZATION DEVELOPMENT (CONT.)</vt:lpstr>
      <vt:lpstr>SYMBOLIZATION</vt:lpstr>
      <vt:lpstr>SYMBOLIZATION (TABLE 2)</vt:lpstr>
      <vt:lpstr>ASSUMPTIONS</vt:lpstr>
      <vt:lpstr>COMMUNICATIVE INTERVENTION: FACILITATION OF SYMBOLIZATION ABILITY</vt:lpstr>
      <vt:lpstr>PIAGETIAN PERSPECTIVE</vt:lpstr>
      <vt:lpstr>COMMUNICATIVE INTERVENTION:  DISTANCING &amp; DAILY ROUTINES</vt:lpstr>
      <vt:lpstr>COMMUNICATIVE INTERVENTION</vt:lpstr>
      <vt:lpstr>RESOURCES</vt:lpstr>
      <vt:lpstr>REFERENCES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PIAGET and the SYMBOLIZATION CONTINUUM</dc:title>
  <dc:creator>Jordyn Watanabe</dc:creator>
  <cp:lastModifiedBy>Jordyn Watanabe</cp:lastModifiedBy>
  <cp:revision>10</cp:revision>
  <dcterms:created xsi:type="dcterms:W3CDTF">2018-04-16T20:42:48Z</dcterms:created>
  <dcterms:modified xsi:type="dcterms:W3CDTF">2020-05-15T19:12:59Z</dcterms:modified>
</cp:coreProperties>
</file>