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03" autoAdjust="0"/>
  </p:normalViewPr>
  <p:slideViewPr>
    <p:cSldViewPr snapToGrid="0">
      <p:cViewPr varScale="1">
        <p:scale>
          <a:sx n="59" d="100"/>
          <a:sy n="59" d="100"/>
        </p:scale>
        <p:origin x="216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B1CBE-A79C-4502-864A-3F5196AAD83C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9631-6B71-480E-BAF2-6395FEBEF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93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B9FDA247-24F7-447B-8E7C-861BE3E83DAC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5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B960193B-3ED9-4D1F-BA09-1EA5E6E9FBF8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7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2A7C535A-C73E-449D-9222-B0B07BF93720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5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CF4CDC2A-8A9D-4DF0-B55D-4CCC1881526C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6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71476D13-1CC6-4A9C-9784-BCC8F460DF0E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1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B16F9903-CD40-492B-B185-5CA85A233E69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26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324272E3-F30B-49BE-8BF4-794A92F5E413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E6A2A8C8-DCEA-4AC6-BDDE-5B640AA281CC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16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24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139FEF77-6CE1-4407-BA36-27ADC9334470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This will end the webinar on Categorizing 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End with audio at </a:t>
            </a:r>
          </a:p>
        </p:txBody>
      </p:sp>
    </p:spTree>
    <p:extLst>
      <p:ext uri="{BB962C8B-B14F-4D97-AF65-F5344CB8AC3E}">
        <p14:creationId xmlns:p14="http://schemas.microsoft.com/office/powerpoint/2010/main" val="101041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301120C1-DF23-4DB4-9B17-7451145A9D5A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Cut out slides 10-25 totally for a separate webinar. Also, audio starting at 14:25 cut out all words until 38:07</a:t>
            </a:r>
          </a:p>
        </p:txBody>
      </p:sp>
    </p:spTree>
    <p:extLst>
      <p:ext uri="{BB962C8B-B14F-4D97-AF65-F5344CB8AC3E}">
        <p14:creationId xmlns:p14="http://schemas.microsoft.com/office/powerpoint/2010/main" val="50179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8CDD8D84-C471-48C3-8844-F37DC824B953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34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F8284FF-FF76-430C-A936-758F8D271425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6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95A3183D-2810-4EE5-AF18-F9061276D9D7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62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F7D0DA88-BB96-41B8-8134-40B444F7097E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Individualized development of visual and auditory skills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5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6FD55C38-1E41-4E84-9287-929FDCF3A49D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Individualized development of visual and auditory skills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4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72106C57-504A-4295-B986-1383DECD1734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Individualized development of visual and auditory skills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Literature says approximately 3 years; SMB feels this is much younger—perhaps as young as 18 months of age, b/c development of:</a:t>
            </a:r>
          </a:p>
          <a:p>
            <a:pPr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Visual searching, due to awareness of the world outside oneselt</a:t>
            </a:r>
          </a:p>
          <a:p>
            <a:pPr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Ability to “be vertical”—due to spatial awareness</a:t>
            </a:r>
          </a:p>
          <a:p>
            <a:pPr eaLnBrk="1" hangingPunct="1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Relationship info gained through dyadic interaction (i.e., bonding, facial expressions, etc.)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0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fld id="{64166984-A5BD-4FBC-B232-21541EA5F8C0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600" b="1">
                  <a:solidFill>
                    <a:srgbClr val="000000"/>
                  </a:solidFill>
                  <a:latin typeface="Trebuchet MS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8A13F57-95CE-4507-8451-7074DB6E04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93245-63BB-4026-AC45-B704036C57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3CD36-E95D-4F6F-BCE7-D449FFED54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3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F4EF1-10B0-4CF5-AF38-0478651F50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5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98081-8D36-44D4-8A05-FC7FD8D500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AE2AB-94A7-4680-857D-F7A52ECCE5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9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FF458A-F384-4183-A9B8-09BD0128C4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1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69782-EFBB-43AD-9B26-1711E202E8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D0A21-469D-4699-9B48-C789F4DB15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9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7C276-63A8-4811-B6B2-A82CEBB744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8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8D297-B8D2-49F9-9FAD-6F1C10FABF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7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b="1">
                <a:solidFill>
                  <a:srgbClr val="000000"/>
                </a:solidFill>
                <a:latin typeface="Trebuchet MS" charset="0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61DC79-F825-4641-9F7F-BD674FDBB4E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0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0"/>
            <a:ext cx="8915400" cy="17526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3800" dirty="0">
                <a:latin typeface="Trebuchet MS" charset="0"/>
                <a:ea typeface="+mj-ea"/>
                <a:cs typeface="+mj-cs"/>
              </a:rPr>
              <a:t>CATERGORIZING LEARNERS WHO HAVE DEAF-BLINDNESS</a:t>
            </a:r>
            <a:endParaRPr lang="en-US" sz="3800" dirty="0">
              <a:solidFill>
                <a:schemeClr val="tx1"/>
              </a:solidFill>
              <a:latin typeface="Trebuchet MS" charset="0"/>
              <a:ea typeface="+mj-ea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2860676"/>
            <a:ext cx="5257800" cy="36163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algn="r" eaLnBrk="1" hangingPunct="1">
              <a:defRPr/>
            </a:pPr>
            <a:endParaRPr lang="en-US" sz="2400" dirty="0">
              <a:ea typeface="+mn-ea"/>
              <a:cs typeface="Trebuchet MS"/>
            </a:endParaRP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Susan M. </a:t>
            </a:r>
            <a:r>
              <a:rPr lang="en-US" dirty="0" err="1" smtClean="0">
                <a:latin typeface="Trebuchet MS"/>
                <a:cs typeface="Trebuchet MS"/>
              </a:rPr>
              <a:t>Bashinski</a:t>
            </a:r>
            <a:endParaRPr lang="en-US" dirty="0" smtClean="0">
              <a:latin typeface="Trebuchet MS"/>
              <a:cs typeface="Trebuchet MS"/>
            </a:endParaRP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for the </a:t>
            </a: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Kansas Deaf-Blind Project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2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CATEGORY #3 – TIME OF ONSET AND DEGREES/TYPES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62200" y="1905000"/>
            <a:ext cx="81851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dirty="0">
                <a:latin typeface="Trebuchet MS" charset="0"/>
                <a:ea typeface="+mn-ea"/>
                <a:cs typeface="+mn-cs"/>
              </a:rPr>
              <a:t>#3 - By TIME(S) OF ONSET </a:t>
            </a:r>
            <a:r>
              <a:rPr lang="en-US" sz="3600" b="1" u="sng" dirty="0">
                <a:latin typeface="Trebuchet MS" charset="0"/>
                <a:ea typeface="+mn-ea"/>
                <a:cs typeface="+mn-cs"/>
              </a:rPr>
              <a:t>and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dirty="0">
                <a:latin typeface="Trebuchet MS" charset="0"/>
                <a:ea typeface="+mn-ea"/>
                <a:cs typeface="+mn-cs"/>
              </a:rPr>
              <a:t>       DEGREES / TYPES of sensory loss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400" b="1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</a:rPr>
              <a:t>Congenital deafness </a:t>
            </a:r>
            <a:r>
              <a:rPr lang="en-US" sz="3600" i="1" dirty="0">
                <a:latin typeface="Trebuchet MS" charset="0"/>
                <a:ea typeface="+mn-ea"/>
              </a:rPr>
              <a:t>and</a:t>
            </a:r>
            <a:r>
              <a:rPr lang="en-US" sz="3600" dirty="0">
                <a:latin typeface="Trebuchet MS" charset="0"/>
                <a:ea typeface="+mn-ea"/>
              </a:rPr>
              <a:t> blindness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</a:rPr>
              <a:t>Adventitious deafness </a:t>
            </a:r>
            <a:r>
              <a:rPr lang="en-US" sz="3600" i="1" dirty="0">
                <a:latin typeface="Trebuchet MS" charset="0"/>
                <a:ea typeface="+mn-ea"/>
              </a:rPr>
              <a:t>and</a:t>
            </a:r>
            <a:r>
              <a:rPr lang="en-US" sz="3600" dirty="0">
                <a:latin typeface="Trebuchet MS" charset="0"/>
                <a:ea typeface="+mn-ea"/>
              </a:rPr>
              <a:t> blindness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Congenital deafness and    adventitious blindness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Congenital blindness and    adventitious deafness</a:t>
            </a:r>
          </a:p>
        </p:txBody>
      </p:sp>
      <p:pic>
        <p:nvPicPr>
          <p:cNvPr id="2" name="KS1P2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latin typeface="Trebuchet MS" charset="0"/>
                <a:ea typeface="+mj-ea"/>
                <a:cs typeface="+mj-cs"/>
              </a:rPr>
              <a:t>CATEGORIZING</a:t>
            </a:r>
            <a:r>
              <a:rPr lang="en-US" dirty="0" smtClean="0">
                <a:latin typeface="Trebuchet MS" charset="0"/>
                <a:ea typeface="+mj-ea"/>
                <a:cs typeface="+mj-cs"/>
              </a:rPr>
              <a:t> </a:t>
            </a:r>
            <a:r>
              <a:rPr lang="en-US" sz="4800" dirty="0">
                <a:latin typeface="Trebuchet MS" charset="0"/>
                <a:ea typeface="+mj-ea"/>
                <a:cs typeface="+mj-cs"/>
              </a:rPr>
              <a:t>DB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>
              <a:latin typeface="Trebuchet MS" panose="020B0603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Even in this dual model,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the degrees / types of an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 individual learner</a:t>
            </a:r>
            <a:r>
              <a:rPr lang="ja-JP" altLang="en-US" sz="3600">
                <a:latin typeface="Trebuchet MS" panose="020B0603020202020204" pitchFamily="34" charset="0"/>
              </a:rPr>
              <a:t>’</a:t>
            </a:r>
            <a:r>
              <a:rPr lang="en-US" altLang="ja-JP" sz="3600">
                <a:latin typeface="Trebuchet MS" panose="020B0603020202020204" pitchFamily="34" charset="0"/>
              </a:rPr>
              <a:t>s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 hearing and vision losses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must be considered individually!</a:t>
            </a:r>
          </a:p>
        </p:txBody>
      </p:sp>
      <p:pic>
        <p:nvPicPr>
          <p:cNvPr id="2" name="KS1P2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0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3600" dirty="0">
                <a:latin typeface="Trebuchet MS" charset="0"/>
              </a:rPr>
              <a:t> </a:t>
            </a:r>
            <a:r>
              <a:rPr lang="en-US" sz="4800" b="1" u="sng" dirty="0">
                <a:solidFill>
                  <a:schemeClr val="folHlink"/>
                </a:solidFill>
                <a:latin typeface="Trebuchet MS" charset="0"/>
              </a:rPr>
              <a:t>Remember</a:t>
            </a:r>
            <a:r>
              <a:rPr lang="en-US" sz="4800" dirty="0">
                <a:solidFill>
                  <a:schemeClr val="folHlink"/>
                </a:solidFill>
                <a:latin typeface="Trebuchet MS" charset="0"/>
              </a:rPr>
              <a:t>:</a:t>
            </a:r>
            <a:endParaRPr lang="en-US" sz="4800" dirty="0">
              <a:latin typeface="Trebuchet MS" charset="0"/>
            </a:endParaRP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4800" dirty="0" smtClean="0">
                <a:latin typeface="Trebuchet MS" charset="0"/>
                <a:ea typeface="+mn-ea"/>
                <a:cs typeface="+mn-cs"/>
              </a:rPr>
              <a:t>Learners </a:t>
            </a:r>
            <a:r>
              <a:rPr lang="en-US" sz="4800" dirty="0">
                <a:latin typeface="Trebuchet MS" charset="0"/>
                <a:ea typeface="+mn-ea"/>
                <a:cs typeface="+mn-cs"/>
              </a:rPr>
              <a:t>who have deaf-blindness are an incredibly heterogeneous group!</a:t>
            </a:r>
          </a:p>
        </p:txBody>
      </p:sp>
      <p:pic>
        <p:nvPicPr>
          <p:cNvPr id="2" name="KS1P2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8409" y="533401"/>
            <a:ext cx="10865795" cy="1090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800" b="1" dirty="0">
                <a:solidFill>
                  <a:schemeClr val="folHlink"/>
                </a:solidFill>
                <a:latin typeface="Trebuchet MS" charset="0"/>
              </a:rPr>
              <a:t>Congenital Deafness </a:t>
            </a:r>
            <a:r>
              <a:rPr lang="en-US" sz="4800" b="1" i="1" dirty="0">
                <a:solidFill>
                  <a:schemeClr val="folHlink"/>
                </a:solidFill>
                <a:latin typeface="Trebuchet MS" charset="0"/>
              </a:rPr>
              <a:t>and</a:t>
            </a:r>
            <a:r>
              <a:rPr lang="en-US" sz="4800" b="1" dirty="0">
                <a:solidFill>
                  <a:schemeClr val="folHlink"/>
                </a:solidFill>
                <a:latin typeface="Trebuchet MS" charset="0"/>
              </a:rPr>
              <a:t> Blindness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19400" y="1905000"/>
            <a:ext cx="77279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Rubella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Cytomegalovirus (CMV)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Toxoplasmosis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Birth Trauma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Toxins (environmental, ingested)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Herpes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Syphilis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None/>
              <a:defRPr/>
            </a:pPr>
            <a:endParaRPr lang="en-US" sz="2800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endParaRPr lang="en-US" sz="2800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endParaRPr lang="en-US" dirty="0" smtClean="0">
              <a:solidFill>
                <a:schemeClr val="folHlink"/>
              </a:solidFill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KS1P2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1058642" cy="1090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Congenital Deafness </a:t>
            </a:r>
            <a:r>
              <a:rPr lang="en-US" altLang="en-US" b="1" i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and</a:t>
            </a:r>
            <a:r>
              <a:rPr lang="en-US" altLang="en-US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 Blindness </a:t>
            </a:r>
            <a:r>
              <a:rPr lang="en-US" altLang="en-US" sz="40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(cont.)</a:t>
            </a:r>
            <a:endParaRPr lang="en-US" altLang="ja-JP" sz="4000" b="1" dirty="0" smtClean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19400" y="1905000"/>
            <a:ext cx="77279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Prematurity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Trebuchet MS" panose="020B0603020202020204" pitchFamily="34" charset="0"/>
              </a:rPr>
              <a:t>  (Retinopathy of Prematurity—ROP)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Cerebral palsy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err="1" smtClean="0">
                <a:latin typeface="Trebuchet MS" panose="020B0603020202020204" pitchFamily="34" charset="0"/>
              </a:rPr>
              <a:t>Leber</a:t>
            </a:r>
            <a:r>
              <a:rPr lang="en-US" altLang="en-US" dirty="0" smtClean="0">
                <a:latin typeface="Trebuchet MS" panose="020B0603020202020204" pitchFamily="34" charset="0"/>
              </a:rPr>
              <a:t> Syndrome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CHARGE Syndrome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 sz="28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en-US" sz="28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 sz="28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n-US" altLang="en-US" dirty="0" smtClean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KS1P2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xfrm>
            <a:off x="1128410" y="457201"/>
            <a:ext cx="10826884" cy="1166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8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Adventitious Deafness </a:t>
            </a:r>
            <a:r>
              <a:rPr lang="en-US" altLang="en-US" sz="4800" b="1" i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and</a:t>
            </a:r>
            <a:r>
              <a:rPr lang="en-US" altLang="en-US" sz="48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 Blindness</a:t>
            </a:r>
            <a:endParaRPr lang="en-US" altLang="en-US" sz="4800" b="1" dirty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90800" y="1752600"/>
            <a:ext cx="8077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Trauma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Meningitis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Encephalitis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Toxins (environmental, ingested)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Usher Syndrome, Type III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Friedrich</a:t>
            </a:r>
            <a:r>
              <a:rPr lang="ja-JP" altLang="en-US" dirty="0" smtClean="0">
                <a:latin typeface="Trebuchet MS" panose="020B0603020202020204" pitchFamily="34" charset="0"/>
              </a:rPr>
              <a:t>’</a:t>
            </a:r>
            <a:r>
              <a:rPr lang="en-US" altLang="ja-JP" dirty="0" smtClean="0">
                <a:latin typeface="Trebuchet MS" panose="020B0603020202020204" pitchFamily="34" charset="0"/>
              </a:rPr>
              <a:t>s Ataxia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Neurofibromatosis</a:t>
            </a:r>
            <a:endParaRPr lang="en-US" altLang="en-US" sz="3600" b="1" dirty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KS1P2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21" y="457201"/>
            <a:ext cx="11052328" cy="1166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40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Congenital Deafness – Adventitious Blindness</a:t>
            </a:r>
            <a:endParaRPr lang="en-US" altLang="en-US" sz="4000" dirty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0" y="1905000"/>
            <a:ext cx="74993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Shaken Baby Syndrome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Diabetic Retinopathy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Usher Syndrome, Type II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dirty="0" smtClean="0">
                <a:latin typeface="Trebuchet MS" panose="020B0603020202020204" pitchFamily="34" charset="0"/>
              </a:rPr>
              <a:t>Macular Degeneration </a:t>
            </a:r>
            <a:r>
              <a:rPr lang="en-US" altLang="en-US" sz="2400" dirty="0">
                <a:latin typeface="Trebuchet MS" panose="020B0603020202020204" pitchFamily="34" charset="0"/>
              </a:rPr>
              <a:t>(usually older)</a:t>
            </a:r>
            <a:endParaRPr lang="en-US" altLang="en-US" dirty="0" smtClean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KS1P2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21" y="533401"/>
            <a:ext cx="11042600" cy="1090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4000" b="1" dirty="0">
                <a:solidFill>
                  <a:schemeClr val="folHlink"/>
                </a:solidFill>
                <a:latin typeface="Trebuchet MS" charset="0"/>
              </a:rPr>
              <a:t>Congenital Blindness - </a:t>
            </a:r>
            <a:r>
              <a:rPr lang="en-US" sz="4000" b="1" dirty="0" smtClean="0">
                <a:solidFill>
                  <a:schemeClr val="folHlink"/>
                </a:solidFill>
                <a:latin typeface="Trebuchet MS" charset="0"/>
              </a:rPr>
              <a:t>Adventitious </a:t>
            </a:r>
            <a:r>
              <a:rPr lang="en-US" sz="4000" b="1" dirty="0">
                <a:solidFill>
                  <a:schemeClr val="folHlink"/>
                </a:solidFill>
                <a:latin typeface="Trebuchet MS" charset="0"/>
              </a:rPr>
              <a:t>Deafness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124200" y="1905000"/>
            <a:ext cx="74231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Trisomy 13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Trauma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Injury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Meningitis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Encephalitis</a:t>
            </a:r>
            <a:endParaRPr lang="en-US" dirty="0" smtClean="0">
              <a:solidFill>
                <a:schemeClr val="folHlink"/>
              </a:solidFill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KS1P2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 smtClean="0"/>
              <a:t>2011-2013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590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latin typeface="Trebuchet MS" charset="0"/>
                <a:ea typeface="+mj-ea"/>
                <a:cs typeface="+mj-cs"/>
              </a:rPr>
              <a:t>ETIOLOGIES of DB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62052" y="1905000"/>
            <a:ext cx="93853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ea typeface="+mn-ea"/>
                <a:cs typeface="+mn-cs"/>
              </a:rPr>
              <a:t>   </a:t>
            </a:r>
            <a:r>
              <a:rPr lang="en-US" dirty="0" smtClean="0">
                <a:ea typeface="+mn-ea"/>
                <a:cs typeface="+mn-cs"/>
              </a:rPr>
              <a:t>In general, children might be at risk for having combined vision and hearing losses, due to a</a:t>
            </a:r>
            <a:r>
              <a:rPr lang="en-US" sz="3600" dirty="0">
                <a:ea typeface="+mn-ea"/>
                <a:cs typeface="+mn-cs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>
                <a:ea typeface="+mn-ea"/>
              </a:rPr>
              <a:t>hereditary syndrome or disorder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>
                <a:ea typeface="+mn-ea"/>
              </a:rPr>
              <a:t>pre-natal condition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>
                <a:ea typeface="+mn-ea"/>
              </a:rPr>
              <a:t>post-natal condition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>
                <a:ea typeface="+mn-ea"/>
              </a:rPr>
              <a:t>family history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>
                <a:ea typeface="+mn-ea"/>
              </a:rPr>
              <a:t>head injury or direct trauma to ear / eye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200" dirty="0" smtClean="0">
                <a:ea typeface="+mn-ea"/>
              </a:rPr>
              <a:t>prematurity</a:t>
            </a:r>
            <a:endParaRPr lang="en-US" dirty="0" smtClean="0">
              <a:ea typeface="+mn-ea"/>
            </a:endParaRPr>
          </a:p>
        </p:txBody>
      </p:sp>
      <p:pic>
        <p:nvPicPr>
          <p:cNvPr id="2" name="KS1P2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CATEGORIZIES OF </a:t>
            </a:r>
            <a:r>
              <a:rPr lang="en-US" sz="4800" dirty="0">
                <a:latin typeface="Trebuchet MS" charset="0"/>
                <a:ea typeface="+mj-ea"/>
                <a:cs typeface="+mj-cs"/>
              </a:rPr>
              <a:t>DB</a:t>
            </a: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>
                <a:latin typeface="Trebuchet MS" panose="020B0603020202020204" pitchFamily="34" charset="0"/>
              </a:rPr>
              <a:t>by </a:t>
            </a:r>
            <a:r>
              <a:rPr lang="en-US" altLang="en-US" sz="3600" b="1">
                <a:latin typeface="Trebuchet MS" panose="020B0603020202020204" pitchFamily="34" charset="0"/>
              </a:rPr>
              <a:t>time(s) of onset </a:t>
            </a:r>
            <a:r>
              <a:rPr lang="en-US" altLang="en-US" sz="3600">
                <a:latin typeface="Trebuchet MS" panose="020B0603020202020204" pitchFamily="34" charset="0"/>
              </a:rPr>
              <a:t>of sensory loss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>
                <a:latin typeface="Trebuchet MS" panose="020B0603020202020204" pitchFamily="34" charset="0"/>
              </a:rPr>
              <a:t>by </a:t>
            </a:r>
            <a:r>
              <a:rPr lang="en-US" altLang="en-US" sz="3600" b="1">
                <a:latin typeface="Trebuchet MS" panose="020B0603020202020204" pitchFamily="34" charset="0"/>
              </a:rPr>
              <a:t>degrees / types </a:t>
            </a:r>
            <a:r>
              <a:rPr lang="en-US" altLang="en-US" sz="3600">
                <a:latin typeface="Trebuchet MS" panose="020B0603020202020204" pitchFamily="34" charset="0"/>
              </a:rPr>
              <a:t>of sensory loss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AutoNum type="arabicPeriod"/>
            </a:pPr>
            <a:r>
              <a:rPr lang="en-US" altLang="en-US" sz="3600" b="1">
                <a:latin typeface="Trebuchet MS" panose="020B0603020202020204" pitchFamily="34" charset="0"/>
              </a:rPr>
              <a:t>BOTH—</a:t>
            </a:r>
            <a:r>
              <a:rPr lang="en-US" altLang="en-US" sz="3600">
                <a:latin typeface="Trebuchet MS" panose="020B0603020202020204" pitchFamily="34" charset="0"/>
              </a:rPr>
              <a:t>by time(s) of onset </a:t>
            </a:r>
            <a:r>
              <a:rPr lang="en-US" altLang="en-US" sz="3600" i="1">
                <a:latin typeface="Trebuchet MS" panose="020B0603020202020204" pitchFamily="34" charset="0"/>
              </a:rPr>
              <a:t>and</a:t>
            </a:r>
            <a:r>
              <a:rPr lang="en-US" altLang="en-US" sz="3600">
                <a:latin typeface="Trebuchet MS" panose="020B0603020202020204" pitchFamily="34" charset="0"/>
              </a:rPr>
              <a:t> degrees of sensory loss</a:t>
            </a:r>
          </a:p>
          <a:p>
            <a:pPr marL="609600" indent="-609600" algn="ctr" eaLnBrk="1" hangingPunct="1">
              <a:lnSpc>
                <a:spcPct val="90000"/>
              </a:lnSpc>
              <a:buNone/>
            </a:pPr>
            <a:r>
              <a:rPr lang="en-US" altLang="en-US" sz="3600" b="1">
                <a:solidFill>
                  <a:srgbClr val="AD0000"/>
                </a:solidFill>
                <a:latin typeface="Trebuchet MS" panose="020B0603020202020204" pitchFamily="34" charset="0"/>
              </a:rPr>
              <a:t>By far, the best predictor of an individual learner</a:t>
            </a:r>
            <a:r>
              <a:rPr lang="ja-JP" altLang="en-US" sz="3600" b="1">
                <a:solidFill>
                  <a:srgbClr val="AD0000"/>
                </a:solidFill>
                <a:latin typeface="Trebuchet MS" panose="020B0603020202020204" pitchFamily="34" charset="0"/>
              </a:rPr>
              <a:t>’</a:t>
            </a:r>
            <a:r>
              <a:rPr lang="en-US" altLang="ja-JP" sz="3600" b="1">
                <a:solidFill>
                  <a:srgbClr val="AD0000"/>
                </a:solidFill>
                <a:latin typeface="Trebuchet MS" panose="020B0603020202020204" pitchFamily="34" charset="0"/>
              </a:rPr>
              <a:t>s needs / skills is the #3 model of categorization</a:t>
            </a:r>
            <a:r>
              <a:rPr lang="en-US" altLang="ja-JP" sz="3600">
                <a:solidFill>
                  <a:schemeClr val="folHlink"/>
                </a:solidFill>
                <a:latin typeface="Trebuchet MS" panose="020B0603020202020204" pitchFamily="34" charset="0"/>
              </a:rPr>
              <a:t>.</a:t>
            </a:r>
            <a:endParaRPr lang="en-US" altLang="en-US" sz="3600">
              <a:latin typeface="Trebuchet MS" panose="020B0603020202020204" pitchFamily="34" charset="0"/>
            </a:endParaRPr>
          </a:p>
        </p:txBody>
      </p:sp>
      <p:pic>
        <p:nvPicPr>
          <p:cNvPr id="2" name="KS1P2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CATEGORY #1 – TIME OF ONSET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8382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Trebuchet MS" panose="020B0603020202020204" pitchFamily="34" charset="0"/>
              </a:rPr>
              <a:t>#1 - By TIME OF ONSET of sensory loss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00" b="1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latin typeface="Trebuchet MS" panose="020B0603020202020204" pitchFamily="34" charset="0"/>
              </a:rPr>
              <a:t>congenital – present at birth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latin typeface="Trebuchet MS" panose="020B0603020202020204" pitchFamily="34" charset="0"/>
              </a:rPr>
              <a:t>adventitious – sometime after birth, due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 smtClean="0">
                <a:latin typeface="Trebuchet MS" panose="020B0603020202020204" pitchFamily="34" charset="0"/>
              </a:rPr>
              <a:t>			  to illness or injury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100" b="1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  Time of onset of loss needs to be considered in regard to </a:t>
            </a:r>
            <a:r>
              <a:rPr lang="en-US" altLang="en-US" b="1" i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both</a:t>
            </a:r>
            <a:r>
              <a:rPr lang="en-US" altLang="en-US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 vision and hearing.</a:t>
            </a:r>
            <a:endParaRPr lang="en-US" altLang="en-US" b="1" dirty="0" smtClean="0">
              <a:latin typeface="Trebuchet MS" panose="020B0603020202020204" pitchFamily="34" charset="0"/>
            </a:endParaRPr>
          </a:p>
        </p:txBody>
      </p:sp>
      <p:pic>
        <p:nvPicPr>
          <p:cNvPr id="2" name="KS1P2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TIME OF ONSET (1 OF 4)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67000" y="1752600"/>
            <a:ext cx="788035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dirty="0">
                <a:latin typeface="Trebuchet MS" charset="0"/>
                <a:ea typeface="+mn-ea"/>
                <a:cs typeface="+mn-cs"/>
              </a:rPr>
              <a:t>  TIME OF ONSET 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of sensory loss is important because a child, who has experienced: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hearing, </a:t>
            </a:r>
            <a:r>
              <a:rPr lang="en-US" sz="3600" i="1" dirty="0">
                <a:latin typeface="Trebuchet MS" charset="0"/>
                <a:ea typeface="+mn-ea"/>
                <a:cs typeface="+mn-cs"/>
              </a:rPr>
              <a:t>might 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have</a:t>
            </a:r>
            <a:r>
              <a:rPr lang="en-US" sz="3600" i="1" dirty="0">
                <a:latin typeface="Trebuchet MS" charset="0"/>
                <a:ea typeface="+mn-ea"/>
                <a:cs typeface="+mn-cs"/>
              </a:rPr>
              <a:t> 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some recollection of sound / sound properties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vision, </a:t>
            </a:r>
            <a:r>
              <a:rPr lang="en-US" sz="3600" i="1" dirty="0">
                <a:latin typeface="Trebuchet MS" charset="0"/>
                <a:ea typeface="+mn-ea"/>
                <a:cs typeface="+mn-cs"/>
              </a:rPr>
              <a:t>might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 have some residual visual imaging (of boundaries, people)</a:t>
            </a:r>
            <a:endParaRPr lang="en-US" i="1" dirty="0" smtClean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000" dirty="0"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KS1P2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TIME OF ONSET (2 OF 4)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826135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  Neuroscience is not currently sophisticated enough to rule out the </a:t>
            </a:r>
            <a:r>
              <a:rPr lang="en-US" altLang="en-US" sz="3600" i="1">
                <a:solidFill>
                  <a:srgbClr val="AD0000"/>
                </a:solidFill>
                <a:latin typeface="Trebuchet MS" panose="020B0603020202020204" pitchFamily="34" charset="0"/>
              </a:rPr>
              <a:t>possible</a:t>
            </a:r>
            <a:r>
              <a:rPr lang="en-US" altLang="en-US" sz="3600">
                <a:solidFill>
                  <a:srgbClr val="AD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3600">
                <a:latin typeface="Trebuchet MS" panose="020B0603020202020204" pitchFamily="34" charset="0"/>
              </a:rPr>
              <a:t>benefit of a child’s having vision or hearing, even if only for a relatively short time after birth…</a:t>
            </a:r>
            <a:endParaRPr lang="en-US" altLang="en-US" i="1" smtClean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>
              <a:latin typeface="Trebuchet MS" panose="020B0603020202020204" pitchFamily="34" charset="0"/>
            </a:endParaRPr>
          </a:p>
        </p:txBody>
      </p:sp>
      <p:pic>
        <p:nvPicPr>
          <p:cNvPr id="2" name="KS1P2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latin typeface="Trebuchet MS" charset="0"/>
              </a:rPr>
              <a:t>TIME OF ONSET (3 OF </a:t>
            </a:r>
            <a:r>
              <a:rPr lang="en-US" sz="4800" dirty="0" smtClean="0">
                <a:latin typeface="Trebuchet MS" charset="0"/>
              </a:rPr>
              <a:t>4)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1981200"/>
            <a:ext cx="826135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  </a:t>
            </a:r>
            <a:r>
              <a:rPr lang="en-US" altLang="en-US" sz="4000" b="1">
                <a:solidFill>
                  <a:srgbClr val="AD0000"/>
                </a:solidFill>
                <a:latin typeface="Trebuchet MS" panose="020B0603020202020204" pitchFamily="34" charset="0"/>
              </a:rPr>
              <a:t>KEY</a:t>
            </a:r>
            <a:r>
              <a:rPr lang="en-US" altLang="en-US" sz="3600">
                <a:latin typeface="Trebuchet MS" panose="020B0603020202020204" pitchFamily="34" charset="0"/>
              </a:rPr>
              <a:t>, in regard to the benefit of early auditory input is whether or not the child had developed language </a:t>
            </a:r>
            <a:r>
              <a:rPr lang="en-US" altLang="en-US" sz="3600" i="1">
                <a:latin typeface="Trebuchet MS" panose="020B0603020202020204" pitchFamily="34" charset="0"/>
              </a:rPr>
              <a:t>prior to </a:t>
            </a:r>
            <a:r>
              <a:rPr lang="en-US" altLang="en-US" sz="3600">
                <a:latin typeface="Trebuchet MS" panose="020B0603020202020204" pitchFamily="34" charset="0"/>
              </a:rPr>
              <a:t>her loss of hearing ability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i="1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 i="1">
                <a:latin typeface="Trebuchet MS" panose="020B0603020202020204" pitchFamily="34" charset="0"/>
              </a:rPr>
              <a:t>	</a:t>
            </a:r>
            <a:r>
              <a:rPr lang="en-US" altLang="en-US" sz="3600">
                <a:latin typeface="Trebuchet MS" panose="020B0603020202020204" pitchFamily="34" charset="0"/>
              </a:rPr>
              <a:t>(i.e., </a:t>
            </a:r>
            <a:r>
              <a:rPr lang="en-US" altLang="en-US" sz="3600" i="1">
                <a:latin typeface="Trebuchet MS" panose="020B0603020202020204" pitchFamily="34" charset="0"/>
              </a:rPr>
              <a:t>“pre-lingual” </a:t>
            </a:r>
            <a:r>
              <a:rPr lang="en-US" altLang="en-US" sz="3600">
                <a:latin typeface="Trebuchet MS" panose="020B0603020202020204" pitchFamily="34" charset="0"/>
              </a:rPr>
              <a:t>or</a:t>
            </a:r>
            <a:r>
              <a:rPr lang="en-US" altLang="en-US" sz="3600" i="1">
                <a:latin typeface="Trebuchet MS" panose="020B0603020202020204" pitchFamily="34" charset="0"/>
              </a:rPr>
              <a:t> “post-lingual”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600" i="1">
                <a:latin typeface="Trebuchet MS" panose="020B0603020202020204" pitchFamily="34" charset="0"/>
              </a:rPr>
              <a:t>            </a:t>
            </a:r>
            <a:r>
              <a:rPr lang="en-US" altLang="en-US" sz="3600">
                <a:latin typeface="Trebuchet MS" panose="020B0603020202020204" pitchFamily="34" charset="0"/>
              </a:rPr>
              <a:t>deafness)</a:t>
            </a:r>
            <a:r>
              <a:rPr lang="en-US" altLang="en-US" sz="3600" i="1">
                <a:latin typeface="Trebuchet MS" panose="020B0603020202020204" pitchFamily="34" charset="0"/>
              </a:rPr>
              <a:t> </a:t>
            </a:r>
            <a:endParaRPr lang="en-US" altLang="en-US" i="1" smtClean="0">
              <a:latin typeface="Trebuchet MS" panose="020B0603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>
              <a:latin typeface="Trebuchet MS" panose="020B0603020202020204" pitchFamily="34" charset="0"/>
            </a:endParaRPr>
          </a:p>
        </p:txBody>
      </p:sp>
      <p:pic>
        <p:nvPicPr>
          <p:cNvPr id="2" name="KS1P2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latin typeface="Trebuchet MS" charset="0"/>
              </a:rPr>
              <a:t>TIME OF ONSET </a:t>
            </a:r>
            <a:r>
              <a:rPr lang="en-US" sz="4800" dirty="0" smtClean="0">
                <a:latin typeface="Trebuchet MS" charset="0"/>
              </a:rPr>
              <a:t>(4 </a:t>
            </a:r>
            <a:r>
              <a:rPr lang="en-US" sz="4800" dirty="0">
                <a:latin typeface="Trebuchet MS" charset="0"/>
              </a:rPr>
              <a:t>OF </a:t>
            </a:r>
            <a:r>
              <a:rPr lang="en-US" sz="4800" dirty="0" smtClean="0">
                <a:latin typeface="Trebuchet MS" charset="0"/>
              </a:rPr>
              <a:t>4)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0" y="2209800"/>
            <a:ext cx="826135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dirty="0">
                <a:latin typeface="Trebuchet MS" charset="0"/>
                <a:ea typeface="+mn-ea"/>
                <a:cs typeface="+mn-cs"/>
              </a:rPr>
              <a:t>  </a:t>
            </a:r>
            <a:r>
              <a:rPr lang="en-US" sz="4000" b="1" dirty="0">
                <a:solidFill>
                  <a:srgbClr val="AD0000"/>
                </a:solidFill>
                <a:latin typeface="Trebuchet MS" charset="0"/>
                <a:ea typeface="+mn-ea"/>
                <a:cs typeface="+mn-cs"/>
              </a:rPr>
              <a:t>KEY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, in regard to the benefit of early visual input is whether or not the child had developed visual memory </a:t>
            </a:r>
            <a:r>
              <a:rPr lang="en-US" sz="3600" i="1" dirty="0">
                <a:latin typeface="Trebuchet MS" charset="0"/>
                <a:ea typeface="+mn-ea"/>
                <a:cs typeface="+mn-cs"/>
              </a:rPr>
              <a:t>prior to </a:t>
            </a:r>
            <a:r>
              <a:rPr lang="en-US" sz="3600" dirty="0">
                <a:latin typeface="Trebuchet MS" charset="0"/>
                <a:ea typeface="+mn-ea"/>
                <a:cs typeface="+mn-cs"/>
              </a:rPr>
              <a:t>her loss of vision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3600" i="1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i="1" dirty="0">
                <a:latin typeface="Trebuchet MS" charset="0"/>
                <a:ea typeface="+mn-ea"/>
                <a:cs typeface="+mn-cs"/>
              </a:rPr>
              <a:t>	</a:t>
            </a:r>
            <a:endParaRPr lang="en-US" sz="2000" dirty="0">
              <a:latin typeface="Trebuchet MS" charset="0"/>
              <a:ea typeface="+mn-ea"/>
              <a:cs typeface="+mn-cs"/>
            </a:endParaRPr>
          </a:p>
        </p:txBody>
      </p:sp>
      <p:pic>
        <p:nvPicPr>
          <p:cNvPr id="2" name="KS1P2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 smtClean="0">
                <a:latin typeface="Trebuchet MS" charset="0"/>
                <a:ea typeface="+mj-ea"/>
                <a:cs typeface="+mj-cs"/>
              </a:rPr>
              <a:t>CATEGORY #2 – DEGREE/TYPES</a:t>
            </a:r>
            <a:endParaRPr lang="en-US" sz="4800" dirty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3600" y="1752600"/>
            <a:ext cx="853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3600" b="1" dirty="0">
                <a:latin typeface="Trebuchet MS" charset="0"/>
                <a:ea typeface="+mn-ea"/>
                <a:cs typeface="+mn-cs"/>
              </a:rPr>
              <a:t>#2 - By DEGREES/TYPES of sensory loss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1400" b="1" dirty="0">
              <a:latin typeface="Trebuchet MS" charset="0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partial - some functional skills remain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total - essentially no functionality can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		     be gained through that sensory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 smtClean="0">
                <a:latin typeface="Trebuchet MS" charset="0"/>
                <a:ea typeface="+mn-ea"/>
                <a:cs typeface="+mn-cs"/>
              </a:rPr>
              <a:t>		     channel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b="1" dirty="0" smtClean="0">
                <a:solidFill>
                  <a:schemeClr val="folHlink"/>
                </a:solidFill>
                <a:latin typeface="Trebuchet MS" charset="0"/>
                <a:ea typeface="+mn-ea"/>
                <a:cs typeface="+mn-cs"/>
              </a:rPr>
              <a:t>	Degree of sensory loss needs to be considered in regard to </a:t>
            </a:r>
            <a:r>
              <a:rPr lang="en-US" b="1" i="1" dirty="0" smtClean="0">
                <a:solidFill>
                  <a:schemeClr val="folHlink"/>
                </a:solidFill>
                <a:latin typeface="Trebuchet MS" charset="0"/>
                <a:ea typeface="+mn-ea"/>
                <a:cs typeface="+mn-cs"/>
              </a:rPr>
              <a:t>both</a:t>
            </a:r>
            <a:r>
              <a:rPr lang="en-US" b="1" dirty="0" smtClean="0">
                <a:solidFill>
                  <a:schemeClr val="folHlink"/>
                </a:solidFill>
                <a:latin typeface="Trebuchet MS" charset="0"/>
                <a:ea typeface="+mn-ea"/>
                <a:cs typeface="+mn-cs"/>
              </a:rPr>
              <a:t> vision and hearing.</a:t>
            </a:r>
          </a:p>
        </p:txBody>
      </p:sp>
      <p:pic>
        <p:nvPicPr>
          <p:cNvPr id="2" name="KS1P2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rebuchet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662</Words>
  <Application>Microsoft Macintosh PowerPoint</Application>
  <PresentationFormat>Widescreen</PresentationFormat>
  <Paragraphs>140</Paragraphs>
  <Slides>18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Helvetica</vt:lpstr>
      <vt:lpstr>MS PGothic</vt:lpstr>
      <vt:lpstr>ＭＳ Ｐゴシック</vt:lpstr>
      <vt:lpstr>Trebuchet MS</vt:lpstr>
      <vt:lpstr>Wingdings</vt:lpstr>
      <vt:lpstr>Arial</vt:lpstr>
      <vt:lpstr>Bold Stripes</vt:lpstr>
      <vt:lpstr>CATERGORIZING LEARNERS WHO HAVE DEAF-BLINDNESS</vt:lpstr>
      <vt:lpstr>ETIOLOGIES of DB</vt:lpstr>
      <vt:lpstr>CATEGORIZIES OF DB</vt:lpstr>
      <vt:lpstr>CATEGORY #1 – TIME OF ONSET</vt:lpstr>
      <vt:lpstr>TIME OF ONSET (1 OF 4)</vt:lpstr>
      <vt:lpstr>TIME OF ONSET (2 OF 4)</vt:lpstr>
      <vt:lpstr>TIME OF ONSET (3 OF 4)</vt:lpstr>
      <vt:lpstr>TIME OF ONSET (4 OF 4)</vt:lpstr>
      <vt:lpstr>CATEGORY #2 – DEGREE/TYPES</vt:lpstr>
      <vt:lpstr>CATEGORY #3 – TIME OF ONSET AND DEGREES/TYPES</vt:lpstr>
      <vt:lpstr>CATEGORIZING DB</vt:lpstr>
      <vt:lpstr> Remember:</vt:lpstr>
      <vt:lpstr>Congenital Deafness and Blindness</vt:lpstr>
      <vt:lpstr>Congenital Deafness and Blindness (cont.)</vt:lpstr>
      <vt:lpstr>Adventitious Deafness and Blindness</vt:lpstr>
      <vt:lpstr>Congenital Deafness – Adventitious Blindness</vt:lpstr>
      <vt:lpstr>Congenital Blindness - Adventitious Deafness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CATERGORIZING LEARNERS WHO HAVE DEAF-BLINDNESS</dc:title>
  <dc:creator>Jordyn Watanabe</dc:creator>
  <cp:lastModifiedBy>Jordyn Watanabe</cp:lastModifiedBy>
  <cp:revision>6</cp:revision>
  <dcterms:created xsi:type="dcterms:W3CDTF">2018-05-10T22:23:27Z</dcterms:created>
  <dcterms:modified xsi:type="dcterms:W3CDTF">2020-05-15T20:46:54Z</dcterms:modified>
</cp:coreProperties>
</file>