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IBM Plex Sans" panose="020B0503050203000203" pitchFamily="34" charset="0"/>
      <p:regular r:id="rId45"/>
      <p:bold r:id="rId46"/>
      <p:italic r:id="rId47"/>
      <p:boldItalic r:id="rId48"/>
    </p:embeddedFont>
    <p:embeddedFont>
      <p:font typeface="IBM Plex Sans Cond Medm" panose="020B0506050203000203" pitchFamily="34" charset="77"/>
      <p:regular r:id="rId49"/>
    </p:embeddedFont>
    <p:embeddedFont>
      <p:font typeface="IBM Plex Sans Cond SmBld" panose="020B0506050203000203" pitchFamily="34" charset="77"/>
      <p:regular r:id="rId50"/>
      <p:bold r:id="rId51"/>
    </p:embeddedFont>
    <p:embeddedFont>
      <p:font typeface="IBM Plex Sans Condensed" panose="020B0506050203000203" pitchFamily="34" charset="77"/>
      <p:regular r:id="rId52"/>
      <p:bold r:id="rId53"/>
      <p:italic r:id="rId54"/>
      <p:boldItalic r:id="rId55"/>
    </p:embeddedFont>
    <p:embeddedFont>
      <p:font typeface="IBM Plex Sans Condensed Medium" panose="020B0506050203000203" pitchFamily="34" charset="77"/>
      <p:regular r:id="rId56"/>
      <p:bold r:id="rId57"/>
      <p:italic r:id="rId58"/>
      <p:boldItalic r:id="rId59"/>
    </p:embeddedFont>
    <p:embeddedFont>
      <p:font typeface="IBM Plex Sans Condensed SemiBold" panose="020B0506050203000203" pitchFamily="34" charset="77"/>
      <p:regular r:id="rId60"/>
      <p:bold r:id="rId61"/>
      <p:italic r:id="rId62"/>
      <p:boldItalic r:id="rId63"/>
    </p:embeddedFont>
    <p:embeddedFont>
      <p:font typeface="IBM Plex Sans Light" panose="020B0703050203000203" pitchFamily="34" charset="0"/>
      <p:regular r:id="rId64"/>
      <p:bold r:id="rId65"/>
      <p:italic r:id="rId66"/>
      <p:boldItalic r:id="rId67"/>
    </p:embeddedFont>
    <p:embeddedFont>
      <p:font typeface="IBM Plex Sans Medium" panose="020B0503050203000203" pitchFamily="34" charset="0"/>
      <p:regular r:id="rId68"/>
      <p:bold r:id="rId69"/>
      <p:italic r:id="rId70"/>
      <p:boldItalic r:id="rId71"/>
    </p:embeddedFont>
    <p:embeddedFont>
      <p:font typeface="IBM Plex Sans SemiBold" panose="020B0503050203000203" pitchFamily="34" charset="0"/>
      <p:regular r:id="rId72"/>
      <p:bold r:id="rId73"/>
      <p:italic r:id="rId74"/>
      <p:boldItalic r:id="rId75"/>
    </p:embeddedFont>
    <p:embeddedFont>
      <p:font typeface="Lucida Sans" panose="020B0602030504020204" pitchFamily="34" charset="77"/>
      <p:regular r:id="rId76"/>
      <p:bold r:id="rId77"/>
      <p:italic r:id="rId78"/>
      <p:boldItalic r:id="rId79"/>
    </p:embeddedFont>
    <p:embeddedFont>
      <p:font typeface="Montserrat" pitchFamily="2" charset="77"/>
      <p:regular r:id="rId80"/>
      <p:bold r:id="rId81"/>
      <p:italic r:id="rId82"/>
      <p:boldItalic r:id="rId83"/>
    </p:embeddedFont>
    <p:embeddedFont>
      <p:font typeface="Montserrat ExtraBold" pitchFamily="2" charset="77"/>
      <p:bold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97026F-601B-41DD-B5C7-5F48DDF9890B}">
  <a:tblStyle styleId="{5397026F-601B-41DD-B5C7-5F48DDF989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EFF3CB-C497-449B-A40E-2BA6F7842843}"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p:restoredTop sz="94693"/>
  </p:normalViewPr>
  <p:slideViewPr>
    <p:cSldViewPr snapToGrid="0">
      <p:cViewPr varScale="1">
        <p:scale>
          <a:sx n="141" d="100"/>
          <a:sy n="141" d="100"/>
        </p:scale>
        <p:origin x="1520" y="176"/>
      </p:cViewPr>
      <p:guideLst>
        <p:guide orient="horz" pos="2160"/>
        <p:guide pos="2880"/>
      </p:guideLst>
    </p:cSldViewPr>
  </p:slideViewPr>
  <p:outlineViewPr>
    <p:cViewPr>
      <p:scale>
        <a:sx n="33" d="100"/>
        <a:sy n="33" d="100"/>
      </p:scale>
      <p:origin x="0" y="-302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84" Type="http://schemas.openxmlformats.org/officeDocument/2006/relationships/font" Target="fonts/font44.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13.fntdata"/><Relationship Id="rId58" Type="http://schemas.openxmlformats.org/officeDocument/2006/relationships/font" Target="fonts/font18.fntdata"/><Relationship Id="rId74" Type="http://schemas.openxmlformats.org/officeDocument/2006/relationships/font" Target="fonts/font34.fntdata"/><Relationship Id="rId79" Type="http://schemas.openxmlformats.org/officeDocument/2006/relationships/font" Target="fonts/font39.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77" Type="http://schemas.openxmlformats.org/officeDocument/2006/relationships/font" Target="fonts/font37.fnt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font" Target="fonts/font32.fntdata"/><Relationship Id="rId80" Type="http://schemas.openxmlformats.org/officeDocument/2006/relationships/font" Target="fonts/font40.fntdata"/><Relationship Id="rId85" Type="http://schemas.openxmlformats.org/officeDocument/2006/relationships/font" Target="fonts/font4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font" Target="fonts/font35.fntdata"/><Relationship Id="rId83" Type="http://schemas.openxmlformats.org/officeDocument/2006/relationships/font" Target="fonts/font4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font" Target="fonts/font33.fntdata"/><Relationship Id="rId78" Type="http://schemas.openxmlformats.org/officeDocument/2006/relationships/font" Target="fonts/font38.fntdata"/><Relationship Id="rId81" Type="http://schemas.openxmlformats.org/officeDocument/2006/relationships/font" Target="fonts/font41.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 Id="rId76" Type="http://schemas.openxmlformats.org/officeDocument/2006/relationships/font" Target="fonts/font36.fntdata"/><Relationship Id="rId7" Type="http://schemas.openxmlformats.org/officeDocument/2006/relationships/slide" Target="slides/slide6.xml"/><Relationship Id="rId71" Type="http://schemas.openxmlformats.org/officeDocument/2006/relationships/font" Target="fonts/font3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notesMaster" Target="notesMasters/notesMaster1.xml"/><Relationship Id="rId45" Type="http://schemas.openxmlformats.org/officeDocument/2006/relationships/font" Target="fonts/font5.fntdata"/><Relationship Id="rId66" Type="http://schemas.openxmlformats.org/officeDocument/2006/relationships/font" Target="fonts/font26.fntdata"/><Relationship Id="rId87" Type="http://schemas.openxmlformats.org/officeDocument/2006/relationships/viewProps" Target="viewProps.xml"/><Relationship Id="rId61" Type="http://schemas.openxmlformats.org/officeDocument/2006/relationships/font" Target="fonts/font21.fntdata"/><Relationship Id="rId82" Type="http://schemas.openxmlformats.org/officeDocument/2006/relationships/font" Target="fonts/font42.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5f07d7d104_1_28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5f07d7d104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does not discredit the interveners input or participation in planning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5f07d7d104_1_29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5f07d7d104_1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Clearly defined role and lesson plans are connected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f07d7d104_1_30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5f07d7d104_1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f07d7d104_1_3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5f07d7d104_1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f07d7d104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f07d7d10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f07d7d104_3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f07d7d104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f07d7d104_1_33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5f07d7d104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f07d7d104_3_6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f07d7d104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By recording a video of yourself, the student, or a role play you are ensuring the para has an understanding of the goal of task and has consistent access to modeling.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5f07d7d104_3_7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5f07d7d104_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f07d7d104_3_7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5f07d7d104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f07d7d104_1_1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f07d7d10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5f07d7d104_3_14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5f07d7d104_3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endParaRPr/>
          </a:p>
          <a:p>
            <a:pPr marL="0" lvl="0" indent="0" algn="l" rtl="0">
              <a:spcBef>
                <a:spcPts val="0"/>
              </a:spcBef>
              <a:spcAft>
                <a:spcPts val="0"/>
              </a:spcAft>
              <a:buNone/>
            </a:pPr>
            <a:r>
              <a:rPr lang="en"/>
              <a:t>40-45 minutes remaining do discussion for 5 minutes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5f07d7d104_3_19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5f07d7d104_3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f07d7d104_3_20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5f07d7d104_3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f07d7d104_3_20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5f07d7d104_3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5f07d7d104_3_2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5f07d7d104_3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f07d7d104_3_2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5f07d7d104_3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5f07d7d104_3_22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5f07d7d104_3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Allow for flow of information and knowledge not hoarding </a:t>
            </a:r>
            <a:endParaRPr/>
          </a:p>
          <a:p>
            <a:pPr marL="0" lvl="0" indent="0" algn="l" rtl="0">
              <a:spcBef>
                <a:spcPts val="0"/>
              </a:spcBef>
              <a:spcAft>
                <a:spcPts val="0"/>
              </a:spcAft>
              <a:buNone/>
            </a:pPr>
            <a:r>
              <a:rPr lang="en"/>
              <a:t>Meeting before school with related service, intervener isn’t told about it, then intervener is not seen implementing intervention/changed in intervention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5f07d7d104_3_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5f07d7d104_3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CTM Meetings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5f07d7d104_3_8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5f07d7d104_3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5f07d7d104_3_2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5f07d7d104_3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5f07d7d104_1_1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5f07d7d10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5f07d7d104_3_25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5f07d7d104_3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5f07d7d104_3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
              <a:t>L</a:t>
            </a:r>
            <a:endParaRPr/>
          </a:p>
        </p:txBody>
      </p:sp>
      <p:sp>
        <p:nvSpPr>
          <p:cNvPr id="247" name="Google Shape;247;g15f07d7d104_3_2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5f07d7d104_3_3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
              <a:t>Allow opportunities for continuing growth and development as a career </a:t>
            </a:r>
            <a:endParaRPr/>
          </a:p>
        </p:txBody>
      </p:sp>
      <p:sp>
        <p:nvSpPr>
          <p:cNvPr id="254" name="Google Shape;254;g15f07d7d104_3_3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5f07d7d104_3_3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2" name="Google Shape;262;g15f07d7d104_3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f07d7d104_3_33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5f07d7d104_3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L/R 5-10 minutes remaining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f07d7d104_3_337:notes"/>
          <p:cNvSpPr txBox="1">
            <a:spLocks noGrp="1"/>
          </p:cNvSpPr>
          <p:nvPr>
            <p:ph type="body" idx="1"/>
          </p:nvPr>
        </p:nvSpPr>
        <p:spPr>
          <a:xfrm>
            <a:off x="686026" y="4343796"/>
            <a:ext cx="5485800" cy="411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5" name="Google Shape;275;g15f07d7d104_3_337: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f07d7d104_3_40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f07d7d104_3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5f07d7d104_3_4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5f07d7d104_3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11754998c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11754998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5f07d7d104_1_2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5f07d7d104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f07d7d104_1_3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f07d7d104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f07d7d104_1_3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f07d7d10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f07d7d104_1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f07d7d104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is a complete list of supervisory functions - highlight that some of these resources are already available - see the links sent by Kristie added on the last slide. Say that we are focussing only on the three elements - take them to the session goals.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f07d7d104_1_5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f07d7d104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5f07d7d104_1_5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5f07d7d104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Clr>
                <a:srgbClr val="233142"/>
              </a:buClr>
              <a:buSzPts val="5200"/>
              <a:buFont typeface="Montserrat"/>
              <a:buNone/>
              <a:defRPr sz="5200" b="1">
                <a:solidFill>
                  <a:srgbClr val="233142"/>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IBM Plex Sans Condensed Medium"/>
              <a:buNone/>
              <a:defRPr sz="3000">
                <a:solidFill>
                  <a:schemeClr val="lt1"/>
                </a:solidFill>
                <a:latin typeface="IBM Plex Sans Cond Medm"/>
                <a:ea typeface="IBM Plex Sans Cond Medm"/>
                <a:cs typeface="IBM Plex Sans Cond Medm"/>
                <a:sym typeface="IBM Plex Sans Condense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Montserrat"/>
              <a:buNone/>
              <a:defRPr sz="36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Font typeface="IBM Plex Sans SemiBold"/>
              <a:buChar char="●"/>
              <a:defRPr sz="2400">
                <a:latin typeface="IBM Plex Sans SemiBold"/>
                <a:ea typeface="IBM Plex Sans SemiBold"/>
                <a:cs typeface="IBM Plex Sans SemiBold"/>
                <a:sym typeface="IBM Plex Sans SemiBold"/>
              </a:defRPr>
            </a:lvl1pPr>
            <a:lvl2pPr marL="914400" lvl="1" indent="-368300">
              <a:spcBef>
                <a:spcPts val="1600"/>
              </a:spcBef>
              <a:spcAft>
                <a:spcPts val="0"/>
              </a:spcAft>
              <a:buSzPts val="2200"/>
              <a:buFont typeface="IBM Plex Sans Condensed SemiBold"/>
              <a:buChar char="●"/>
              <a:defRPr sz="2200">
                <a:latin typeface="IBM Plex Sans Cond SmBld"/>
                <a:ea typeface="IBM Plex Sans Cond SmBld"/>
                <a:cs typeface="IBM Plex Sans Cond SmBld"/>
                <a:sym typeface="IBM Plex Sans Condensed SemiBold"/>
              </a:defRPr>
            </a:lvl2pPr>
            <a:lvl3pPr marL="1371600" lvl="2" indent="-349250">
              <a:spcBef>
                <a:spcPts val="1600"/>
              </a:spcBef>
              <a:spcAft>
                <a:spcPts val="0"/>
              </a:spcAft>
              <a:buSzPts val="1900"/>
              <a:buFont typeface="IBM Plex Sans Condensed Medium"/>
              <a:buChar char="■"/>
              <a:defRPr sz="1900">
                <a:latin typeface="IBM Plex Sans Cond Medm"/>
                <a:ea typeface="IBM Plex Sans Cond Medm"/>
                <a:cs typeface="IBM Plex Sans Cond Medm"/>
                <a:sym typeface="IBM Plex Sans Condensed Medium"/>
              </a:defRPr>
            </a:lvl3pPr>
            <a:lvl4pPr marL="1828800" lvl="3" indent="-342900">
              <a:spcBef>
                <a:spcPts val="1600"/>
              </a:spcBef>
              <a:spcAft>
                <a:spcPts val="0"/>
              </a:spcAft>
              <a:buSzPts val="1800"/>
              <a:buFont typeface="IBM Plex Sans Condensed"/>
              <a:buChar char="●"/>
              <a:defRPr sz="1800">
                <a:latin typeface="IBM Plex Sans Condensed"/>
                <a:ea typeface="IBM Plex Sans Condensed"/>
                <a:cs typeface="IBM Plex Sans Condensed"/>
                <a:sym typeface="IBM Plex Sans Condensed"/>
              </a:defRPr>
            </a:lvl4pPr>
            <a:lvl5pPr marL="2286000" lvl="4" indent="-336550">
              <a:spcBef>
                <a:spcPts val="1600"/>
              </a:spcBef>
              <a:spcAft>
                <a:spcPts val="0"/>
              </a:spcAft>
              <a:buClr>
                <a:srgbClr val="408087"/>
              </a:buClr>
              <a:buSzPts val="1700"/>
              <a:buFont typeface="IBM Plex Sans Condensed"/>
              <a:buChar char="○"/>
              <a:defRPr sz="1700">
                <a:solidFill>
                  <a:srgbClr val="408087"/>
                </a:solidFill>
                <a:latin typeface="IBM Plex Sans Condensed"/>
                <a:ea typeface="IBM Plex Sans Condensed"/>
                <a:cs typeface="IBM Plex Sans Condensed"/>
                <a:sym typeface="IBM Plex Sans Condensed"/>
              </a:defRPr>
            </a:lvl5pPr>
            <a:lvl6pPr marL="2743200" lvl="5"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spcBef>
                <a:spcPts val="1600"/>
              </a:spcBef>
              <a:spcAft>
                <a:spcPts val="1600"/>
              </a:spcAft>
              <a:buClr>
                <a:srgbClr val="408087"/>
              </a:buClr>
              <a:buSzPts val="1800"/>
              <a:buChar char="■"/>
              <a:defRPr sz="1800">
                <a:solidFill>
                  <a:srgbClr val="408087"/>
                </a:solidFill>
              </a:defRPr>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3"/>
          <p:cNvCxnSpPr/>
          <p:nvPr/>
        </p:nvCxnSpPr>
        <p:spPr>
          <a:xfrm rot="10800000" flipH="1">
            <a:off x="0" y="1327100"/>
            <a:ext cx="4349400" cy="24900"/>
          </a:xfrm>
          <a:prstGeom prst="straightConnector1">
            <a:avLst/>
          </a:prstGeom>
          <a:noFill/>
          <a:ln w="76200" cap="flat" cmpd="sng">
            <a:solidFill>
              <a:srgbClr val="204E4D"/>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ontserrat"/>
              <a:buNone/>
              <a:defRPr sz="3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 Medm"/>
                <a:ea typeface="IBM Plex Sans Cond Medm"/>
                <a:cs typeface="IBM Plex Sans Cond Medm"/>
                <a:sym typeface="IBM Plex Sans Condensed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4"/>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Medium"/>
              <a:buChar char="●"/>
              <a:defRPr sz="2200">
                <a:solidFill>
                  <a:srgbClr val="408087"/>
                </a:solidFill>
                <a:latin typeface="IBM Plex Sans Medium"/>
                <a:ea typeface="IBM Plex Sans Medium"/>
                <a:cs typeface="IBM Plex Sans Medium"/>
                <a:sym typeface="IBM Plex Sans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3" name="Google Shape;23;p4"/>
          <p:cNvCxnSpPr/>
          <p:nvPr/>
        </p:nvCxnSpPr>
        <p:spPr>
          <a:xfrm rot="10800000" flipH="1">
            <a:off x="0" y="1327100"/>
            <a:ext cx="4349400" cy="24900"/>
          </a:xfrm>
          <a:prstGeom prst="straightConnector1">
            <a:avLst/>
          </a:prstGeom>
          <a:noFill/>
          <a:ln w="76200" cap="flat" cmpd="sng">
            <a:solidFill>
              <a:srgbClr val="204E4D"/>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Slide" type="titleOnly">
  <p:cSld name="TITLE_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C4643C"/>
              </a:buClr>
              <a:buSzPts val="3800"/>
              <a:buFont typeface="Montserrat"/>
              <a:buNone/>
              <a:defRPr sz="3800" b="1">
                <a:solidFill>
                  <a:srgbClr val="C4643C"/>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rot="10800000" flipH="1">
            <a:off x="-4650" y="1071950"/>
            <a:ext cx="9153300" cy="13800"/>
          </a:xfrm>
          <a:prstGeom prst="straightConnector1">
            <a:avLst/>
          </a:prstGeom>
          <a:noFill/>
          <a:ln w="76200" cap="flat" cmpd="sng">
            <a:solidFill>
              <a:srgbClr val="204E4D"/>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aluation Slide">
  <p:cSld name="BIG_NUMBER">
    <p:bg>
      <p:bgPr>
        <a:solidFill>
          <a:srgbClr val="136C6C"/>
        </a:solidFill>
        <a:effectLst/>
      </p:bgPr>
    </p:bg>
    <p:spTree>
      <p:nvGrpSpPr>
        <p:cNvPr id="1" name="Shape 28"/>
        <p:cNvGrpSpPr/>
        <p:nvPr/>
      </p:nvGrpSpPr>
      <p:grpSpPr>
        <a:xfrm>
          <a:off x="0" y="0"/>
          <a:ext cx="0" cy="0"/>
          <a:chOff x="0" y="0"/>
          <a:chExt cx="0" cy="0"/>
        </a:xfrm>
      </p:grpSpPr>
      <p:sp>
        <p:nvSpPr>
          <p:cNvPr id="29" name="Google Shape;29;p6"/>
          <p:cNvSpPr/>
          <p:nvPr/>
        </p:nvSpPr>
        <p:spPr>
          <a:xfrm>
            <a:off x="439800" y="467275"/>
            <a:ext cx="8259900" cy="59097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hasCustomPrompt="1"/>
          </p:nvPr>
        </p:nvSpPr>
        <p:spPr>
          <a:xfrm>
            <a:off x="1094850" y="1236900"/>
            <a:ext cx="6954300" cy="3229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estions/Quotes/Statement" type="blank">
  <p:cSld name="BLANK">
    <p:bg>
      <p:bgPr>
        <a:solidFill>
          <a:srgbClr val="136C6C"/>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7"/>
          <p:cNvSpPr/>
          <p:nvPr/>
        </p:nvSpPr>
        <p:spPr>
          <a:xfrm>
            <a:off x="439800" y="467275"/>
            <a:ext cx="8259900" cy="59097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lvl1pPr lvl="0">
              <a:spcBef>
                <a:spcPts val="0"/>
              </a:spcBef>
              <a:spcAft>
                <a:spcPts val="0"/>
              </a:spcAft>
              <a:buClr>
                <a:srgbClr val="C4643C"/>
              </a:buClr>
              <a:buSzPts val="4300"/>
              <a:buNone/>
              <a:defRPr sz="4300">
                <a:solidFill>
                  <a:srgbClr val="C4643C"/>
                </a:solidFill>
              </a:defRPr>
            </a:lvl1pPr>
            <a:lvl2pPr lvl="1">
              <a:spcBef>
                <a:spcPts val="0"/>
              </a:spcBef>
              <a:spcAft>
                <a:spcPts val="0"/>
              </a:spcAft>
              <a:buSzPts val="2800"/>
              <a:buNone/>
              <a:defRPr>
                <a:latin typeface="IBM Plex Sans Medium"/>
                <a:ea typeface="IBM Plex Sans Medium"/>
                <a:cs typeface="IBM Plex Sans Medium"/>
                <a:sym typeface="IBM Plex Sans Medium"/>
              </a:defRPr>
            </a:lvl2pPr>
            <a:lvl3pPr lvl="2">
              <a:spcBef>
                <a:spcPts val="0"/>
              </a:spcBef>
              <a:spcAft>
                <a:spcPts val="0"/>
              </a:spcAft>
              <a:buSzPts val="2800"/>
              <a:buNone/>
              <a:defRPr>
                <a:latin typeface="IBM Plex Sans Medium"/>
                <a:ea typeface="IBM Plex Sans Medium"/>
                <a:cs typeface="IBM Plex Sans Medium"/>
                <a:sym typeface="IBM Plex Sans Medium"/>
              </a:defRPr>
            </a:lvl3pPr>
            <a:lvl4pPr lvl="3">
              <a:spcBef>
                <a:spcPts val="0"/>
              </a:spcBef>
              <a:spcAft>
                <a:spcPts val="0"/>
              </a:spcAft>
              <a:buSzPts val="2800"/>
              <a:buNone/>
              <a:defRPr>
                <a:latin typeface="IBM Plex Sans Medium"/>
                <a:ea typeface="IBM Plex Sans Medium"/>
                <a:cs typeface="IBM Plex Sans Medium"/>
                <a:sym typeface="IBM Plex Sans Medium"/>
              </a:defRPr>
            </a:lvl4pPr>
            <a:lvl5pPr lvl="4">
              <a:spcBef>
                <a:spcPts val="0"/>
              </a:spcBef>
              <a:spcAft>
                <a:spcPts val="0"/>
              </a:spcAft>
              <a:buSzPts val="2800"/>
              <a:buNone/>
              <a:defRPr>
                <a:latin typeface="IBM Plex Sans Medium"/>
                <a:ea typeface="IBM Plex Sans Medium"/>
                <a:cs typeface="IBM Plex Sans Medium"/>
                <a:sym typeface="IBM Plex Sans Medium"/>
              </a:defRPr>
            </a:lvl5pPr>
            <a:lvl6pPr lvl="5">
              <a:spcBef>
                <a:spcPts val="0"/>
              </a:spcBef>
              <a:spcAft>
                <a:spcPts val="0"/>
              </a:spcAft>
              <a:buSzPts val="2800"/>
              <a:buNone/>
              <a:defRPr>
                <a:latin typeface="IBM Plex Sans Medium"/>
                <a:ea typeface="IBM Plex Sans Medium"/>
                <a:cs typeface="IBM Plex Sans Medium"/>
                <a:sym typeface="IBM Plex Sans Medium"/>
              </a:defRPr>
            </a:lvl6pPr>
            <a:lvl7pPr lvl="6">
              <a:spcBef>
                <a:spcPts val="0"/>
              </a:spcBef>
              <a:spcAft>
                <a:spcPts val="0"/>
              </a:spcAft>
              <a:buSzPts val="2800"/>
              <a:buNone/>
              <a:defRPr>
                <a:latin typeface="IBM Plex Sans Medium"/>
                <a:ea typeface="IBM Plex Sans Medium"/>
                <a:cs typeface="IBM Plex Sans Medium"/>
                <a:sym typeface="IBM Plex Sans Medium"/>
              </a:defRPr>
            </a:lvl7pPr>
            <a:lvl8pPr lvl="7">
              <a:spcBef>
                <a:spcPts val="0"/>
              </a:spcBef>
              <a:spcAft>
                <a:spcPts val="0"/>
              </a:spcAft>
              <a:buSzPts val="2800"/>
              <a:buNone/>
              <a:defRPr>
                <a:latin typeface="IBM Plex Sans Medium"/>
                <a:ea typeface="IBM Plex Sans Medium"/>
                <a:cs typeface="IBM Plex Sans Medium"/>
                <a:sym typeface="IBM Plex Sans Medium"/>
              </a:defRPr>
            </a:lvl8pPr>
            <a:lvl9pPr lvl="8">
              <a:spcBef>
                <a:spcPts val="0"/>
              </a:spcBef>
              <a:spcAft>
                <a:spcPts val="0"/>
              </a:spcAft>
              <a:buSzPts val="2800"/>
              <a:buNone/>
              <a:defRPr>
                <a:latin typeface="IBM Plex Sans Medium"/>
                <a:ea typeface="IBM Plex Sans Medium"/>
                <a:cs typeface="IBM Plex Sans Medium"/>
                <a:sym typeface="IBM Plex Sans Medium"/>
              </a:defRPr>
            </a:lvl9pPr>
          </a:lstStyle>
          <a:p>
            <a:endParaRPr/>
          </a:p>
        </p:txBody>
      </p:sp>
      <p:cxnSp>
        <p:nvCxnSpPr>
          <p:cNvPr id="35" name="Google Shape;35;p7"/>
          <p:cNvCxnSpPr/>
          <p:nvPr/>
        </p:nvCxnSpPr>
        <p:spPr>
          <a:xfrm rot="10800000">
            <a:off x="0" y="3429000"/>
            <a:ext cx="467400" cy="0"/>
          </a:xfrm>
          <a:prstGeom prst="straightConnector1">
            <a:avLst/>
          </a:prstGeom>
          <a:noFill/>
          <a:ln w="28575" cap="flat" cmpd="sng">
            <a:solidFill>
              <a:schemeClr val="lt1"/>
            </a:solidFill>
            <a:prstDash val="solid"/>
            <a:round/>
            <a:headEnd type="none" w="med" len="med"/>
            <a:tailEnd type="none" w="med" len="med"/>
          </a:ln>
        </p:spPr>
      </p:cxnSp>
      <p:cxnSp>
        <p:nvCxnSpPr>
          <p:cNvPr id="36" name="Google Shape;36;p7"/>
          <p:cNvCxnSpPr/>
          <p:nvPr/>
        </p:nvCxnSpPr>
        <p:spPr>
          <a:xfrm rot="10800000">
            <a:off x="8699700" y="3422125"/>
            <a:ext cx="467400" cy="0"/>
          </a:xfrm>
          <a:prstGeom prst="straightConnector1">
            <a:avLst/>
          </a:prstGeom>
          <a:noFill/>
          <a:ln w="28575" cap="flat" cmpd="sng">
            <a:solidFill>
              <a:schemeClr val="lt1"/>
            </a:solidFill>
            <a:prstDash val="solid"/>
            <a:round/>
            <a:headEnd type="none" w="med" len="med"/>
            <a:tailEnd type="none" w="med" len="med"/>
          </a:ln>
        </p:spPr>
      </p:cxnSp>
      <p:sp>
        <p:nvSpPr>
          <p:cNvPr id="37" name="Google Shape;37;p7"/>
          <p:cNvSpPr txBox="1">
            <a:spLocks noGrp="1"/>
          </p:cNvSpPr>
          <p:nvPr>
            <p:ph type="subTitle" idx="1"/>
          </p:nvPr>
        </p:nvSpPr>
        <p:spPr>
          <a:xfrm>
            <a:off x="1195675" y="2679975"/>
            <a:ext cx="6390600" cy="1951500"/>
          </a:xfrm>
          <a:prstGeom prst="rect">
            <a:avLst/>
          </a:prstGeom>
        </p:spPr>
        <p:txBody>
          <a:bodyPr spcFirstLastPara="1" wrap="square" lIns="91425" tIns="91425" rIns="91425" bIns="91425" anchor="t" anchorCtr="0">
            <a:noAutofit/>
          </a:bodyPr>
          <a:lstStyle>
            <a:lvl1pPr lvl="0">
              <a:spcBef>
                <a:spcPts val="0"/>
              </a:spcBef>
              <a:spcAft>
                <a:spcPts val="0"/>
              </a:spcAft>
              <a:buClr>
                <a:srgbClr val="204E4D"/>
              </a:buClr>
              <a:buSzPts val="2400"/>
              <a:buNone/>
              <a:defRPr>
                <a:solidFill>
                  <a:srgbClr val="204E4D"/>
                </a:solidFill>
              </a:defRPr>
            </a:lvl1pPr>
            <a:lvl2pPr lvl="1">
              <a:spcBef>
                <a:spcPts val="1600"/>
              </a:spcBef>
              <a:spcAft>
                <a:spcPts val="0"/>
              </a:spcAft>
              <a:buSzPts val="2200"/>
              <a:buNone/>
              <a:defRPr/>
            </a:lvl2pPr>
            <a:lvl3pPr lvl="2">
              <a:spcBef>
                <a:spcPts val="1600"/>
              </a:spcBef>
              <a:spcAft>
                <a:spcPts val="0"/>
              </a:spcAft>
              <a:buSzPts val="1800"/>
              <a:buNone/>
              <a:defRPr/>
            </a:lvl3pPr>
            <a:lvl4pPr lvl="3">
              <a:spcBef>
                <a:spcPts val="1600"/>
              </a:spcBef>
              <a:spcAft>
                <a:spcPts val="0"/>
              </a:spcAft>
              <a:buSzPts val="1800"/>
              <a:buNone/>
              <a:defRPr/>
            </a:lvl4pPr>
            <a:lvl5pPr lvl="4">
              <a:spcBef>
                <a:spcPts val="1600"/>
              </a:spcBef>
              <a:spcAft>
                <a:spcPts val="0"/>
              </a:spcAft>
              <a:buSzPts val="1800"/>
              <a:buNone/>
              <a:defRPr/>
            </a:lvl5pPr>
            <a:lvl6pPr lvl="5">
              <a:spcBef>
                <a:spcPts val="1600"/>
              </a:spcBef>
              <a:spcAft>
                <a:spcPts val="0"/>
              </a:spcAft>
              <a:buSzPts val="1800"/>
              <a:buNone/>
              <a:defRPr/>
            </a:lvl6pPr>
            <a:lvl7pPr lvl="6">
              <a:spcBef>
                <a:spcPts val="1600"/>
              </a:spcBef>
              <a:spcAft>
                <a:spcPts val="0"/>
              </a:spcAft>
              <a:buSzPts val="1800"/>
              <a:buNone/>
              <a:defRPr/>
            </a:lvl7pPr>
            <a:lvl8pPr lvl="7">
              <a:spcBef>
                <a:spcPts val="1600"/>
              </a:spcBef>
              <a:spcAft>
                <a:spcPts val="0"/>
              </a:spcAft>
              <a:buSzPts val="1800"/>
              <a:buNone/>
              <a:defRPr/>
            </a:lvl8pPr>
            <a:lvl9pPr lvl="8">
              <a:spcBef>
                <a:spcPts val="1600"/>
              </a:spcBef>
              <a:spcAft>
                <a:spcPts val="1600"/>
              </a:spcAft>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8"/>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41" name="Google Shape;41;p8"/>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2" name="Google Shape;42;p8"/>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3" name="Google Shape;43;p8"/>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B94404"/>
              </a:buClr>
              <a:buSzPts val="3600"/>
              <a:buFont typeface="Montserrat"/>
              <a:buNone/>
              <a:defRPr sz="3600" b="1">
                <a:solidFill>
                  <a:srgbClr val="B94404"/>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136C6C"/>
              </a:buClr>
              <a:buSzPts val="2400"/>
              <a:buFont typeface="IBM Plex Sans Medium"/>
              <a:buChar char="●"/>
              <a:defRPr sz="2400">
                <a:solidFill>
                  <a:srgbClr val="136C6C"/>
                </a:solidFill>
                <a:latin typeface="IBM Plex Sans Medium"/>
                <a:ea typeface="IBM Plex Sans Medium"/>
                <a:cs typeface="IBM Plex Sans Medium"/>
                <a:sym typeface="IBM Plex Sans Medium"/>
              </a:defRPr>
            </a:lvl1pPr>
            <a:lvl2pPr marL="914400" lvl="1" indent="-368300">
              <a:lnSpc>
                <a:spcPct val="115000"/>
              </a:lnSpc>
              <a:spcBef>
                <a:spcPts val="1600"/>
              </a:spcBef>
              <a:spcAft>
                <a:spcPts val="0"/>
              </a:spcAft>
              <a:buClr>
                <a:srgbClr val="136C6C"/>
              </a:buClr>
              <a:buSzPts val="2200"/>
              <a:buFont typeface="IBM Plex Sans Condensed Medium"/>
              <a:buChar char="●"/>
              <a:defRPr sz="2200">
                <a:solidFill>
                  <a:srgbClr val="136C6C"/>
                </a:solidFill>
                <a:latin typeface="IBM Plex Sans Cond Medm"/>
                <a:ea typeface="IBM Plex Sans Cond Medm"/>
                <a:cs typeface="IBM Plex Sans Cond Medm"/>
                <a:sym typeface="IBM Plex Sans Condensed Medium"/>
              </a:defRPr>
            </a:lvl2pPr>
            <a:lvl3pPr marL="1371600" lvl="2" indent="-342900">
              <a:lnSpc>
                <a:spcPct val="115000"/>
              </a:lnSpc>
              <a:spcBef>
                <a:spcPts val="1600"/>
              </a:spcBef>
              <a:spcAft>
                <a:spcPts val="0"/>
              </a:spcAft>
              <a:buClr>
                <a:srgbClr val="136C6C"/>
              </a:buClr>
              <a:buSzPts val="1800"/>
              <a:buFont typeface="IBM Plex Sans Condensed"/>
              <a:buChar char="■"/>
              <a:defRPr sz="1800">
                <a:solidFill>
                  <a:srgbClr val="136C6C"/>
                </a:solidFill>
                <a:latin typeface="IBM Plex Sans Condensed"/>
                <a:ea typeface="IBM Plex Sans Condensed"/>
                <a:cs typeface="IBM Plex Sans Condensed"/>
                <a:sym typeface="IBM Plex Sans Condensed"/>
              </a:defRPr>
            </a:lvl3pPr>
            <a:lvl4pPr marL="1828800" lvl="3" indent="-342900">
              <a:lnSpc>
                <a:spcPct val="115000"/>
              </a:lnSpc>
              <a:spcBef>
                <a:spcPts val="1600"/>
              </a:spcBef>
              <a:spcAft>
                <a:spcPts val="0"/>
              </a:spcAft>
              <a:buClr>
                <a:srgbClr val="136C6C"/>
              </a:buClr>
              <a:buSzPts val="1800"/>
              <a:buFont typeface="IBM Plex Sans Condensed"/>
              <a:buChar char="●"/>
              <a:defRPr sz="1800">
                <a:solidFill>
                  <a:srgbClr val="136C6C"/>
                </a:solidFill>
                <a:latin typeface="IBM Plex Sans Condensed"/>
                <a:ea typeface="IBM Plex Sans Condensed"/>
                <a:cs typeface="IBM Plex Sans Condensed"/>
                <a:sym typeface="IBM Plex Sans Condensed"/>
              </a:defRPr>
            </a:lvl4pPr>
            <a:lvl5pPr marL="2286000" lvl="4" indent="-342900">
              <a:lnSpc>
                <a:spcPct val="115000"/>
              </a:lnSpc>
              <a:spcBef>
                <a:spcPts val="1600"/>
              </a:spcBef>
              <a:spcAft>
                <a:spcPts val="0"/>
              </a:spcAft>
              <a:buClr>
                <a:srgbClr val="136C6C"/>
              </a:buClr>
              <a:buSzPts val="1800"/>
              <a:buFont typeface="IBM Plex Sans Condensed"/>
              <a:buChar char="○"/>
              <a:defRPr sz="1800">
                <a:solidFill>
                  <a:srgbClr val="136C6C"/>
                </a:solidFill>
                <a:latin typeface="IBM Plex Sans Condensed"/>
                <a:ea typeface="IBM Plex Sans Condensed"/>
                <a:cs typeface="IBM Plex Sans Condensed"/>
                <a:sym typeface="IBM Plex Sans Condensed"/>
              </a:defRPr>
            </a:lvl5pPr>
            <a:lvl6pPr marL="2743200" lvl="5" indent="-342900">
              <a:lnSpc>
                <a:spcPct val="115000"/>
              </a:lnSpc>
              <a:spcBef>
                <a:spcPts val="1600"/>
              </a:spcBef>
              <a:spcAft>
                <a:spcPts val="0"/>
              </a:spcAft>
              <a:buClr>
                <a:srgbClr val="136C6C"/>
              </a:buClr>
              <a:buSzPts val="1800"/>
              <a:buFont typeface="IBM Plex Sans Condensed"/>
              <a:buChar char="■"/>
              <a:defRPr sz="1800">
                <a:solidFill>
                  <a:srgbClr val="136C6C"/>
                </a:solidFill>
                <a:latin typeface="IBM Plex Sans Condensed"/>
                <a:ea typeface="IBM Plex Sans Condensed"/>
                <a:cs typeface="IBM Plex Sans Condensed"/>
                <a:sym typeface="IBM Plex Sans Condensed"/>
              </a:defRPr>
            </a:lvl6pPr>
            <a:lvl7pPr marL="3200400" lvl="6" indent="-342900">
              <a:lnSpc>
                <a:spcPct val="115000"/>
              </a:lnSpc>
              <a:spcBef>
                <a:spcPts val="1600"/>
              </a:spcBef>
              <a:spcAft>
                <a:spcPts val="0"/>
              </a:spcAft>
              <a:buClr>
                <a:srgbClr val="136C6C"/>
              </a:buClr>
              <a:buSzPts val="1800"/>
              <a:buFont typeface="IBM Plex Sans Condensed"/>
              <a:buChar char="●"/>
              <a:defRPr sz="1800">
                <a:solidFill>
                  <a:srgbClr val="136C6C"/>
                </a:solidFill>
                <a:latin typeface="IBM Plex Sans Condensed"/>
                <a:ea typeface="IBM Plex Sans Condensed"/>
                <a:cs typeface="IBM Plex Sans Condensed"/>
                <a:sym typeface="IBM Plex Sans Condensed"/>
              </a:defRPr>
            </a:lvl7pPr>
            <a:lvl8pPr marL="3657600" lvl="7" indent="-342900">
              <a:lnSpc>
                <a:spcPct val="115000"/>
              </a:lnSpc>
              <a:spcBef>
                <a:spcPts val="1600"/>
              </a:spcBef>
              <a:spcAft>
                <a:spcPts val="0"/>
              </a:spcAft>
              <a:buClr>
                <a:srgbClr val="136C6C"/>
              </a:buClr>
              <a:buSzPts val="1800"/>
              <a:buFont typeface="IBM Plex Sans Condensed"/>
              <a:buChar char="○"/>
              <a:defRPr sz="1800">
                <a:solidFill>
                  <a:srgbClr val="136C6C"/>
                </a:solidFill>
                <a:latin typeface="IBM Plex Sans Condensed"/>
                <a:ea typeface="IBM Plex Sans Condensed"/>
                <a:cs typeface="IBM Plex Sans Condensed"/>
                <a:sym typeface="IBM Plex Sans Condensed"/>
              </a:defRPr>
            </a:lvl8pPr>
            <a:lvl9pPr marL="4114800" lvl="8" indent="-342900">
              <a:lnSpc>
                <a:spcPct val="115000"/>
              </a:lnSpc>
              <a:spcBef>
                <a:spcPts val="1600"/>
              </a:spcBef>
              <a:spcAft>
                <a:spcPts val="1600"/>
              </a:spcAft>
              <a:buClr>
                <a:srgbClr val="136C6C"/>
              </a:buClr>
              <a:buSzPts val="1800"/>
              <a:buFont typeface="IBM Plex Sans Condensed"/>
              <a:buChar char="■"/>
              <a:defRPr sz="1800">
                <a:solidFill>
                  <a:srgbClr val="136C6C"/>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fb8HBt8Q0h7Iz3eRM0Dz-nzn7ySWzhed/edit?usp=sharing&amp;ouid=111102016111189628906&amp;rtpof=true&amp;sd=tru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cs.google.com/document/d/1VOI4xBsTBn46kEIXspOj8QHIjqK4TRfG/edit?usp=sharing&amp;ouid=111102016111189628906&amp;rtpof=true&amp;sd=tru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ationaldb.org/national-initiatives/iqp/intervener-too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paracenter.org/library/k-12-paraprofessional-supervision-resources" TargetMode="External"/><Relationship Id="rId5" Type="http://schemas.openxmlformats.org/officeDocument/2006/relationships/hyperlink" Target="https://www.nationaldb.org/national-initiatives/iqp/coaching-practitioners-children-who-are-deaf-blind/" TargetMode="External"/><Relationship Id="rId4" Type="http://schemas.openxmlformats.org/officeDocument/2006/relationships/hyperlink" Target="https://www.nationaldb.org/updates/2018-national-webinar-improving-the-use-of-effective-practices-through-coach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311708" y="992767"/>
            <a:ext cx="8520600" cy="27369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200" b="0" dirty="0">
                <a:solidFill>
                  <a:srgbClr val="B94404"/>
                </a:solidFill>
                <a:latin typeface="Montserrat ExtraBold"/>
                <a:ea typeface="Montserrat ExtraBold"/>
                <a:cs typeface="Montserrat ExtraBold"/>
                <a:sym typeface="Montserrat ExtraBold"/>
              </a:rPr>
              <a:t>Effective Intervener Supervision Practices</a:t>
            </a:r>
            <a:endParaRPr sz="4200" b="0" dirty="0">
              <a:solidFill>
                <a:srgbClr val="B94404"/>
              </a:solidFill>
              <a:latin typeface="Montserrat ExtraBold"/>
              <a:ea typeface="Montserrat ExtraBold"/>
              <a:cs typeface="Montserrat ExtraBold"/>
              <a:sym typeface="Montserrat ExtraBold"/>
            </a:endParaRPr>
          </a:p>
        </p:txBody>
      </p:sp>
      <p:sp>
        <p:nvSpPr>
          <p:cNvPr id="49" name="Google Shape;49;p9"/>
          <p:cNvSpPr txBox="1">
            <a:spLocks noGrp="1"/>
          </p:cNvSpPr>
          <p:nvPr>
            <p:ph type="subTitle" idx="1"/>
          </p:nvPr>
        </p:nvSpPr>
        <p:spPr>
          <a:xfrm>
            <a:off x="-8550" y="4612875"/>
            <a:ext cx="4580700" cy="2251800"/>
          </a:xfrm>
          <a:prstGeom prst="rect">
            <a:avLst/>
          </a:prstGeom>
          <a:solidFill>
            <a:srgbClr val="136C6C"/>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2500">
                <a:latin typeface="IBM Plex Sans Cond SmBld"/>
                <a:ea typeface="IBM Plex Sans Cond SmBld"/>
                <a:cs typeface="IBM Plex Sans Cond SmBld"/>
                <a:sym typeface="IBM Plex Sans Condensed SemiBold"/>
              </a:rPr>
              <a:t>Ritu Chopra, Ph.D </a:t>
            </a:r>
            <a:endParaRPr sz="250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sz="2300">
                <a:latin typeface="IBM Plex Sans Cond SmBld"/>
                <a:ea typeface="IBM Plex Sans Cond SmBld"/>
                <a:cs typeface="IBM Plex Sans Cond SmBld"/>
                <a:sym typeface="IBM Plex Sans Condensed SemiBold"/>
              </a:rPr>
              <a:t>The Paraprofessional Research &amp; Resource (</a:t>
            </a:r>
            <a:r>
              <a:rPr lang="en" sz="2300" b="1">
                <a:latin typeface="IBM Plex Sans Condensed"/>
                <a:ea typeface="IBM Plex Sans Condensed"/>
                <a:cs typeface="IBM Plex Sans Condensed"/>
                <a:sym typeface="IBM Plex Sans Condensed"/>
              </a:rPr>
              <a:t>PAR²A</a:t>
            </a:r>
            <a:r>
              <a:rPr lang="en" sz="2300">
                <a:latin typeface="IBM Plex Sans Cond SmBld"/>
                <a:ea typeface="IBM Plex Sans Cond SmBld"/>
                <a:cs typeface="IBM Plex Sans Cond SmBld"/>
                <a:sym typeface="IBM Plex Sans Condensed SemiBold"/>
              </a:rPr>
              <a:t>) Center</a:t>
            </a:r>
            <a:endParaRPr sz="230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endParaRPr>
              <a:latin typeface="IBM Plex Sans Cond SmBld"/>
              <a:ea typeface="IBM Plex Sans Cond SmBld"/>
              <a:cs typeface="IBM Plex Sans Cond SmBld"/>
              <a:sym typeface="IBM Plex Sans Condensed SemiBold"/>
            </a:endParaRPr>
          </a:p>
        </p:txBody>
      </p:sp>
      <p:pic>
        <p:nvPicPr>
          <p:cNvPr id="51" name="Google Shape;51;p9" descr="The PAR2A Center Logo"/>
          <p:cNvPicPr preferRelativeResize="0"/>
          <p:nvPr/>
        </p:nvPicPr>
        <p:blipFill>
          <a:blip r:embed="rId3">
            <a:alphaModFix/>
          </a:blip>
          <a:stretch>
            <a:fillRect/>
          </a:stretch>
        </p:blipFill>
        <p:spPr>
          <a:xfrm>
            <a:off x="6803463" y="104400"/>
            <a:ext cx="2028825" cy="1104900"/>
          </a:xfrm>
          <a:prstGeom prst="rect">
            <a:avLst/>
          </a:prstGeom>
          <a:noFill/>
          <a:ln>
            <a:noFill/>
          </a:ln>
        </p:spPr>
      </p:pic>
      <p:sp>
        <p:nvSpPr>
          <p:cNvPr id="52" name="Google Shape;52;p9"/>
          <p:cNvSpPr txBox="1">
            <a:spLocks noGrp="1"/>
          </p:cNvSpPr>
          <p:nvPr>
            <p:ph type="subTitle" idx="1"/>
          </p:nvPr>
        </p:nvSpPr>
        <p:spPr>
          <a:xfrm>
            <a:off x="4572000" y="4629925"/>
            <a:ext cx="4580700" cy="2251800"/>
          </a:xfrm>
          <a:prstGeom prst="rect">
            <a:avLst/>
          </a:prstGeom>
          <a:solidFill>
            <a:srgbClr val="136C6C"/>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sz="2500">
                <a:latin typeface="IBM Plex Sans Cond SmBld"/>
                <a:ea typeface="IBM Plex Sans Cond SmBld"/>
                <a:cs typeface="IBM Plex Sans Cond SmBld"/>
                <a:sym typeface="IBM Plex Sans Condensed SemiBold"/>
              </a:rPr>
              <a:t>Leanne Cook M.S.</a:t>
            </a:r>
            <a:endParaRPr sz="2500">
              <a:latin typeface="IBM Plex Sans Cond SmBld"/>
              <a:ea typeface="IBM Plex Sans Cond SmBld"/>
              <a:cs typeface="IBM Plex Sans Cond SmBld"/>
              <a:sym typeface="IBM Plex Sans Condensed SemiBold"/>
            </a:endParaRPr>
          </a:p>
          <a:p>
            <a:pPr marL="0" lvl="0" indent="0" algn="l" rtl="0">
              <a:lnSpc>
                <a:spcPct val="100000"/>
              </a:lnSpc>
              <a:spcBef>
                <a:spcPts val="1000"/>
              </a:spcBef>
              <a:spcAft>
                <a:spcPts val="0"/>
              </a:spcAft>
              <a:buNone/>
            </a:pPr>
            <a:r>
              <a:rPr lang="en" sz="2200">
                <a:latin typeface="IBM Plex Sans Cond SmBld"/>
                <a:ea typeface="IBM Plex Sans Cond SmBld"/>
                <a:cs typeface="IBM Plex Sans Cond SmBld"/>
                <a:sym typeface="IBM Plex Sans Condensed SemiBold"/>
              </a:rPr>
              <a:t>Columbia Regional Inclusive Services</a:t>
            </a:r>
            <a:endParaRPr sz="2200">
              <a:latin typeface="IBM Plex Sans Cond SmBld"/>
              <a:ea typeface="IBM Plex Sans Cond SmBld"/>
              <a:cs typeface="IBM Plex Sans Cond SmBld"/>
              <a:sym typeface="IBM Plex Sans Condensed SemiBold"/>
            </a:endParaRPr>
          </a:p>
          <a:p>
            <a:pPr marL="0" lvl="0" indent="0" algn="l" rtl="0">
              <a:lnSpc>
                <a:spcPct val="100000"/>
              </a:lnSpc>
              <a:spcBef>
                <a:spcPts val="1000"/>
              </a:spcBef>
              <a:spcAft>
                <a:spcPts val="0"/>
              </a:spcAft>
              <a:buNone/>
            </a:pPr>
            <a:r>
              <a:rPr lang="en" sz="2200">
                <a:latin typeface="IBM Plex Sans Cond SmBld"/>
                <a:ea typeface="IBM Plex Sans Cond SmBld"/>
                <a:cs typeface="IBM Plex Sans Cond SmBld"/>
                <a:sym typeface="IBM Plex Sans Condensed SemiBold"/>
              </a:rPr>
              <a:t>The Paraprofessional Research &amp; Resource (</a:t>
            </a:r>
            <a:r>
              <a:rPr lang="en" sz="2200" b="1">
                <a:latin typeface="IBM Plex Sans Condensed"/>
                <a:ea typeface="IBM Plex Sans Condensed"/>
                <a:cs typeface="IBM Plex Sans Condensed"/>
                <a:sym typeface="IBM Plex Sans Condensed"/>
              </a:rPr>
              <a:t>PAR²A</a:t>
            </a:r>
            <a:r>
              <a:rPr lang="en" sz="2200">
                <a:latin typeface="IBM Plex Sans Cond SmBld"/>
                <a:ea typeface="IBM Plex Sans Cond SmBld"/>
                <a:cs typeface="IBM Plex Sans Cond SmBld"/>
                <a:sym typeface="IBM Plex Sans Condensed SemiBold"/>
              </a:rPr>
              <a:t>) Center</a:t>
            </a:r>
            <a:endParaRPr sz="220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endParaRPr>
              <a:latin typeface="IBM Plex Sans Cond SmBld"/>
              <a:ea typeface="IBM Plex Sans Cond SmBld"/>
              <a:cs typeface="IBM Plex Sans Cond SmBld"/>
              <a:sym typeface="IBM Plex Sans Condensed SemiBold"/>
            </a:endParaRPr>
          </a:p>
        </p:txBody>
      </p:sp>
      <p:cxnSp>
        <p:nvCxnSpPr>
          <p:cNvPr id="53" name="Google Shape;53;p9">
            <a:extLst>
              <a:ext uri="{C183D7F6-B498-43B3-948B-1728B52AA6E4}">
                <adec:decorative xmlns:adec="http://schemas.microsoft.com/office/drawing/2017/decorative" val="1"/>
              </a:ext>
            </a:extLst>
          </p:cNvPr>
          <p:cNvCxnSpPr/>
          <p:nvPr/>
        </p:nvCxnSpPr>
        <p:spPr>
          <a:xfrm>
            <a:off x="-8550" y="4629933"/>
            <a:ext cx="9161100" cy="0"/>
          </a:xfrm>
          <a:prstGeom prst="straightConnector1">
            <a:avLst/>
          </a:prstGeom>
          <a:noFill/>
          <a:ln w="114300" cap="flat" cmpd="sng">
            <a:solidFill>
              <a:srgbClr val="204E4D"/>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Importance of Written Plans cont.</a:t>
            </a:r>
            <a:endParaRPr/>
          </a:p>
        </p:txBody>
      </p:sp>
      <p:sp>
        <p:nvSpPr>
          <p:cNvPr id="107" name="Google Shape;107;p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Interveners:  </a:t>
            </a:r>
            <a:endParaRPr/>
          </a:p>
          <a:p>
            <a:pPr marL="457200" lvl="0" indent="-381000" algn="l" rtl="0">
              <a:spcBef>
                <a:spcPts val="1600"/>
              </a:spcBef>
              <a:spcAft>
                <a:spcPts val="0"/>
              </a:spcAft>
              <a:buSzPts val="2400"/>
              <a:buFont typeface="IBM Plex Sans"/>
              <a:buChar char="●"/>
            </a:pPr>
            <a:r>
              <a:rPr lang="en">
                <a:latin typeface="IBM Plex Sans"/>
                <a:ea typeface="IBM Plex Sans"/>
                <a:cs typeface="IBM Plex Sans"/>
                <a:sym typeface="IBM Plex Sans"/>
              </a:rPr>
              <a:t>Should not be forced into taking on primary teaching responsibilities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Legally/ethically don’t make decisions about curriculum or pedagogy</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Cannot ‘read’ licensed professionals’ minds who should be making the decisions</a:t>
            </a:r>
            <a:endParaRPr/>
          </a:p>
          <a:p>
            <a:pPr marL="0" lvl="0" indent="0" algn="l" rtl="0">
              <a:spcBef>
                <a:spcPts val="1600"/>
              </a:spcBef>
              <a:spcAft>
                <a:spcPts val="0"/>
              </a:spcAft>
              <a:buClr>
                <a:schemeClr val="dk1"/>
              </a:buClr>
              <a:buSzPts val="1100"/>
              <a:buFont typeface="Arial"/>
              <a:buNone/>
            </a:pPr>
            <a:r>
              <a:rPr lang="en"/>
              <a:t>Instruction MUST be lead by the licensed professionals or supervising teachers and designed by the team and not the interveners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Ethical Considerations of Planning</a:t>
            </a:r>
            <a:endParaRPr/>
          </a:p>
        </p:txBody>
      </p:sp>
      <p:sp>
        <p:nvSpPr>
          <p:cNvPr id="113" name="Google Shape;113;p1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Who plans or provides other supervisory functions for the intervener? </a:t>
            </a:r>
            <a:endParaRPr>
              <a:latin typeface="IBM Plex Sans"/>
              <a:ea typeface="IBM Plex Sans"/>
              <a:cs typeface="IBM Plex Sans"/>
              <a:sym typeface="IBM Plex Sans"/>
            </a:endParaRPr>
          </a:p>
          <a:p>
            <a:pPr marL="457200" lvl="0" indent="0" algn="l" rtl="0">
              <a:spcBef>
                <a:spcPts val="1600"/>
              </a:spcBef>
              <a:spcAft>
                <a:spcPts val="0"/>
              </a:spcAft>
              <a:buNone/>
            </a:pPr>
            <a:r>
              <a:rPr lang="en"/>
              <a:t>If no written plans are currently provided, what issues does this present?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Components of Plans</a:t>
            </a:r>
            <a:endParaRPr dirty="0"/>
          </a:p>
        </p:txBody>
      </p:sp>
      <p:sp>
        <p:nvSpPr>
          <p:cNvPr id="124" name="Google Shape;124;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Purpose of task, lesson or adaptation</a:t>
            </a:r>
            <a:endParaRPr>
              <a:latin typeface="IBM Plex Sans"/>
              <a:ea typeface="IBM Plex Sans"/>
              <a:cs typeface="IBM Plex Sans"/>
              <a:sym typeface="IBM Plex Sans"/>
            </a:endParaRPr>
          </a:p>
          <a:p>
            <a:pPr marL="457200" lvl="0" indent="-381000" algn="l" rtl="0">
              <a:spcBef>
                <a:spcPts val="1000"/>
              </a:spcBef>
              <a:spcAft>
                <a:spcPts val="0"/>
              </a:spcAft>
              <a:buSzPts val="2400"/>
              <a:buFont typeface="IBM Plex Sans"/>
              <a:buChar char="●"/>
            </a:pPr>
            <a:r>
              <a:rPr lang="en">
                <a:latin typeface="IBM Plex Sans"/>
                <a:ea typeface="IBM Plex Sans"/>
                <a:cs typeface="IBM Plex Sans"/>
                <a:sym typeface="IBM Plex Sans"/>
              </a:rPr>
              <a:t>Long term student goals, short term objectives</a:t>
            </a:r>
            <a:endParaRPr>
              <a:latin typeface="IBM Plex Sans"/>
              <a:ea typeface="IBM Plex Sans"/>
              <a:cs typeface="IBM Plex Sans"/>
              <a:sym typeface="IBM Plex Sans"/>
            </a:endParaRPr>
          </a:p>
          <a:p>
            <a:pPr marL="457200" lvl="0" indent="-381000" algn="l" rtl="0">
              <a:spcBef>
                <a:spcPts val="1000"/>
              </a:spcBef>
              <a:spcAft>
                <a:spcPts val="0"/>
              </a:spcAft>
              <a:buSzPts val="2400"/>
              <a:buFont typeface="IBM Plex Sans"/>
              <a:buChar char="●"/>
            </a:pPr>
            <a:r>
              <a:rPr lang="en">
                <a:latin typeface="IBM Plex Sans"/>
                <a:ea typeface="IBM Plex Sans"/>
                <a:cs typeface="IBM Plex Sans"/>
                <a:sym typeface="IBM Plex Sans"/>
              </a:rPr>
              <a:t>Specific student needs / strengths</a:t>
            </a:r>
            <a:endParaRPr>
              <a:latin typeface="IBM Plex Sans"/>
              <a:ea typeface="IBM Plex Sans"/>
              <a:cs typeface="IBM Plex Sans"/>
              <a:sym typeface="IBM Plex Sans"/>
            </a:endParaRPr>
          </a:p>
          <a:p>
            <a:pPr marL="457200" lvl="0" indent="-381000" algn="l" rtl="0">
              <a:spcBef>
                <a:spcPts val="1000"/>
              </a:spcBef>
              <a:spcAft>
                <a:spcPts val="0"/>
              </a:spcAft>
              <a:buSzPts val="2400"/>
              <a:buFont typeface="IBM Plex Sans"/>
              <a:buChar char="●"/>
            </a:pPr>
            <a:r>
              <a:rPr lang="en">
                <a:latin typeface="IBM Plex Sans"/>
                <a:ea typeface="IBM Plex Sans"/>
                <a:cs typeface="IBM Plex Sans"/>
                <a:sym typeface="IBM Plex Sans"/>
              </a:rPr>
              <a:t>Materials / resources </a:t>
            </a:r>
            <a:endParaRPr>
              <a:latin typeface="IBM Plex Sans"/>
              <a:ea typeface="IBM Plex Sans"/>
              <a:cs typeface="IBM Plex Sans"/>
              <a:sym typeface="IBM Plex Sans"/>
            </a:endParaRPr>
          </a:p>
          <a:p>
            <a:pPr marL="457200" lvl="0" indent="-381000" algn="l" rtl="0">
              <a:spcBef>
                <a:spcPts val="1000"/>
              </a:spcBef>
              <a:spcAft>
                <a:spcPts val="0"/>
              </a:spcAft>
              <a:buSzPts val="2400"/>
              <a:buFont typeface="IBM Plex Sans"/>
              <a:buChar char="●"/>
            </a:pPr>
            <a:r>
              <a:rPr lang="en">
                <a:latin typeface="IBM Plex Sans"/>
                <a:ea typeface="IBM Plex Sans"/>
                <a:cs typeface="IBM Plex Sans"/>
                <a:sym typeface="IBM Plex Sans"/>
              </a:rPr>
              <a:t>Sequence of actions, use of cues or prompts, permissible adaptations, levels of impact, fading</a:t>
            </a:r>
            <a:endParaRPr>
              <a:latin typeface="IBM Plex Sans"/>
              <a:ea typeface="IBM Plex Sans"/>
              <a:cs typeface="IBM Plex Sans"/>
              <a:sym typeface="IBM Plex Sans"/>
            </a:endParaRPr>
          </a:p>
          <a:p>
            <a:pPr marL="457200" lvl="0" indent="-381000" algn="l" rtl="0">
              <a:spcBef>
                <a:spcPts val="1000"/>
              </a:spcBef>
              <a:spcAft>
                <a:spcPts val="1000"/>
              </a:spcAft>
              <a:buSzPts val="2400"/>
              <a:buFont typeface="IBM Plex Sans"/>
              <a:buChar char="●"/>
            </a:pPr>
            <a:r>
              <a:rPr lang="en">
                <a:latin typeface="IBM Plex Sans"/>
                <a:ea typeface="IBM Plex Sans"/>
                <a:cs typeface="IBM Plex Sans"/>
                <a:sym typeface="IBM Plex Sans"/>
              </a:rPr>
              <a:t>Data structure for documenting student performance</a:t>
            </a:r>
            <a:endParaRPr>
              <a:latin typeface="IBM Plex Sans"/>
              <a:ea typeface="IBM Plex Sans"/>
              <a:cs typeface="IBM Plex Sans"/>
              <a:sym typeface="IBM Plex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Routines as Instructional Plans</a:t>
            </a:r>
            <a:endParaRPr/>
          </a:p>
        </p:txBody>
      </p:sp>
      <p:sp>
        <p:nvSpPr>
          <p:cNvPr id="130" name="Google Shape;130;p22"/>
          <p:cNvSpPr txBox="1">
            <a:spLocks noGrp="1"/>
          </p:cNvSpPr>
          <p:nvPr>
            <p:ph type="body" idx="1"/>
          </p:nvPr>
        </p:nvSpPr>
        <p:spPr>
          <a:xfrm>
            <a:off x="311700" y="1536624"/>
            <a:ext cx="8520600" cy="491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IBM Plex Sans"/>
                <a:ea typeface="IBM Plex Sans"/>
                <a:cs typeface="IBM Plex Sans"/>
                <a:sym typeface="IBM Plex Sans"/>
              </a:rPr>
              <a:t>Instructional routines are specific and repeatable designs for learning that support both the teacher and students in the classroom… enabling all students to engage more fully in learning opportunities (Kelemanik, Lucenta, &amp; Creighton, 2016).</a:t>
            </a:r>
            <a:endParaRPr>
              <a:latin typeface="IBM Plex Sans"/>
              <a:ea typeface="IBM Plex Sans"/>
              <a:cs typeface="IBM Plex Sans"/>
              <a:sym typeface="IBM Plex Sans"/>
            </a:endParaRPr>
          </a:p>
          <a:p>
            <a:pPr marL="0" lvl="0" indent="0" algn="l" rtl="0">
              <a:spcBef>
                <a:spcPts val="1600"/>
              </a:spcBef>
              <a:spcAft>
                <a:spcPts val="0"/>
              </a:spcAft>
              <a:buClr>
                <a:schemeClr val="dk1"/>
              </a:buClr>
              <a:buSzPts val="1100"/>
              <a:buFont typeface="Arial"/>
              <a:buNone/>
            </a:pPr>
            <a:r>
              <a:rPr lang="en">
                <a:latin typeface="IBM Plex Sans"/>
                <a:ea typeface="IBM Plex Sans"/>
                <a:cs typeface="IBM Plex Sans"/>
                <a:sym typeface="IBM Plex Sans"/>
              </a:rPr>
              <a:t>When working with students who have complex and multiple disabilities, creating routines is another way to develop plans. Often, routines contain the same components, but ensuring the paraeducator understands the purpose, long and short term goals of the routine as well as how data should be collected around a given routine. </a:t>
            </a:r>
            <a:endParaRPr>
              <a:latin typeface="IBM Plex Sans"/>
              <a:ea typeface="IBM Plex Sans"/>
              <a:cs typeface="IBM Plex Sans"/>
              <a:sym typeface="IBM Plex Sans"/>
            </a:endParaRPr>
          </a:p>
          <a:p>
            <a:pPr marL="0" lvl="0" indent="0" algn="l" rtl="0">
              <a:spcBef>
                <a:spcPts val="1600"/>
              </a:spcBef>
              <a:spcAft>
                <a:spcPts val="0"/>
              </a:spcAft>
              <a:buClr>
                <a:schemeClr val="dk1"/>
              </a:buClr>
              <a:buSzPts val="1100"/>
              <a:buFont typeface="Arial"/>
              <a:buNone/>
            </a:pPr>
            <a:endParaRPr>
              <a:latin typeface="IBM Plex Sans"/>
              <a:ea typeface="IBM Plex Sans"/>
              <a:cs typeface="IBM Plex Sans"/>
              <a:sym typeface="IBM Plex Sans"/>
            </a:endParaRPr>
          </a:p>
          <a:p>
            <a:pPr marL="0" lvl="0" indent="0" algn="l" rtl="0">
              <a:spcBef>
                <a:spcPts val="1600"/>
              </a:spcBef>
              <a:spcAft>
                <a:spcPts val="1600"/>
              </a:spcAft>
              <a:buNone/>
            </a:pPr>
            <a:endParaRPr>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a:extLst>
              <a:ext uri="{FF2B5EF4-FFF2-40B4-BE49-F238E27FC236}">
                <a16:creationId xmlns:a16="http://schemas.microsoft.com/office/drawing/2014/main" id="{F4E49DAB-8B3C-91E4-AA26-73839D3E8EC1}"/>
              </a:ext>
            </a:extLst>
          </p:cNvPr>
          <p:cNvSpPr>
            <a:spLocks noGrp="1"/>
          </p:cNvSpPr>
          <p:nvPr>
            <p:ph type="title"/>
          </p:nvPr>
        </p:nvSpPr>
        <p:spPr/>
        <p:txBody>
          <a:bodyPr/>
          <a:lstStyle/>
          <a:p>
            <a:r>
              <a:rPr lang="en-US" dirty="0">
                <a:solidFill>
                  <a:schemeClr val="bg1"/>
                </a:solidFill>
              </a:rPr>
              <a:t>IEP Example</a:t>
            </a:r>
          </a:p>
        </p:txBody>
      </p:sp>
      <p:graphicFrame>
        <p:nvGraphicFramePr>
          <p:cNvPr id="135" name="Google Shape;135;p23"/>
          <p:cNvGraphicFramePr/>
          <p:nvPr>
            <p:extLst>
              <p:ext uri="{D42A27DB-BD31-4B8C-83A1-F6EECF244321}">
                <p14:modId xmlns:p14="http://schemas.microsoft.com/office/powerpoint/2010/main" val="1605206865"/>
              </p:ext>
            </p:extLst>
          </p:nvPr>
        </p:nvGraphicFramePr>
        <p:xfrm>
          <a:off x="152400" y="203200"/>
          <a:ext cx="8829225" cy="6139678"/>
        </p:xfrm>
        <a:graphic>
          <a:graphicData uri="http://schemas.openxmlformats.org/drawingml/2006/table">
            <a:tbl>
              <a:tblPr firstRow="1">
                <a:noFill/>
                <a:tableStyleId>{5397026F-601B-41DD-B5C7-5F48DDF9890B}</a:tableStyleId>
              </a:tblPr>
              <a:tblGrid>
                <a:gridCol w="1700275">
                  <a:extLst>
                    <a:ext uri="{9D8B030D-6E8A-4147-A177-3AD203B41FA5}">
                      <a16:colId xmlns:a16="http://schemas.microsoft.com/office/drawing/2014/main" val="20000"/>
                    </a:ext>
                  </a:extLst>
                </a:gridCol>
                <a:gridCol w="839900">
                  <a:extLst>
                    <a:ext uri="{9D8B030D-6E8A-4147-A177-3AD203B41FA5}">
                      <a16:colId xmlns:a16="http://schemas.microsoft.com/office/drawing/2014/main" val="20001"/>
                    </a:ext>
                  </a:extLst>
                </a:gridCol>
                <a:gridCol w="932075">
                  <a:extLst>
                    <a:ext uri="{9D8B030D-6E8A-4147-A177-3AD203B41FA5}">
                      <a16:colId xmlns:a16="http://schemas.microsoft.com/office/drawing/2014/main" val="20002"/>
                    </a:ext>
                  </a:extLst>
                </a:gridCol>
                <a:gridCol w="860400">
                  <a:extLst>
                    <a:ext uri="{9D8B030D-6E8A-4147-A177-3AD203B41FA5}">
                      <a16:colId xmlns:a16="http://schemas.microsoft.com/office/drawing/2014/main" val="20003"/>
                    </a:ext>
                  </a:extLst>
                </a:gridCol>
                <a:gridCol w="942350">
                  <a:extLst>
                    <a:ext uri="{9D8B030D-6E8A-4147-A177-3AD203B41FA5}">
                      <a16:colId xmlns:a16="http://schemas.microsoft.com/office/drawing/2014/main" val="20004"/>
                    </a:ext>
                  </a:extLst>
                </a:gridCol>
                <a:gridCol w="860400">
                  <a:extLst>
                    <a:ext uri="{9D8B030D-6E8A-4147-A177-3AD203B41FA5}">
                      <a16:colId xmlns:a16="http://schemas.microsoft.com/office/drawing/2014/main" val="20005"/>
                    </a:ext>
                  </a:extLst>
                </a:gridCol>
                <a:gridCol w="932075">
                  <a:extLst>
                    <a:ext uri="{9D8B030D-6E8A-4147-A177-3AD203B41FA5}">
                      <a16:colId xmlns:a16="http://schemas.microsoft.com/office/drawing/2014/main" val="20006"/>
                    </a:ext>
                  </a:extLst>
                </a:gridCol>
                <a:gridCol w="839900">
                  <a:extLst>
                    <a:ext uri="{9D8B030D-6E8A-4147-A177-3AD203B41FA5}">
                      <a16:colId xmlns:a16="http://schemas.microsoft.com/office/drawing/2014/main" val="20007"/>
                    </a:ext>
                  </a:extLst>
                </a:gridCol>
                <a:gridCol w="921850">
                  <a:extLst>
                    <a:ext uri="{9D8B030D-6E8A-4147-A177-3AD203B41FA5}">
                      <a16:colId xmlns:a16="http://schemas.microsoft.com/office/drawing/2014/main" val="20008"/>
                    </a:ext>
                  </a:extLst>
                </a:gridCol>
              </a:tblGrid>
              <a:tr h="359225">
                <a:tc gridSpan="2">
                  <a:txBody>
                    <a:bodyPr/>
                    <a:lstStyle/>
                    <a:p>
                      <a:pPr marL="0" lvl="0" indent="0" algn="l" rtl="0">
                        <a:lnSpc>
                          <a:spcPct val="115000"/>
                        </a:lnSpc>
                        <a:spcBef>
                          <a:spcPts val="0"/>
                        </a:spcBef>
                        <a:spcAft>
                          <a:spcPts val="0"/>
                        </a:spcAft>
                        <a:buNone/>
                      </a:pPr>
                      <a:r>
                        <a:rPr lang="en" sz="1100"/>
                        <a:t>Student Name: Student</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gridSpan="4">
                  <a:txBody>
                    <a:bodyPr/>
                    <a:lstStyle/>
                    <a:p>
                      <a:pPr marL="0" lvl="0" indent="0" algn="l" rtl="0">
                        <a:lnSpc>
                          <a:spcPct val="115000"/>
                        </a:lnSpc>
                        <a:spcBef>
                          <a:spcPts val="0"/>
                        </a:spcBef>
                        <a:spcAft>
                          <a:spcPts val="0"/>
                        </a:spcAft>
                        <a:buNone/>
                      </a:pPr>
                      <a:r>
                        <a:rPr lang="en" sz="1100"/>
                        <a:t>Goal Area: Life Skills 1</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l" rtl="0">
                        <a:lnSpc>
                          <a:spcPct val="115000"/>
                        </a:lnSpc>
                        <a:spcBef>
                          <a:spcPts val="0"/>
                        </a:spcBef>
                        <a:spcAft>
                          <a:spcPts val="0"/>
                        </a:spcAft>
                        <a:buNone/>
                      </a:pPr>
                      <a:r>
                        <a:rPr lang="en" sz="1100" dirty="0"/>
                        <a:t>IEP Due Date: 12/2022</a:t>
                      </a:r>
                      <a:endParaRPr sz="1100" dirty="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08675">
                <a:tc gridSpan="9">
                  <a:txBody>
                    <a:bodyPr/>
                    <a:lstStyle/>
                    <a:p>
                      <a:pPr marL="0" lvl="0" indent="0" algn="l" rtl="0">
                        <a:lnSpc>
                          <a:spcPct val="115000"/>
                        </a:lnSpc>
                        <a:spcBef>
                          <a:spcPts val="0"/>
                        </a:spcBef>
                        <a:spcAft>
                          <a:spcPts val="0"/>
                        </a:spcAft>
                        <a:buNone/>
                      </a:pPr>
                      <a:r>
                        <a:rPr lang="en" sz="1300" dirty="0"/>
                        <a:t>IEP Goal/Objective: During a meal time the student will complete a chain of steps including to grab his cup from the tray, bring it to his mouth to take a drink, and then set the cup down on his tray independently for 2 out of 3 consecutive opportunities.</a:t>
                      </a:r>
                      <a:endParaRPr sz="1300" dirty="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19925">
                <a:tc>
                  <a:txBody>
                    <a:bodyPr/>
                    <a:lstStyle/>
                    <a:p>
                      <a:pPr marL="0" lvl="0" indent="0" algn="ctr" rtl="0">
                        <a:lnSpc>
                          <a:spcPct val="115000"/>
                        </a:lnSpc>
                        <a:spcBef>
                          <a:spcPts val="0"/>
                        </a:spcBef>
                        <a:spcAft>
                          <a:spcPts val="0"/>
                        </a:spcAft>
                        <a:buNone/>
                      </a:pPr>
                      <a:r>
                        <a:rPr lang="en" sz="1100"/>
                        <a:t>Accuracy Key:</a:t>
                      </a:r>
                      <a:endParaRPr sz="1100"/>
                    </a:p>
                    <a:p>
                      <a:pPr marL="0" lvl="0" indent="0" algn="l" rtl="0">
                        <a:lnSpc>
                          <a:spcPct val="115000"/>
                        </a:lnSpc>
                        <a:spcBef>
                          <a:spcPts val="0"/>
                        </a:spcBef>
                        <a:spcAft>
                          <a:spcPts val="0"/>
                        </a:spcAft>
                        <a:buNone/>
                      </a:pPr>
                      <a:r>
                        <a:rPr lang="en" sz="1100"/>
                        <a:t>(+) Correct Response</a:t>
                      </a:r>
                      <a:endParaRPr sz="1100"/>
                    </a:p>
                    <a:p>
                      <a:pPr marL="0" lvl="0" indent="0" algn="l" rtl="0">
                        <a:lnSpc>
                          <a:spcPct val="115000"/>
                        </a:lnSpc>
                        <a:spcBef>
                          <a:spcPts val="0"/>
                        </a:spcBef>
                        <a:spcAft>
                          <a:spcPts val="0"/>
                        </a:spcAft>
                        <a:buNone/>
                      </a:pPr>
                      <a:r>
                        <a:rPr lang="en" sz="1100"/>
                        <a:t>(-) Incorrect Response</a:t>
                      </a:r>
                      <a:endParaRPr sz="1100"/>
                    </a:p>
                    <a:p>
                      <a:pPr marL="0" lvl="0" indent="0" algn="l" rtl="0">
                        <a:lnSpc>
                          <a:spcPct val="115000"/>
                        </a:lnSpc>
                        <a:spcBef>
                          <a:spcPts val="0"/>
                        </a:spcBef>
                        <a:spcAft>
                          <a:spcPts val="0"/>
                        </a:spcAft>
                        <a:buNone/>
                      </a:pPr>
                      <a:r>
                        <a:rPr lang="en" sz="1100"/>
                        <a:t>R Refusal</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1100"/>
                        <a:t>Independence Key</a:t>
                      </a:r>
                      <a:endParaRPr sz="1100"/>
                    </a:p>
                    <a:p>
                      <a:pPr marL="0" lvl="0" indent="0" algn="l" rtl="0">
                        <a:lnSpc>
                          <a:spcPct val="115000"/>
                        </a:lnSpc>
                        <a:spcBef>
                          <a:spcPts val="0"/>
                        </a:spcBef>
                        <a:spcAft>
                          <a:spcPts val="0"/>
                        </a:spcAft>
                        <a:buNone/>
                      </a:pPr>
                      <a:r>
                        <a:rPr lang="en" sz="1100"/>
                        <a:t>(FP)-full physical </a:t>
                      </a:r>
                      <a:endParaRPr sz="1100"/>
                    </a:p>
                    <a:p>
                      <a:pPr marL="0" lvl="0" indent="0" algn="l" rtl="0">
                        <a:lnSpc>
                          <a:spcPct val="115000"/>
                        </a:lnSpc>
                        <a:spcBef>
                          <a:spcPts val="0"/>
                        </a:spcBef>
                        <a:spcAft>
                          <a:spcPts val="0"/>
                        </a:spcAft>
                        <a:buNone/>
                      </a:pPr>
                      <a:r>
                        <a:rPr lang="en" sz="1100"/>
                        <a:t>(PP)- partial physical</a:t>
                      </a:r>
                      <a:endParaRPr sz="1100"/>
                    </a:p>
                    <a:p>
                      <a:pPr marL="0" lvl="0" indent="0" algn="l" rtl="0">
                        <a:lnSpc>
                          <a:spcPct val="115000"/>
                        </a:lnSpc>
                        <a:spcBef>
                          <a:spcPts val="0"/>
                        </a:spcBef>
                        <a:spcAft>
                          <a:spcPts val="0"/>
                        </a:spcAft>
                        <a:buNone/>
                      </a:pPr>
                      <a:r>
                        <a:rPr lang="en" sz="1100"/>
                        <a:t>(VG)-verbal/gesture</a:t>
                      </a:r>
                      <a:endParaRPr sz="1100"/>
                    </a:p>
                    <a:p>
                      <a:pPr marL="0" lvl="0" indent="0" algn="l" rtl="0">
                        <a:lnSpc>
                          <a:spcPct val="115000"/>
                        </a:lnSpc>
                        <a:spcBef>
                          <a:spcPts val="0"/>
                        </a:spcBef>
                        <a:spcAft>
                          <a:spcPts val="0"/>
                        </a:spcAft>
                        <a:buNone/>
                      </a:pPr>
                      <a:r>
                        <a:rPr lang="en" sz="1100"/>
                        <a:t>(I) Independent</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gridSpan="6">
                  <a:txBody>
                    <a:bodyPr/>
                    <a:lstStyle/>
                    <a:p>
                      <a:pPr marL="0" lvl="0" indent="0" algn="ctr" rtl="0">
                        <a:lnSpc>
                          <a:spcPct val="115000"/>
                        </a:lnSpc>
                        <a:spcBef>
                          <a:spcPts val="0"/>
                        </a:spcBef>
                        <a:spcAft>
                          <a:spcPts val="0"/>
                        </a:spcAft>
                        <a:buNone/>
                      </a:pPr>
                      <a:r>
                        <a:rPr lang="en" sz="900"/>
                        <a:t>Staff Key</a:t>
                      </a:r>
                      <a:endParaRPr sz="900"/>
                    </a:p>
                    <a:p>
                      <a:pPr marL="0" lvl="0" indent="0" algn="l" rtl="0">
                        <a:lnSpc>
                          <a:spcPct val="115000"/>
                        </a:lnSpc>
                        <a:spcBef>
                          <a:spcPts val="0"/>
                        </a:spcBef>
                        <a:spcAft>
                          <a:spcPts val="0"/>
                        </a:spcAft>
                        <a:buNone/>
                      </a:pPr>
                      <a:r>
                        <a:rPr lang="en" sz="900"/>
                        <a:t>Name:  Diane Green         	Initial:DG                                	Name: Karla Morales     	  Initial:KM</a:t>
                      </a:r>
                      <a:endParaRPr sz="900"/>
                    </a:p>
                    <a:p>
                      <a:pPr marL="0" lvl="0" indent="0" algn="l" rtl="0">
                        <a:lnSpc>
                          <a:spcPct val="115000"/>
                        </a:lnSpc>
                        <a:spcBef>
                          <a:spcPts val="0"/>
                        </a:spcBef>
                        <a:spcAft>
                          <a:spcPts val="0"/>
                        </a:spcAft>
                        <a:buNone/>
                      </a:pPr>
                      <a:r>
                        <a:rPr lang="en" sz="900"/>
                        <a:t>Name:Hattie French        	  Initial:HF                                 	Name: Esa Wahed          	Initial:EH</a:t>
                      </a:r>
                      <a:endParaRPr sz="900"/>
                    </a:p>
                    <a:p>
                      <a:pPr marL="0" lvl="0" indent="0" algn="l" rtl="0">
                        <a:lnSpc>
                          <a:spcPct val="115000"/>
                        </a:lnSpc>
                        <a:spcBef>
                          <a:spcPts val="0"/>
                        </a:spcBef>
                        <a:spcAft>
                          <a:spcPts val="0"/>
                        </a:spcAft>
                        <a:buNone/>
                      </a:pPr>
                      <a:r>
                        <a:rPr lang="en" sz="900"/>
                        <a:t>Name: Maria Wences       	 Initial:MW</a:t>
                      </a:r>
                      <a:endParaRPr sz="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59225">
                <a:tc rowSpan="2">
                  <a:txBody>
                    <a:bodyPr/>
                    <a:lstStyle/>
                    <a:p>
                      <a:pPr marL="0" lvl="0" indent="0" algn="l" rtl="0">
                        <a:lnSpc>
                          <a:spcPct val="115000"/>
                        </a:lnSpc>
                        <a:spcBef>
                          <a:spcPts val="0"/>
                        </a:spcBef>
                        <a:spcAft>
                          <a:spcPts val="0"/>
                        </a:spcAft>
                        <a:buNone/>
                      </a:pPr>
                      <a:r>
                        <a:rPr lang="en" sz="1300"/>
                        <a:t>Step Description</a:t>
                      </a:r>
                      <a:endParaRPr sz="13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t>Date:       	Time:</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lnSpc>
                          <a:spcPct val="115000"/>
                        </a:lnSpc>
                        <a:spcBef>
                          <a:spcPts val="0"/>
                        </a:spcBef>
                        <a:spcAft>
                          <a:spcPts val="0"/>
                        </a:spcAft>
                        <a:buNone/>
                      </a:pPr>
                      <a:r>
                        <a:rPr lang="en" sz="1100"/>
                        <a:t>Date:       	Time:</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lnSpc>
                          <a:spcPct val="115000"/>
                        </a:lnSpc>
                        <a:spcBef>
                          <a:spcPts val="0"/>
                        </a:spcBef>
                        <a:spcAft>
                          <a:spcPts val="0"/>
                        </a:spcAft>
                        <a:buNone/>
                      </a:pPr>
                      <a:r>
                        <a:rPr lang="en" sz="1100"/>
                        <a:t>Date:       	Time:</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l" rtl="0">
                        <a:lnSpc>
                          <a:spcPct val="115000"/>
                        </a:lnSpc>
                        <a:spcBef>
                          <a:spcPts val="0"/>
                        </a:spcBef>
                        <a:spcAft>
                          <a:spcPts val="0"/>
                        </a:spcAft>
                        <a:buNone/>
                      </a:pPr>
                      <a:r>
                        <a:rPr lang="en" sz="1100"/>
                        <a:t>Date:       	Time:</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520425">
                <a:tc vMerge="1">
                  <a:txBody>
                    <a:bodyPr/>
                    <a:lstStyle/>
                    <a:p>
                      <a:endParaRPr lang="en-US"/>
                    </a:p>
                  </a:txBody>
                  <a:tcPr/>
                </a:tc>
                <a:tc>
                  <a:txBody>
                    <a:bodyPr/>
                    <a:lstStyle/>
                    <a:p>
                      <a:pPr marL="0" lvl="0" indent="0" algn="l" rtl="0">
                        <a:lnSpc>
                          <a:spcPct val="115000"/>
                        </a:lnSpc>
                        <a:spcBef>
                          <a:spcPts val="0"/>
                        </a:spcBef>
                        <a:spcAft>
                          <a:spcPts val="0"/>
                        </a:spcAft>
                        <a:buNone/>
                      </a:pPr>
                      <a:r>
                        <a:rPr lang="en" sz="1100"/>
                        <a:t>A (+/-/R)</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I (FP, PP, VG, I)</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A (+/-/R)</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I (FP, PP, VG, I)</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A (+/-/R)</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I (FP, PP, VG, I)</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A (+/-/R)</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t>I (FP, PP, VG, I)</a:t>
                      </a:r>
                      <a:endParaRPr sz="11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2575">
                <a:tc>
                  <a:txBody>
                    <a:bodyPr/>
                    <a:lstStyle/>
                    <a:p>
                      <a:pPr marL="0" lvl="0" indent="0" algn="l" rtl="0">
                        <a:lnSpc>
                          <a:spcPct val="115000"/>
                        </a:lnSpc>
                        <a:spcBef>
                          <a:spcPts val="0"/>
                        </a:spcBef>
                        <a:spcAft>
                          <a:spcPts val="0"/>
                        </a:spcAft>
                        <a:buNone/>
                      </a:pPr>
                      <a:r>
                        <a:rPr lang="en" sz="1600"/>
                        <a:t>Find Cup from spot</a:t>
                      </a:r>
                      <a:endParaRPr sz="16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98700">
                <a:tc>
                  <a:txBody>
                    <a:bodyPr/>
                    <a:lstStyle/>
                    <a:p>
                      <a:pPr marL="0" lvl="0" indent="0" algn="l" rtl="0">
                        <a:lnSpc>
                          <a:spcPct val="115000"/>
                        </a:lnSpc>
                        <a:spcBef>
                          <a:spcPts val="0"/>
                        </a:spcBef>
                        <a:spcAft>
                          <a:spcPts val="0"/>
                        </a:spcAft>
                        <a:buNone/>
                      </a:pPr>
                      <a:r>
                        <a:rPr lang="en" sz="1600"/>
                        <a:t>Grasp Cup</a:t>
                      </a:r>
                      <a:endParaRPr sz="16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98700">
                <a:tc>
                  <a:txBody>
                    <a:bodyPr/>
                    <a:lstStyle/>
                    <a:p>
                      <a:pPr marL="0" lvl="0" indent="0" algn="l" rtl="0">
                        <a:lnSpc>
                          <a:spcPct val="115000"/>
                        </a:lnSpc>
                        <a:spcBef>
                          <a:spcPts val="0"/>
                        </a:spcBef>
                        <a:spcAft>
                          <a:spcPts val="0"/>
                        </a:spcAft>
                        <a:buNone/>
                      </a:pPr>
                      <a:r>
                        <a:rPr lang="en" sz="1600"/>
                        <a:t>Bring to mouth</a:t>
                      </a:r>
                      <a:endParaRPr sz="16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98700">
                <a:tc>
                  <a:txBody>
                    <a:bodyPr/>
                    <a:lstStyle/>
                    <a:p>
                      <a:pPr marL="0" lvl="0" indent="0" algn="l" rtl="0">
                        <a:lnSpc>
                          <a:spcPct val="115000"/>
                        </a:lnSpc>
                        <a:spcBef>
                          <a:spcPts val="0"/>
                        </a:spcBef>
                        <a:spcAft>
                          <a:spcPts val="0"/>
                        </a:spcAft>
                        <a:buNone/>
                      </a:pPr>
                      <a:r>
                        <a:rPr lang="en" sz="1600"/>
                        <a:t>Drink</a:t>
                      </a:r>
                      <a:endParaRPr sz="16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726925">
                <a:tc>
                  <a:txBody>
                    <a:bodyPr/>
                    <a:lstStyle/>
                    <a:p>
                      <a:pPr marL="0" lvl="0" indent="0" algn="l" rtl="0">
                        <a:lnSpc>
                          <a:spcPct val="115000"/>
                        </a:lnSpc>
                        <a:spcBef>
                          <a:spcPts val="0"/>
                        </a:spcBef>
                        <a:spcAft>
                          <a:spcPts val="0"/>
                        </a:spcAft>
                        <a:buNone/>
                      </a:pPr>
                      <a:r>
                        <a:rPr lang="en" sz="1600"/>
                        <a:t>Place cup back to spot</a:t>
                      </a:r>
                      <a:endParaRPr sz="16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a:t> </a:t>
                      </a:r>
                      <a:endParaRPr sz="190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900" dirty="0"/>
                        <a:t> </a:t>
                      </a:r>
                      <a:endParaRPr sz="1900" dirty="0"/>
                    </a:p>
                  </a:txBody>
                  <a:tcPr marL="63500" marR="63500" marT="84675" marB="8467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236200" y="286433"/>
            <a:ext cx="4204600" cy="6315900"/>
          </a:xfrm>
          <a:prstGeom prst="rect">
            <a:avLst/>
          </a:prstGeom>
        </p:spPr>
        <p:txBody>
          <a:bodyPr spcFirstLastPara="1" wrap="square" lIns="68575" tIns="34275" rIns="68575" bIns="34275" anchor="t" anchorCtr="0">
            <a:noAutofit/>
          </a:bodyPr>
          <a:lstStyle/>
          <a:p>
            <a:pPr marL="0" lvl="0" indent="0">
              <a:lnSpc>
                <a:spcPct val="115000"/>
              </a:lnSpc>
              <a:spcBef>
                <a:spcPts val="0"/>
              </a:spcBef>
              <a:buSzPts val="1100"/>
              <a:buNone/>
            </a:pPr>
            <a:r>
              <a:rPr lang="en" sz="1100" b="1" dirty="0">
                <a:solidFill>
                  <a:schemeClr val="dk1"/>
                </a:solidFill>
              </a:rPr>
              <a:t>Purpose</a:t>
            </a:r>
            <a:r>
              <a:rPr lang="en" sz="1100" dirty="0">
                <a:solidFill>
                  <a:schemeClr val="dk1"/>
                </a:solidFill>
              </a:rPr>
              <a:t>: Understanding of body in space, encouraging movement, concept development</a:t>
            </a:r>
          </a:p>
          <a:p>
            <a:pPr marL="0" lvl="0" indent="0">
              <a:lnSpc>
                <a:spcPct val="115000"/>
              </a:lnSpc>
              <a:spcBef>
                <a:spcPts val="0"/>
              </a:spcBef>
              <a:buSzPts val="1100"/>
              <a:buNone/>
            </a:pPr>
            <a:r>
              <a:rPr lang="en" sz="1100" b="1" dirty="0">
                <a:solidFill>
                  <a:schemeClr val="dk1"/>
                </a:solidFill>
              </a:rPr>
              <a:t>Tools</a:t>
            </a:r>
            <a:r>
              <a:rPr lang="en" sz="1100" dirty="0">
                <a:solidFill>
                  <a:schemeClr val="dk1"/>
                </a:solidFill>
              </a:rPr>
              <a:t>: resonance board, items that roll (balls, </a:t>
            </a:r>
            <a:r>
              <a:rPr lang="en" sz="1100" dirty="0" err="1">
                <a:solidFill>
                  <a:schemeClr val="dk1"/>
                </a:solidFill>
              </a:rPr>
              <a:t>mardi</a:t>
            </a:r>
            <a:r>
              <a:rPr lang="en" sz="1100" dirty="0">
                <a:solidFill>
                  <a:schemeClr val="dk1"/>
                </a:solidFill>
              </a:rPr>
              <a:t> gras style beads, and bowls), vibrating object, mirror if available to view BB’s reaction.</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rPr>
              <a:t>To sitting position</a:t>
            </a:r>
            <a:endParaRPr sz="1100" b="1"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Set up the resonance board in a quiet space. The space must be quiet as the resonance board amplifies all sounds. </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Remove BB’s AFOs and shoes</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Position yourself on the corner of the board, legs at a 90 degree, or if possible place yourself on the board (shoes off). Your position is illustrated in black. </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Place BB on the board with his bottom on the board but sitting with his back against your body. BB’s position is illustrated in blue.  </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Hold this position for a few minutes. Allow BB to relax in this position. He can be in this position for several minutes. </a:t>
            </a:r>
            <a:endParaRPr sz="1100" dirty="0">
              <a:solidFill>
                <a:schemeClr val="dk1"/>
              </a:solidFill>
            </a:endParaRPr>
          </a:p>
          <a:p>
            <a:pPr marL="0" lvl="0" indent="0" algn="l" rtl="0">
              <a:lnSpc>
                <a:spcPct val="115000"/>
              </a:lnSpc>
              <a:spcBef>
                <a:spcPts val="0"/>
              </a:spcBef>
              <a:spcAft>
                <a:spcPts val="0"/>
              </a:spcAft>
              <a:buNone/>
            </a:pPr>
            <a:endParaRPr sz="1100" b="1" dirty="0">
              <a:solidFill>
                <a:schemeClr val="dk1"/>
              </a:solidFill>
            </a:endParaRPr>
          </a:p>
          <a:p>
            <a:pPr marL="0" lvl="0" indent="0" algn="l" rtl="0">
              <a:lnSpc>
                <a:spcPct val="115000"/>
              </a:lnSpc>
              <a:spcBef>
                <a:spcPts val="0"/>
              </a:spcBef>
              <a:spcAft>
                <a:spcPts val="0"/>
              </a:spcAft>
              <a:buNone/>
            </a:pPr>
            <a:r>
              <a:rPr lang="en" sz="1100" b="1" dirty="0">
                <a:solidFill>
                  <a:schemeClr val="dk1"/>
                </a:solidFill>
              </a:rPr>
              <a:t>To lying position</a:t>
            </a:r>
            <a:endParaRPr sz="1100" b="1"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ONLY PROCEED TO LAY IF HE IS RELAXED AND HAPPY. Consider his biobehavioral state and internal/external stressors.  </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Complete steps 1-5 above. </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Allow BB’s body to start to melt into the board and allow (or support the movement of) his bottom to scoot toward the board's center. </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If his neck is stiff, support his neck until he relaxes his body allowing his head to rest on the board. </a:t>
            </a:r>
            <a:endParaRPr sz="1100" dirty="0">
              <a:solidFill>
                <a:schemeClr val="dk1"/>
              </a:solidFill>
            </a:endParaRPr>
          </a:p>
          <a:p>
            <a:pPr marL="457200" lvl="0" indent="-298450" algn="l" rtl="0">
              <a:lnSpc>
                <a:spcPct val="115000"/>
              </a:lnSpc>
              <a:spcBef>
                <a:spcPts val="0"/>
              </a:spcBef>
              <a:spcAft>
                <a:spcPts val="0"/>
              </a:spcAft>
              <a:buSzPts val="1100"/>
              <a:buAutoNum type="arabicPeriod"/>
            </a:pPr>
            <a:r>
              <a:rPr lang="en" sz="1100" dirty="0">
                <a:solidFill>
                  <a:schemeClr val="dk1"/>
                </a:solidFill>
              </a:rPr>
              <a:t>While maintaining a point of contact with his body, allow BB to relax on the board for several minutes. </a:t>
            </a:r>
            <a:endParaRPr sz="1100" dirty="0">
              <a:solidFill>
                <a:schemeClr val="dk1"/>
              </a:solidFill>
            </a:endParaRPr>
          </a:p>
        </p:txBody>
      </p:sp>
      <p:graphicFrame>
        <p:nvGraphicFramePr>
          <p:cNvPr id="141" name="Google Shape;141;p24"/>
          <p:cNvGraphicFramePr/>
          <p:nvPr>
            <p:extLst>
              <p:ext uri="{D42A27DB-BD31-4B8C-83A1-F6EECF244321}">
                <p14:modId xmlns:p14="http://schemas.microsoft.com/office/powerpoint/2010/main" val="1974245399"/>
              </p:ext>
            </p:extLst>
          </p:nvPr>
        </p:nvGraphicFramePr>
        <p:xfrm>
          <a:off x="4440800" y="286433"/>
          <a:ext cx="4227650" cy="3975900"/>
        </p:xfrm>
        <a:graphic>
          <a:graphicData uri="http://schemas.openxmlformats.org/drawingml/2006/table">
            <a:tbl>
              <a:tblPr firstRow="1">
                <a:noFill/>
                <a:tableStyleId>{FAEFF3CB-C497-449B-A40E-2BA6F7842843}</a:tableStyleId>
              </a:tblPr>
              <a:tblGrid>
                <a:gridCol w="1000050">
                  <a:extLst>
                    <a:ext uri="{9D8B030D-6E8A-4147-A177-3AD203B41FA5}">
                      <a16:colId xmlns:a16="http://schemas.microsoft.com/office/drawing/2014/main" val="20000"/>
                    </a:ext>
                  </a:extLst>
                </a:gridCol>
                <a:gridCol w="1102575">
                  <a:extLst>
                    <a:ext uri="{9D8B030D-6E8A-4147-A177-3AD203B41FA5}">
                      <a16:colId xmlns:a16="http://schemas.microsoft.com/office/drawing/2014/main" val="20001"/>
                    </a:ext>
                  </a:extLst>
                </a:gridCol>
                <a:gridCol w="949550">
                  <a:extLst>
                    <a:ext uri="{9D8B030D-6E8A-4147-A177-3AD203B41FA5}">
                      <a16:colId xmlns:a16="http://schemas.microsoft.com/office/drawing/2014/main" val="20002"/>
                    </a:ext>
                  </a:extLst>
                </a:gridCol>
                <a:gridCol w="1175475">
                  <a:extLst>
                    <a:ext uri="{9D8B030D-6E8A-4147-A177-3AD203B41FA5}">
                      <a16:colId xmlns:a16="http://schemas.microsoft.com/office/drawing/2014/main" val="20003"/>
                    </a:ext>
                  </a:extLst>
                </a:gridCol>
              </a:tblGrid>
              <a:tr h="575100">
                <a:tc>
                  <a:txBody>
                    <a:bodyPr/>
                    <a:lstStyle/>
                    <a:p>
                      <a:pPr marL="0" lvl="0" indent="0" algn="l" rtl="0">
                        <a:spcBef>
                          <a:spcPts val="0"/>
                        </a:spcBef>
                        <a:spcAft>
                          <a:spcPts val="0"/>
                        </a:spcAft>
                        <a:buNone/>
                      </a:pPr>
                      <a:r>
                        <a:rPr lang="en" sz="1500"/>
                        <a:t>Date</a:t>
                      </a:r>
                      <a:endParaRPr sz="1500"/>
                    </a:p>
                  </a:txBody>
                  <a:tcPr marL="63500" marR="63500" marT="84675" marB="84675"/>
                </a:tc>
                <a:tc>
                  <a:txBody>
                    <a:bodyPr/>
                    <a:lstStyle/>
                    <a:p>
                      <a:pPr marL="0" lvl="0" indent="0" algn="l" rtl="0">
                        <a:spcBef>
                          <a:spcPts val="0"/>
                        </a:spcBef>
                        <a:spcAft>
                          <a:spcPts val="0"/>
                        </a:spcAft>
                        <a:buNone/>
                      </a:pPr>
                      <a:r>
                        <a:rPr lang="en" sz="1500"/>
                        <a:t>Sitting or Laying?</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Objects used? </a:t>
                      </a:r>
                      <a:endParaRPr sz="1500"/>
                    </a:p>
                  </a:txBody>
                  <a:tcPr marL="63500" marR="63500" marT="84675" marB="84675"/>
                </a:tc>
                <a:tc>
                  <a:txBody>
                    <a:bodyPr/>
                    <a:lstStyle/>
                    <a:p>
                      <a:pPr marL="0" lvl="0" indent="0" algn="l" rtl="0">
                        <a:spcBef>
                          <a:spcPts val="0"/>
                        </a:spcBef>
                        <a:spcAft>
                          <a:spcPts val="0"/>
                        </a:spcAft>
                        <a:buNone/>
                      </a:pPr>
                      <a:r>
                        <a:rPr lang="en" sz="1500"/>
                        <a:t>Duration</a:t>
                      </a:r>
                      <a:endParaRPr sz="1500"/>
                    </a:p>
                  </a:txBody>
                  <a:tcPr marL="63500" marR="63500" marT="84675" marB="84675"/>
                </a:tc>
                <a:tc>
                  <a:txBody>
                    <a:bodyPr/>
                    <a:lstStyle/>
                    <a:p>
                      <a:pPr marL="0" lvl="0" indent="0" algn="l" rtl="0">
                        <a:spcBef>
                          <a:spcPts val="0"/>
                        </a:spcBef>
                        <a:spcAft>
                          <a:spcPts val="0"/>
                        </a:spcAft>
                        <a:buNone/>
                      </a:pPr>
                      <a:r>
                        <a:rPr lang="en" sz="1500" dirty="0"/>
                        <a:t>Notes</a:t>
                      </a:r>
                      <a:endParaRPr sz="1500" dirty="0"/>
                    </a:p>
                  </a:txBody>
                  <a:tcPr marL="63500" marR="63500" marT="84675" marB="84675"/>
                </a:tc>
                <a:extLst>
                  <a:ext uri="{0D108BD9-81ED-4DB2-BD59-A6C34878D82A}">
                    <a16:rowId xmlns:a16="http://schemas.microsoft.com/office/drawing/2014/main" val="10000"/>
                  </a:ext>
                </a:extLst>
              </a:tr>
              <a:tr h="443925">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extLst>
                  <a:ext uri="{0D108BD9-81ED-4DB2-BD59-A6C34878D82A}">
                    <a16:rowId xmlns:a16="http://schemas.microsoft.com/office/drawing/2014/main" val="10001"/>
                  </a:ext>
                </a:extLst>
              </a:tr>
              <a:tr h="443925">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extLst>
                  <a:ext uri="{0D108BD9-81ED-4DB2-BD59-A6C34878D82A}">
                    <a16:rowId xmlns:a16="http://schemas.microsoft.com/office/drawing/2014/main" val="10002"/>
                  </a:ext>
                </a:extLst>
              </a:tr>
              <a:tr h="443925">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extLst>
                  <a:ext uri="{0D108BD9-81ED-4DB2-BD59-A6C34878D82A}">
                    <a16:rowId xmlns:a16="http://schemas.microsoft.com/office/drawing/2014/main" val="10003"/>
                  </a:ext>
                </a:extLst>
              </a:tr>
              <a:tr h="443925">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extLst>
                  <a:ext uri="{0D108BD9-81ED-4DB2-BD59-A6C34878D82A}">
                    <a16:rowId xmlns:a16="http://schemas.microsoft.com/office/drawing/2014/main" val="10004"/>
                  </a:ext>
                </a:extLst>
              </a:tr>
              <a:tr h="443925">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extLst>
                  <a:ext uri="{0D108BD9-81ED-4DB2-BD59-A6C34878D82A}">
                    <a16:rowId xmlns:a16="http://schemas.microsoft.com/office/drawing/2014/main" val="10005"/>
                  </a:ext>
                </a:extLst>
              </a:tr>
              <a:tr h="443925">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a:p>
                  </a:txBody>
                  <a:tcPr marL="63500" marR="63500" marT="84675" marB="84675"/>
                </a:tc>
                <a:tc>
                  <a:txBody>
                    <a:bodyPr/>
                    <a:lstStyle/>
                    <a:p>
                      <a:pPr marL="0" lvl="0" indent="0" algn="l" rtl="0">
                        <a:spcBef>
                          <a:spcPts val="0"/>
                        </a:spcBef>
                        <a:spcAft>
                          <a:spcPts val="0"/>
                        </a:spcAft>
                        <a:buNone/>
                      </a:pPr>
                      <a:endParaRPr sz="1500" dirty="0"/>
                    </a:p>
                  </a:txBody>
                  <a:tcPr marL="63500" marR="63500" marT="84675" marB="84675"/>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7E0B1D17-2E3B-85B6-3DBC-7A097AFE6E59}"/>
              </a:ext>
            </a:extLst>
          </p:cNvPr>
          <p:cNvSpPr>
            <a:spLocks noGrp="1"/>
          </p:cNvSpPr>
          <p:nvPr>
            <p:ph type="title"/>
          </p:nvPr>
        </p:nvSpPr>
        <p:spPr>
          <a:xfrm>
            <a:off x="1021100" y="-185415"/>
            <a:ext cx="7886700" cy="818655"/>
          </a:xfrm>
        </p:spPr>
        <p:txBody>
          <a:bodyPr/>
          <a:lstStyle/>
          <a:p>
            <a:pPr rtl="0"/>
            <a:r>
              <a:rPr lang="en-US" sz="1100" b="1" i="0" dirty="0">
                <a:solidFill>
                  <a:srgbClr val="000000"/>
                </a:solidFill>
                <a:effectLst/>
                <a:latin typeface="IBM Plex Sans Medium" panose="020B0503050203000203" pitchFamily="34" charset="0"/>
                <a:ea typeface="IBM Plex Sans Medium" panose="020B0503050203000203" pitchFamily="34" charset="0"/>
                <a:cs typeface="IBM Plex Sans Medium" panose="020B0503050203000203" pitchFamily="34" charset="0"/>
              </a:rPr>
              <a:t>Resonance Board Routine</a:t>
            </a:r>
            <a:endParaRPr lang="en-US"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593367"/>
            <a:ext cx="8520600" cy="763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alibri"/>
              <a:buNone/>
            </a:pPr>
            <a:r>
              <a:rPr lang="en" sz="3400"/>
              <a:t>Once again…</a:t>
            </a:r>
            <a:endParaRPr sz="3400"/>
          </a:p>
        </p:txBody>
      </p:sp>
      <p:sp>
        <p:nvSpPr>
          <p:cNvPr id="150" name="Google Shape;150;p25"/>
          <p:cNvSpPr txBox="1">
            <a:spLocks noGrp="1"/>
          </p:cNvSpPr>
          <p:nvPr>
            <p:ph type="body" idx="1"/>
          </p:nvPr>
        </p:nvSpPr>
        <p:spPr>
          <a:xfrm>
            <a:off x="311700" y="1536633"/>
            <a:ext cx="8520600" cy="45552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800"/>
              </a:spcBef>
              <a:spcAft>
                <a:spcPts val="0"/>
              </a:spcAft>
              <a:buSzPts val="2400"/>
              <a:buFont typeface="IBM Plex Sans"/>
              <a:buChar char="●"/>
            </a:pPr>
            <a:r>
              <a:rPr lang="en">
                <a:latin typeface="IBM Plex Sans"/>
                <a:ea typeface="IBM Plex Sans"/>
                <a:cs typeface="IBM Plex Sans"/>
                <a:sym typeface="IBM Plex Sans"/>
              </a:rPr>
              <a:t>Interveners should not be asked to develop lesson plans. However, their valuable input should be considered by the team. </a:t>
            </a:r>
            <a:endParaRPr>
              <a:latin typeface="IBM Plex Sans"/>
              <a:ea typeface="IBM Plex Sans"/>
              <a:cs typeface="IBM Plex Sans"/>
              <a:sym typeface="IBM Plex Sans"/>
            </a:endParaRPr>
          </a:p>
          <a:p>
            <a:pPr marL="457200" lvl="0" indent="0" algn="l" rtl="0">
              <a:lnSpc>
                <a:spcPct val="100000"/>
              </a:lnSpc>
              <a:spcBef>
                <a:spcPts val="1600"/>
              </a:spcBef>
              <a:spcAft>
                <a:spcPts val="0"/>
              </a:spcAft>
              <a:buNone/>
            </a:pPr>
            <a:endParaRPr>
              <a:latin typeface="IBM Plex Sans"/>
              <a:ea typeface="IBM Plex Sans"/>
              <a:cs typeface="IBM Plex Sans"/>
              <a:sym typeface="IBM Plex Sans"/>
            </a:endParaRPr>
          </a:p>
          <a:p>
            <a:pPr marL="457200" lvl="0" indent="-381000" algn="l" rtl="0">
              <a:lnSpc>
                <a:spcPct val="100000"/>
              </a:lnSpc>
              <a:spcBef>
                <a:spcPts val="1600"/>
              </a:spcBef>
              <a:spcAft>
                <a:spcPts val="0"/>
              </a:spcAft>
              <a:buSzPts val="2400"/>
              <a:buFont typeface="IBM Plex Sans"/>
              <a:buChar char="●"/>
            </a:pPr>
            <a:r>
              <a:rPr lang="en">
                <a:latin typeface="IBM Plex Sans"/>
                <a:ea typeface="IBM Plex Sans"/>
                <a:cs typeface="IBM Plex Sans"/>
                <a:sym typeface="IBM Plex Sans"/>
              </a:rPr>
              <a:t>The core subject-related instruction provided by interveners should be supplemental to that provided by teachers, special educators, and/or related services providers – primary/first instruction remains an appropriate role of the teachers and special educators.</a:t>
            </a:r>
            <a:endParaRPr>
              <a:latin typeface="IBM Plex Sans"/>
              <a:ea typeface="IBM Plex Sans"/>
              <a:cs typeface="IBM Plex Sans"/>
              <a:sym typeface="IBM Plex Sans"/>
            </a:endParaRPr>
          </a:p>
          <a:p>
            <a:pPr marL="0" lvl="0" indent="0" algn="l" rtl="0">
              <a:lnSpc>
                <a:spcPct val="100000"/>
              </a:lnSpc>
              <a:spcBef>
                <a:spcPts val="1600"/>
              </a:spcBef>
              <a:spcAft>
                <a:spcPts val="0"/>
              </a:spcAft>
              <a:buClr>
                <a:schemeClr val="dk1"/>
              </a:buClr>
              <a:buSzPts val="1300"/>
              <a:buNone/>
            </a:pPr>
            <a:endParaRPr>
              <a:latin typeface="IBM Plex Sans"/>
              <a:ea typeface="IBM Plex Sans"/>
              <a:cs typeface="IBM Plex Sans"/>
              <a:sym typeface="IBM Plex Sans"/>
            </a:endParaRPr>
          </a:p>
          <a:p>
            <a:pPr marL="0" lvl="0" indent="0" algn="l" rtl="0">
              <a:lnSpc>
                <a:spcPct val="100000"/>
              </a:lnSpc>
              <a:spcBef>
                <a:spcPts val="1600"/>
              </a:spcBef>
              <a:spcAft>
                <a:spcPts val="1600"/>
              </a:spcAft>
              <a:buClr>
                <a:schemeClr val="dk1"/>
              </a:buClr>
              <a:buSzPts val="13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Communicating the Lesson Plan </a:t>
            </a:r>
            <a:endParaRPr/>
          </a:p>
        </p:txBody>
      </p:sp>
      <p:sp>
        <p:nvSpPr>
          <p:cNvPr id="156" name="Google Shape;156;p2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supervising teacher(s) must:</a:t>
            </a:r>
            <a:endParaRPr/>
          </a:p>
          <a:p>
            <a:pPr marL="457200" lvl="0" indent="-381000" algn="l" rtl="0">
              <a:spcBef>
                <a:spcPts val="1600"/>
              </a:spcBef>
              <a:spcAft>
                <a:spcPts val="0"/>
              </a:spcAft>
              <a:buSzPts val="2400"/>
              <a:buChar char="●"/>
            </a:pPr>
            <a:r>
              <a:rPr lang="en"/>
              <a:t>Go beyond providing an oral overview of the instructional sequence and expectations. </a:t>
            </a:r>
            <a:endParaRPr/>
          </a:p>
          <a:p>
            <a:pPr marL="914400" lvl="1" indent="-368300" algn="l" rtl="0">
              <a:spcBef>
                <a:spcPts val="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By presenting information in other formats such as written (or video) it accounts for the diverse learning styles of adults </a:t>
            </a:r>
            <a:endParaRPr>
              <a:latin typeface="IBM Plex Sans Condensed"/>
              <a:ea typeface="IBM Plex Sans Condensed"/>
              <a:cs typeface="IBM Plex Sans Condensed"/>
              <a:sym typeface="IBM Plex Sans Condensed"/>
            </a:endParaRPr>
          </a:p>
          <a:p>
            <a:pPr marL="457200" lvl="0" indent="-381000" algn="l" rtl="0">
              <a:spcBef>
                <a:spcPts val="1000"/>
              </a:spcBef>
              <a:spcAft>
                <a:spcPts val="0"/>
              </a:spcAft>
              <a:buSzPts val="2400"/>
              <a:buChar char="●"/>
            </a:pPr>
            <a:r>
              <a:rPr lang="en"/>
              <a:t>Find meeting time with the intervener to go over the sequential flow and details of the lesson plan, learning goals, direct needs, and anticipated needs before the lesson, support each other during instruction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593375"/>
            <a:ext cx="8672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Instructional Plans and Mentorship</a:t>
            </a:r>
            <a:endParaRPr/>
          </a:p>
        </p:txBody>
      </p:sp>
      <p:sp>
        <p:nvSpPr>
          <p:cNvPr id="162" name="Google Shape;162;p2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Licensed professionals must :</a:t>
            </a:r>
            <a:endParaRPr/>
          </a:p>
          <a:p>
            <a:pPr marL="457200" lvl="0" indent="-381000" algn="l" rtl="0">
              <a:spcBef>
                <a:spcPts val="1600"/>
              </a:spcBef>
              <a:spcAft>
                <a:spcPts val="0"/>
              </a:spcAft>
              <a:buSzPts val="2400"/>
              <a:buChar char="●"/>
            </a:pPr>
            <a:r>
              <a:rPr lang="en"/>
              <a:t>Understand the importance of input/feedback on the components of the lesson plan</a:t>
            </a:r>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Expand the knowledge of the intervener and</a:t>
            </a:r>
            <a:endParaRPr>
              <a:latin typeface="IBM Plex Sans"/>
              <a:ea typeface="IBM Plex Sans"/>
              <a:cs typeface="IBM Plex Sans"/>
              <a:sym typeface="IBM Plex Sans"/>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Use the expertise of the intervener</a:t>
            </a:r>
            <a:endParaRPr>
              <a:latin typeface="IBM Plex Sans"/>
              <a:ea typeface="IBM Plex Sans"/>
              <a:cs typeface="IBM Plex Sans"/>
              <a:sym typeface="IBM Plex Sans"/>
            </a:endParaRPr>
          </a:p>
          <a:p>
            <a:pPr marL="457200" lvl="0" indent="-381000" algn="l" rtl="0">
              <a:spcBef>
                <a:spcPts val="0"/>
              </a:spcBef>
              <a:spcAft>
                <a:spcPts val="0"/>
              </a:spcAft>
              <a:buSzPts val="2400"/>
              <a:buChar char="●"/>
            </a:pPr>
            <a:r>
              <a:rPr lang="en"/>
              <a:t>Understand that the lesson plan also provides a framework from which the teacher can teach/coach and build the intervener’s skills</a:t>
            </a:r>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Specific skills, methodologies, or approaches</a:t>
            </a:r>
            <a:endParaRPr>
              <a:latin typeface="IBM Plex Sans"/>
              <a:ea typeface="IBM Plex Sans"/>
              <a:cs typeface="IBM Plex Sans"/>
              <a:sym typeface="IBM Plex Sans"/>
            </a:endParaRPr>
          </a:p>
          <a:p>
            <a:pPr marL="457200" lvl="0" indent="-381000" algn="l" rtl="0">
              <a:spcBef>
                <a:spcPts val="0"/>
              </a:spcBef>
              <a:spcAft>
                <a:spcPts val="0"/>
              </a:spcAft>
              <a:buSzPts val="2400"/>
              <a:buChar char="●"/>
            </a:pPr>
            <a:r>
              <a:rPr lang="en"/>
              <a:t>Model or role-play when needed as didactic instruction alone often does not produce lasting effects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Meaningful Data Collection	</a:t>
            </a:r>
            <a:endParaRPr/>
          </a:p>
        </p:txBody>
      </p:sp>
      <p:sp>
        <p:nvSpPr>
          <p:cNvPr id="168" name="Google Shape;168;p2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When working to train and implement lesson plans, data can often feel like an afterthought. </a:t>
            </a:r>
            <a:endParaRPr/>
          </a:p>
          <a:p>
            <a:pPr marL="457200" lvl="0" indent="-381000" algn="l" rtl="0">
              <a:spcBef>
                <a:spcPts val="1000"/>
              </a:spcBef>
              <a:spcAft>
                <a:spcPts val="0"/>
              </a:spcAft>
              <a:buSzPts val="2400"/>
              <a:buChar char="●"/>
            </a:pPr>
            <a:r>
              <a:rPr lang="en"/>
              <a:t>Creating systems for data collection that match the paraeducator/s skills and abilities </a:t>
            </a:r>
            <a:endParaRPr/>
          </a:p>
          <a:p>
            <a:pPr marL="914400" lvl="1" indent="-368300" algn="l" rtl="0">
              <a:spcBef>
                <a:spcPts val="100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complex systems </a:t>
            </a:r>
            <a:endParaRPr>
              <a:latin typeface="IBM Plex Sans Condensed"/>
              <a:ea typeface="IBM Plex Sans Condensed"/>
              <a:cs typeface="IBM Plex Sans Condensed"/>
              <a:sym typeface="IBM Plex Sans Condensed"/>
            </a:endParaRPr>
          </a:p>
          <a:p>
            <a:pPr marL="914400" lvl="1" indent="-368300" algn="l" rtl="0">
              <a:spcBef>
                <a:spcPts val="100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yes/no systems</a:t>
            </a:r>
            <a:endParaRPr>
              <a:latin typeface="IBM Plex Sans Condensed"/>
              <a:ea typeface="IBM Plex Sans Condensed"/>
              <a:cs typeface="IBM Plex Sans Condensed"/>
              <a:sym typeface="IBM Plex Sans Condensed"/>
            </a:endParaRPr>
          </a:p>
          <a:p>
            <a:pPr marL="457200" lvl="0" indent="-381000" algn="l" rtl="0">
              <a:spcBef>
                <a:spcPts val="1000"/>
              </a:spcBef>
              <a:spcAft>
                <a:spcPts val="1000"/>
              </a:spcAft>
              <a:buSzPts val="2400"/>
              <a:buChar char="●"/>
            </a:pPr>
            <a:r>
              <a:rPr lang="en"/>
              <a:t>Data is only as good as the collection!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Getting to Know You </a:t>
            </a:r>
            <a:endParaRPr/>
          </a:p>
        </p:txBody>
      </p:sp>
      <p:sp>
        <p:nvSpPr>
          <p:cNvPr id="59" name="Google Shape;59;p1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25000"/>
              </a:lnSpc>
              <a:spcBef>
                <a:spcPts val="0"/>
              </a:spcBef>
              <a:spcAft>
                <a:spcPts val="0"/>
              </a:spcAft>
              <a:buSzPts val="2400"/>
              <a:buChar char="●"/>
            </a:pPr>
            <a:r>
              <a:rPr lang="en"/>
              <a:t>What is your name and title? </a:t>
            </a:r>
            <a:endParaRPr/>
          </a:p>
          <a:p>
            <a:pPr marL="914400" lvl="0" indent="0" algn="l" rtl="0">
              <a:lnSpc>
                <a:spcPct val="125000"/>
              </a:lnSpc>
              <a:spcBef>
                <a:spcPts val="1000"/>
              </a:spcBef>
              <a:spcAft>
                <a:spcPts val="0"/>
              </a:spcAft>
              <a:buNone/>
            </a:pPr>
            <a:endParaRPr/>
          </a:p>
          <a:p>
            <a:pPr marL="457200" lvl="0" indent="-381000" algn="l" rtl="0">
              <a:lnSpc>
                <a:spcPct val="125000"/>
              </a:lnSpc>
              <a:spcBef>
                <a:spcPts val="1000"/>
              </a:spcBef>
              <a:spcAft>
                <a:spcPts val="0"/>
              </a:spcAft>
              <a:buSzPts val="2400"/>
              <a:buChar char="●"/>
            </a:pPr>
            <a:r>
              <a:rPr lang="en"/>
              <a:t>What is your role in providing supports to supervising teachers and/or interveners in school settings?</a:t>
            </a:r>
            <a:endParaRPr/>
          </a:p>
          <a:p>
            <a:pPr marL="914400" lvl="0" indent="0" algn="l" rtl="0">
              <a:lnSpc>
                <a:spcPct val="125000"/>
              </a:lnSpc>
              <a:spcBef>
                <a:spcPts val="1000"/>
              </a:spcBef>
              <a:spcAft>
                <a:spcPts val="0"/>
              </a:spcAft>
              <a:buNone/>
            </a:pPr>
            <a:endParaRPr/>
          </a:p>
          <a:p>
            <a:pPr marL="457200" lvl="0" indent="-381000" algn="l" rtl="0">
              <a:lnSpc>
                <a:spcPct val="125000"/>
              </a:lnSpc>
              <a:spcBef>
                <a:spcPts val="1000"/>
              </a:spcBef>
              <a:spcAft>
                <a:spcPts val="0"/>
              </a:spcAft>
              <a:buSzPts val="2400"/>
              <a:buChar char="●"/>
            </a:pPr>
            <a:r>
              <a:rPr lang="en"/>
              <a:t>What intervener supervision practices (meeting patterns, instructional plans, coaching, feedback, etc.) have you practiced or observed?</a:t>
            </a:r>
            <a:endParaRPr/>
          </a:p>
          <a:p>
            <a:pPr marL="457200" lvl="0" indent="0" algn="l" rtl="0">
              <a:lnSpc>
                <a:spcPct val="125000"/>
              </a:lnSpc>
              <a:spcBef>
                <a:spcPts val="1000"/>
              </a:spcBef>
              <a:spcAft>
                <a:spcPts val="0"/>
              </a:spcAft>
              <a:buClr>
                <a:schemeClr val="dk1"/>
              </a:buClr>
              <a:buSzPts val="1100"/>
              <a:buFont typeface="Arial"/>
              <a:buNone/>
            </a:pPr>
            <a:endParaRPr/>
          </a:p>
          <a:p>
            <a:pPr marL="457200" lvl="0" indent="0" algn="l" rtl="0">
              <a:lnSpc>
                <a:spcPct val="125000"/>
              </a:lnSpc>
              <a:spcBef>
                <a:spcPts val="1000"/>
              </a:spcBef>
              <a:spcAft>
                <a:spcPts val="0"/>
              </a:spcAft>
              <a:buNone/>
            </a:pPr>
            <a:endParaRPr/>
          </a:p>
          <a:p>
            <a:pPr marL="457200" lvl="0" indent="0" algn="l" rtl="0">
              <a:spcBef>
                <a:spcPts val="1000"/>
              </a:spcBef>
              <a:spcAft>
                <a:spcPts val="1600"/>
              </a:spcAft>
              <a:buNone/>
            </a:pPr>
            <a:endParaRPr>
              <a:solidFill>
                <a:srgbClr val="408087"/>
              </a:solidFill>
              <a:latin typeface="IBM Plex Sans Medium"/>
              <a:ea typeface="IBM Plex Sans Medium"/>
              <a:cs typeface="IBM Plex Sans Medium"/>
              <a:sym typeface="IBM Plex Sa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122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Discussion: Communicating the Instructional Plan</a:t>
            </a:r>
            <a:endParaRPr dirty="0"/>
          </a:p>
        </p:txBody>
      </p:sp>
      <p:sp>
        <p:nvSpPr>
          <p:cNvPr id="179" name="Google Shape;179;p3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How do districts in your state typically communicate the instructional plans to the intervener so that they know how to support the student? </a:t>
            </a:r>
            <a:endParaRPr/>
          </a:p>
          <a:p>
            <a:pPr marL="0" lvl="0" indent="0" algn="l" rtl="0">
              <a:spcBef>
                <a:spcPts val="0"/>
              </a:spcBef>
              <a:spcAft>
                <a:spcPts val="0"/>
              </a:spcAft>
              <a:buClr>
                <a:schemeClr val="accent2"/>
              </a:buClr>
              <a:buSzPts val="2100"/>
              <a:buFont typeface="Arial"/>
              <a:buNone/>
            </a:pPr>
            <a:endParaRPr/>
          </a:p>
          <a:p>
            <a:pPr marL="457200" lvl="0" indent="-381000" algn="l" rtl="0">
              <a:spcBef>
                <a:spcPts val="0"/>
              </a:spcBef>
              <a:spcAft>
                <a:spcPts val="0"/>
              </a:spcAft>
              <a:buSzPts val="2400"/>
              <a:buChar char="●"/>
            </a:pPr>
            <a:r>
              <a:rPr lang="en"/>
              <a:t>How do they communicate the instructional plan to the parents so that the parents know how to support the student learning?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Instructional Planning Wrap Up </a:t>
            </a:r>
            <a:endParaRPr/>
          </a:p>
        </p:txBody>
      </p:sp>
      <p:sp>
        <p:nvSpPr>
          <p:cNvPr id="185" name="Google Shape;185;p31"/>
          <p:cNvSpPr txBox="1">
            <a:spLocks noGrp="1"/>
          </p:cNvSpPr>
          <p:nvPr>
            <p:ph type="body" idx="1"/>
          </p:nvPr>
        </p:nvSpPr>
        <p:spPr>
          <a:xfrm>
            <a:off x="311700" y="1536624"/>
            <a:ext cx="8520600" cy="49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teachers you work with are providing written instructional plans to interveners:</a:t>
            </a:r>
            <a:endParaRPr/>
          </a:p>
          <a:p>
            <a:pPr marL="9144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How will you empower them with the information just received?</a:t>
            </a:r>
            <a:endParaRPr>
              <a:latin typeface="IBM Plex Sans"/>
              <a:ea typeface="IBM Plex Sans"/>
              <a:cs typeface="IBM Plex Sans"/>
              <a:sym typeface="IBM Plex Sans"/>
            </a:endParaRPr>
          </a:p>
          <a:p>
            <a:pPr marL="0" lvl="0" indent="0" algn="l" rtl="0">
              <a:spcBef>
                <a:spcPts val="1600"/>
              </a:spcBef>
              <a:spcAft>
                <a:spcPts val="0"/>
              </a:spcAft>
              <a:buNone/>
            </a:pPr>
            <a:r>
              <a:rPr lang="en"/>
              <a:t>If no written plans are currently provided, help the teachers think about:</a:t>
            </a:r>
            <a:endParaRPr/>
          </a:p>
          <a:p>
            <a:pPr marL="9144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Where you need to begin to make changes.</a:t>
            </a:r>
            <a:endParaRPr>
              <a:latin typeface="IBM Plex Sans"/>
              <a:ea typeface="IBM Plex Sans"/>
              <a:cs typeface="IBM Plex Sans"/>
              <a:sym typeface="IBM Plex Sans"/>
            </a:endParaRPr>
          </a:p>
          <a:p>
            <a:pPr marL="9144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Who to collaborate with</a:t>
            </a:r>
            <a:endParaRPr>
              <a:latin typeface="IBM Plex Sans"/>
              <a:ea typeface="IBM Plex Sans"/>
              <a:cs typeface="IBM Plex Sans"/>
              <a:sym typeface="IBM Plex Sans"/>
            </a:endParaRPr>
          </a:p>
          <a:p>
            <a:pPr marL="9144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Who holds responsibility for their education or individualized plans (e.g. IEPs).</a:t>
            </a:r>
            <a:endParaRPr>
              <a:latin typeface="IBM Plex Sans"/>
              <a:ea typeface="IBM Plex Sans"/>
              <a:cs typeface="IBM Plex Sans"/>
              <a:sym typeface="IBM Plex Sans"/>
            </a:endParaRPr>
          </a:p>
          <a:p>
            <a:pPr marL="457200" lvl="0" indent="0" algn="l" rtl="0">
              <a:spcBef>
                <a:spcPts val="1600"/>
              </a:spcBef>
              <a:spcAft>
                <a:spcPts val="1600"/>
              </a:spcAft>
              <a:buNone/>
            </a:pPr>
            <a:endParaRPr>
              <a:latin typeface="IBM Plex Sans"/>
              <a:ea typeface="IBM Plex Sans"/>
              <a:cs typeface="IBM Plex Sans"/>
              <a:sym typeface="IBM Plex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Systematic Communication for Effective Collaboration</a:t>
            </a:r>
            <a:endParaRPr sz="3400"/>
          </a:p>
        </p:txBody>
      </p:sp>
      <p:sp>
        <p:nvSpPr>
          <p:cNvPr id="191" name="Google Shape;191;p3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Systematic Communication</a:t>
            </a:r>
            <a:endParaRPr/>
          </a:p>
        </p:txBody>
      </p:sp>
      <p:sp>
        <p:nvSpPr>
          <p:cNvPr id="197" name="Google Shape;197;p3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of the teachers you work with: </a:t>
            </a:r>
            <a:endParaRPr>
              <a:latin typeface="IBM Plex Sans"/>
              <a:ea typeface="IBM Plex Sans"/>
              <a:cs typeface="IBM Plex Sans"/>
              <a:sym typeface="IBM Plex Sans"/>
            </a:endParaRPr>
          </a:p>
          <a:p>
            <a:pPr marL="457200" lvl="0" indent="-381000" algn="l" rtl="0">
              <a:spcBef>
                <a:spcPts val="1600"/>
              </a:spcBef>
              <a:spcAft>
                <a:spcPts val="0"/>
              </a:spcAft>
              <a:buSzPts val="2400"/>
              <a:buFont typeface="IBM Plex Sans"/>
              <a:buChar char="●"/>
            </a:pPr>
            <a:r>
              <a:rPr lang="en">
                <a:latin typeface="IBM Plex Sans"/>
                <a:ea typeface="IBM Plex Sans"/>
                <a:cs typeface="IBM Plex Sans"/>
                <a:sym typeface="IBM Plex Sans"/>
              </a:rPr>
              <a:t>How do they convey information to the interveners?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How do they get information back from them?  </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What kinds of information typically needs to be shared between team members in a typical week? </a:t>
            </a:r>
            <a:endParaRPr>
              <a:latin typeface="IBM Plex Sans"/>
              <a:ea typeface="IBM Plex Sans"/>
              <a:cs typeface="IBM Plex Sans"/>
              <a:sym typeface="IBM Plex Sans"/>
            </a:endParaRPr>
          </a:p>
          <a:p>
            <a:pPr marL="0" lvl="0" indent="0" algn="l" rtl="0">
              <a:spcBef>
                <a:spcPts val="1600"/>
              </a:spcBef>
              <a:spcAft>
                <a:spcPts val="0"/>
              </a:spcAft>
              <a:buNone/>
            </a:pPr>
            <a:r>
              <a:rPr lang="en"/>
              <a:t>Brainstorm a list of ways to communicate systematically with interveners </a:t>
            </a: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Communication</a:t>
            </a:r>
            <a:endParaRPr/>
          </a:p>
        </p:txBody>
      </p:sp>
      <p:sp>
        <p:nvSpPr>
          <p:cNvPr id="203" name="Google Shape;203;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Regularly scheduled face-to-face meetings </a:t>
            </a:r>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in-person, Zoom, teams</a:t>
            </a:r>
            <a:endParaRPr>
              <a:latin typeface="IBM Plex Sans"/>
              <a:ea typeface="IBM Plex Sans"/>
              <a:cs typeface="IBM Plex Sans"/>
              <a:sym typeface="IBM Plex Sans"/>
            </a:endParaRPr>
          </a:p>
          <a:p>
            <a:pPr marL="457200" lvl="0" indent="-381000" algn="l" rtl="0">
              <a:spcBef>
                <a:spcPts val="0"/>
              </a:spcBef>
              <a:spcAft>
                <a:spcPts val="0"/>
              </a:spcAft>
              <a:buSzPts val="2400"/>
              <a:buChar char="●"/>
            </a:pPr>
            <a:r>
              <a:rPr lang="en"/>
              <a:t>Written </a:t>
            </a:r>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emails, teams, printed plans and schedules</a:t>
            </a:r>
            <a:endParaRPr>
              <a:latin typeface="IBM Plex Sans"/>
              <a:ea typeface="IBM Plex Sans"/>
              <a:cs typeface="IBM Plex Sans"/>
              <a:sym typeface="IBM Plex Sans"/>
            </a:endParaRPr>
          </a:p>
          <a:p>
            <a:pPr marL="457200" lvl="0" indent="-381000" algn="l" rtl="0">
              <a:spcBef>
                <a:spcPts val="0"/>
              </a:spcBef>
              <a:spcAft>
                <a:spcPts val="0"/>
              </a:spcAft>
              <a:buSzPts val="2400"/>
              <a:buChar char="●"/>
            </a:pPr>
            <a:r>
              <a:rPr lang="en"/>
              <a:t>Collaborative documents</a:t>
            </a:r>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Google docs, planning schedules</a:t>
            </a:r>
            <a:endParaRPr>
              <a:latin typeface="IBM Plex Sans"/>
              <a:ea typeface="IBM Plex Sans"/>
              <a:cs typeface="IBM Plex Sans"/>
              <a:sym typeface="IBM Plex Sans"/>
            </a:endParaRPr>
          </a:p>
          <a:p>
            <a:pPr marL="45720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11700" y="1341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Importance  of Systematic &amp; Regular Communication</a:t>
            </a:r>
            <a:endParaRPr/>
          </a:p>
        </p:txBody>
      </p:sp>
      <p:sp>
        <p:nvSpPr>
          <p:cNvPr id="209" name="Google Shape;209;p3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Ongoing support for the intervener</a:t>
            </a:r>
            <a:endParaRPr/>
          </a:p>
          <a:p>
            <a:pPr marL="457200" lvl="0" indent="-381000" algn="l" rtl="0">
              <a:spcBef>
                <a:spcPts val="1000"/>
              </a:spcBef>
              <a:spcAft>
                <a:spcPts val="0"/>
              </a:spcAft>
              <a:buSzPts val="2400"/>
              <a:buChar char="●"/>
            </a:pPr>
            <a:r>
              <a:rPr lang="en"/>
              <a:t>Cohesive and consistent services for the student</a:t>
            </a:r>
            <a:endParaRPr/>
          </a:p>
          <a:p>
            <a:pPr marL="457200" lvl="0" indent="-381000" algn="l" rtl="0">
              <a:spcBef>
                <a:spcPts val="1000"/>
              </a:spcBef>
              <a:spcAft>
                <a:spcPts val="0"/>
              </a:spcAft>
              <a:buSzPts val="2400"/>
              <a:buChar char="●"/>
            </a:pPr>
            <a:r>
              <a:rPr lang="en"/>
              <a:t>Guidance for lesson implementation</a:t>
            </a:r>
            <a:endParaRPr/>
          </a:p>
          <a:p>
            <a:pPr marL="457200" lvl="0" indent="-381000" algn="l" rtl="0">
              <a:spcBef>
                <a:spcPts val="1000"/>
              </a:spcBef>
              <a:spcAft>
                <a:spcPts val="0"/>
              </a:spcAft>
              <a:buSzPts val="2400"/>
              <a:buChar char="●"/>
            </a:pPr>
            <a:r>
              <a:rPr lang="en"/>
              <a:t>Planning future instruction informed by data discussion</a:t>
            </a:r>
            <a:endParaRPr/>
          </a:p>
          <a:p>
            <a:pPr marL="457200" lvl="0" indent="-381000" algn="l" rtl="0">
              <a:spcBef>
                <a:spcPts val="1000"/>
              </a:spcBef>
              <a:spcAft>
                <a:spcPts val="0"/>
              </a:spcAft>
              <a:buSzPts val="2400"/>
              <a:buChar char="●"/>
            </a:pPr>
            <a:r>
              <a:rPr lang="en"/>
              <a:t>Feedback, debriefing, coaching </a:t>
            </a:r>
            <a:endParaRPr/>
          </a:p>
          <a:p>
            <a:pPr marL="457200" lvl="0" indent="-381000" algn="l" rtl="0">
              <a:spcBef>
                <a:spcPts val="1000"/>
              </a:spcBef>
              <a:spcAft>
                <a:spcPts val="0"/>
              </a:spcAft>
              <a:buSzPts val="2400"/>
              <a:buChar char="●"/>
            </a:pPr>
            <a:r>
              <a:rPr lang="en"/>
              <a:t>Reflection </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10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Meetings: Ensuring Growth</a:t>
            </a:r>
            <a:endParaRPr/>
          </a:p>
        </p:txBody>
      </p:sp>
      <p:sp>
        <p:nvSpPr>
          <p:cNvPr id="215" name="Google Shape;215;p3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Develop a consistent and regular schedule for contact between key players on the student's team – (Intervener, SPED teacher/supervising teacher, TVI, ToD, etc.) </a:t>
            </a:r>
            <a:endParaRPr/>
          </a:p>
          <a:p>
            <a:pPr marL="457200" lvl="0" indent="-381000" algn="l" rtl="0">
              <a:spcBef>
                <a:spcPts val="1000"/>
              </a:spcBef>
              <a:spcAft>
                <a:spcPts val="1000"/>
              </a:spcAft>
              <a:buSzPts val="2400"/>
              <a:buChar char="●"/>
            </a:pPr>
            <a:r>
              <a:rPr lang="en"/>
              <a:t>Develop a common framework - the frequency and format (e.g., phone call, video chat, email check-in) of these regular contacts vary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Team Meetings: Ensuring Growth cont. </a:t>
            </a:r>
            <a:r>
              <a:rPr lang="en"/>
              <a:t> </a:t>
            </a:r>
            <a:endParaRPr/>
          </a:p>
        </p:txBody>
      </p:sp>
      <p:sp>
        <p:nvSpPr>
          <p:cNvPr id="221" name="Google Shape;221;p3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Include specialized skills of related service providers if an intervener is implementing lesson plans that include these services</a:t>
            </a:r>
            <a:endParaRPr/>
          </a:p>
          <a:p>
            <a:pPr marL="457200" lvl="0" indent="-381000" algn="l" rtl="0">
              <a:spcBef>
                <a:spcPts val="1000"/>
              </a:spcBef>
              <a:spcAft>
                <a:spcPts val="0"/>
              </a:spcAft>
              <a:buSzPts val="2400"/>
              <a:buChar char="●"/>
            </a:pPr>
            <a:r>
              <a:rPr lang="en"/>
              <a:t>Include other subjects teachers as needed for check-in’s (PE, Art, etc.)</a:t>
            </a:r>
            <a:endParaRPr/>
          </a:p>
          <a:p>
            <a:pPr marL="457200" lvl="0" indent="-381000" algn="l" rtl="0">
              <a:spcBef>
                <a:spcPts val="1000"/>
              </a:spcBef>
              <a:spcAft>
                <a:spcPts val="0"/>
              </a:spcAft>
              <a:buSzPts val="2400"/>
              <a:buChar char="●"/>
            </a:pPr>
            <a:r>
              <a:rPr lang="en"/>
              <a:t>Include parents - need to be included in communication if they have taken on a prominent role on the team</a:t>
            </a:r>
            <a:endParaRPr/>
          </a:p>
          <a:p>
            <a:pPr marL="457200" lvl="0" indent="0" algn="l" rtl="0">
              <a:spcBef>
                <a:spcPts val="1000"/>
              </a:spcBef>
              <a:spcAft>
                <a:spcPts val="0"/>
              </a:spcAft>
              <a:buNone/>
            </a:pPr>
            <a:endParaRPr/>
          </a:p>
          <a:p>
            <a:pPr marL="0" lvl="0" indent="0" algn="l" rtl="0">
              <a:spcBef>
                <a:spcPts val="1000"/>
              </a:spcBef>
              <a:spcAft>
                <a:spcPts val="10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Meetings: Examples of Agendas</a:t>
            </a:r>
            <a:endParaRPr/>
          </a:p>
        </p:txBody>
      </p:sp>
      <p:sp>
        <p:nvSpPr>
          <p:cNvPr id="227" name="Google Shape;227;p38"/>
          <p:cNvSpPr txBox="1">
            <a:spLocks noGrp="1"/>
          </p:cNvSpPr>
          <p:nvPr>
            <p:ph type="body" idx="1"/>
          </p:nvPr>
        </p:nvSpPr>
        <p:spPr>
          <a:xfrm>
            <a:off x="311700" y="1536624"/>
            <a:ext cx="8520600" cy="4941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Walking through lesson plans and support implementation</a:t>
            </a:r>
            <a:endParaRPr/>
          </a:p>
          <a:p>
            <a:pPr marL="457200" lvl="0" indent="-381000" algn="l" rtl="0">
              <a:spcBef>
                <a:spcPts val="0"/>
              </a:spcBef>
              <a:spcAft>
                <a:spcPts val="0"/>
              </a:spcAft>
              <a:buSzPts val="2400"/>
              <a:buChar char="●"/>
            </a:pPr>
            <a:r>
              <a:rPr lang="en"/>
              <a:t>Reviewing data and student progress</a:t>
            </a:r>
            <a:endParaRPr/>
          </a:p>
          <a:p>
            <a:pPr marL="457200" lvl="0" indent="-381000" algn="l" rtl="0">
              <a:spcBef>
                <a:spcPts val="0"/>
              </a:spcBef>
              <a:spcAft>
                <a:spcPts val="0"/>
              </a:spcAft>
              <a:buSzPts val="2400"/>
              <a:buChar char="●"/>
            </a:pPr>
            <a:r>
              <a:rPr lang="en"/>
              <a:t>Planning for the upcoming lessons or other duties</a:t>
            </a:r>
            <a:endParaRPr/>
          </a:p>
          <a:p>
            <a:pPr marL="457200" lvl="0" indent="-381000" algn="l" rtl="0">
              <a:spcBef>
                <a:spcPts val="0"/>
              </a:spcBef>
              <a:spcAft>
                <a:spcPts val="0"/>
              </a:spcAft>
              <a:buSzPts val="2400"/>
              <a:buChar char="●"/>
            </a:pPr>
            <a:r>
              <a:rPr lang="en"/>
              <a:t>Reflection</a:t>
            </a:r>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What went well?</a:t>
            </a:r>
            <a:endParaRPr>
              <a:latin typeface="IBM Plex Sans"/>
              <a:ea typeface="IBM Plex Sans"/>
              <a:cs typeface="IBM Plex Sans"/>
              <a:sym typeface="IBM Plex Sans"/>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What could have gone better?</a:t>
            </a:r>
            <a:endParaRPr>
              <a:latin typeface="IBM Plex Sans"/>
              <a:ea typeface="IBM Plex Sans"/>
              <a:cs typeface="IBM Plex Sans"/>
              <a:sym typeface="IBM Plex Sans"/>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What to do in the future?</a:t>
            </a:r>
            <a:endParaRPr>
              <a:latin typeface="IBM Plex Sans"/>
              <a:ea typeface="IBM Plex Sans"/>
              <a:cs typeface="IBM Plex Sans"/>
              <a:sym typeface="IBM Plex Sans"/>
            </a:endParaRPr>
          </a:p>
          <a:p>
            <a:pPr marL="457200" lvl="0" indent="-381000" algn="l" rtl="0">
              <a:spcBef>
                <a:spcPts val="0"/>
              </a:spcBef>
              <a:spcAft>
                <a:spcPts val="0"/>
              </a:spcAft>
              <a:buSzPts val="2400"/>
              <a:buChar char="●"/>
            </a:pPr>
            <a:r>
              <a:rPr lang="en"/>
              <a:t>Teaching/Coaching on identified skills</a:t>
            </a:r>
            <a:endParaRPr/>
          </a:p>
          <a:p>
            <a:pPr marL="457200" lvl="0" indent="-381000" algn="l" rtl="0">
              <a:spcBef>
                <a:spcPts val="0"/>
              </a:spcBef>
              <a:spcAft>
                <a:spcPts val="0"/>
              </a:spcAft>
              <a:buSzPts val="2400"/>
              <a:buChar char="●"/>
            </a:pPr>
            <a:r>
              <a:rPr lang="en"/>
              <a:t>Celebrating, sharing good news - Aha! moments during the week</a:t>
            </a:r>
            <a:endParaRPr/>
          </a:p>
          <a:p>
            <a:pPr marL="457200" lvl="0" indent="-381000" algn="l" rtl="0">
              <a:spcBef>
                <a:spcPts val="0"/>
              </a:spcBef>
              <a:spcAft>
                <a:spcPts val="0"/>
              </a:spcAft>
              <a:buSzPts val="2400"/>
              <a:buChar char="●"/>
            </a:pPr>
            <a:r>
              <a:rPr lang="en"/>
              <a:t>Addressing Questions/Concerns</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dirty="0"/>
              <a:t>Considerations: Meaningful Meetings</a:t>
            </a:r>
            <a:endParaRPr sz="3300" dirty="0"/>
          </a:p>
        </p:txBody>
      </p:sp>
      <p:sp>
        <p:nvSpPr>
          <p:cNvPr id="238" name="Google Shape;238;p40"/>
          <p:cNvSpPr txBox="1">
            <a:spLocks noGrp="1"/>
          </p:cNvSpPr>
          <p:nvPr>
            <p:ph type="body" idx="1"/>
          </p:nvPr>
        </p:nvSpPr>
        <p:spPr>
          <a:xfrm>
            <a:off x="311700" y="14604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Finding a time</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Establishing group norms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Establishing a functional location or virtual platform</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Facilitation</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Using an agenda</a:t>
            </a:r>
            <a:endParaRPr>
              <a:latin typeface="IBM Plex Sans"/>
              <a:ea typeface="IBM Plex Sans"/>
              <a:cs typeface="IBM Plex Sans"/>
              <a:sym typeface="IBM Plex Sans"/>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Developing the agenda</a:t>
            </a:r>
            <a:endParaRPr>
              <a:latin typeface="IBM Plex Sans"/>
              <a:ea typeface="IBM Plex Sans"/>
              <a:cs typeface="IBM Plex Sans"/>
              <a:sym typeface="IBM Plex Sans"/>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Agenda content</a:t>
            </a:r>
            <a:endParaRPr>
              <a:latin typeface="IBM Plex Sans"/>
              <a:ea typeface="IBM Plex Sans"/>
              <a:cs typeface="IBM Plex Sans"/>
              <a:sym typeface="IBM Plex Sans"/>
            </a:endParaRPr>
          </a:p>
          <a:p>
            <a:pPr marL="914400" lvl="1" indent="-368300" algn="l" rtl="0">
              <a:spcBef>
                <a:spcPts val="0"/>
              </a:spcBef>
              <a:spcAft>
                <a:spcPts val="0"/>
              </a:spcAft>
              <a:buSzPts val="2200"/>
              <a:buFont typeface="IBM Plex Sans"/>
              <a:buChar char="●"/>
            </a:pPr>
            <a:r>
              <a:rPr lang="en">
                <a:latin typeface="IBM Plex Sans"/>
                <a:ea typeface="IBM Plex Sans"/>
                <a:cs typeface="IBM Plex Sans"/>
                <a:sym typeface="IBM Plex Sans"/>
              </a:rPr>
              <a:t>Following the agenda</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Documenting group decisions / Action Items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Example: </a:t>
            </a:r>
            <a:r>
              <a:rPr lang="en" u="sng">
                <a:solidFill>
                  <a:schemeClr val="hlink"/>
                </a:solidFill>
                <a:latin typeface="IBM Plex Sans"/>
                <a:ea typeface="IBM Plex Sans"/>
                <a:cs typeface="IBM Plex Sans"/>
                <a:sym typeface="IBM Plex Sans"/>
                <a:hlinkClick r:id="rId3"/>
              </a:rPr>
              <a:t>Blank Template</a:t>
            </a:r>
            <a:r>
              <a:rPr lang="en">
                <a:latin typeface="IBM Plex Sans"/>
                <a:ea typeface="IBM Plex Sans"/>
                <a:cs typeface="IBM Plex Sans"/>
                <a:sym typeface="IBM Plex Sans"/>
              </a:rPr>
              <a:t> and </a:t>
            </a:r>
            <a:r>
              <a:rPr lang="en" u="sng">
                <a:solidFill>
                  <a:schemeClr val="hlink"/>
                </a:solidFill>
                <a:latin typeface="IBM Plex Sans"/>
                <a:ea typeface="IBM Plex Sans"/>
                <a:cs typeface="IBM Plex Sans"/>
                <a:sym typeface="IBM Plex Sans"/>
                <a:hlinkClick r:id="rId4"/>
              </a:rPr>
              <a:t>Completed Template</a:t>
            </a:r>
            <a:r>
              <a:rPr lang="en">
                <a:latin typeface="IBM Plex Sans"/>
                <a:ea typeface="IBM Plex Sans"/>
                <a:cs typeface="IBM Plex Sans"/>
                <a:sym typeface="IBM Plex Sans"/>
              </a:rPr>
              <a:t> </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Reviewing meeting effectiveness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Follow up </a:t>
            </a:r>
            <a:endParaRPr>
              <a:latin typeface="IBM Plex Sans"/>
              <a:ea typeface="IBM Plex Sans"/>
              <a:cs typeface="IBM Plex Sans"/>
              <a:sym typeface="IBM Plex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Food For Thought </a:t>
            </a:r>
            <a:endParaRPr/>
          </a:p>
        </p:txBody>
      </p:sp>
      <p:sp>
        <p:nvSpPr>
          <p:cNvPr id="65" name="Google Shape;65;p1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IBM Plex Sans"/>
                <a:ea typeface="IBM Plex Sans"/>
                <a:cs typeface="IBM Plex Sans"/>
                <a:sym typeface="IBM Plex Sans"/>
              </a:rPr>
              <a:t>What challenges are districts facing with intervener use and supervision ?</a:t>
            </a:r>
            <a:endParaRPr b="1">
              <a:latin typeface="IBM Plex Sans"/>
              <a:ea typeface="IBM Plex Sans"/>
              <a:cs typeface="IBM Plex Sans"/>
              <a:sym typeface="IBM Plex Sans"/>
            </a:endParaRPr>
          </a:p>
          <a:p>
            <a:pPr marL="0" lvl="0" indent="0" algn="l" rtl="0">
              <a:spcBef>
                <a:spcPts val="1600"/>
              </a:spcBef>
              <a:spcAft>
                <a:spcPts val="0"/>
              </a:spcAft>
              <a:buClr>
                <a:schemeClr val="dk1"/>
              </a:buClr>
              <a:buSzPts val="1100"/>
              <a:buFont typeface="Arial"/>
              <a:buNone/>
            </a:pPr>
            <a:r>
              <a:rPr lang="en" b="1">
                <a:latin typeface="IBM Plex Sans"/>
                <a:ea typeface="IBM Plex Sans"/>
                <a:cs typeface="IBM Plex Sans"/>
                <a:sym typeface="IBM Plex Sans"/>
              </a:rPr>
              <a:t>Hold these thoughts and reflections for a later discussion </a:t>
            </a:r>
            <a:endParaRPr b="1">
              <a:latin typeface="IBM Plex Sans"/>
              <a:ea typeface="IBM Plex Sans"/>
              <a:cs typeface="IBM Plex Sans"/>
              <a:sym typeface="IBM Plex Sans"/>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Meetings for Reflective Practice </a:t>
            </a:r>
            <a:endParaRPr/>
          </a:p>
        </p:txBody>
      </p:sp>
      <p:sp>
        <p:nvSpPr>
          <p:cNvPr id="244" name="Google Shape;244;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Reflective practice is a process for continuous learning and improving supervision and teamwork </a:t>
            </a:r>
            <a:endParaRPr sz="2700"/>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311700" y="593367"/>
            <a:ext cx="8520600" cy="763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1100"/>
              <a:buNone/>
            </a:pPr>
            <a:r>
              <a:rPr lang="en">
                <a:solidFill>
                  <a:srgbClr val="C4643C"/>
                </a:solidFill>
              </a:rPr>
              <a:t>Reflective Practice</a:t>
            </a:r>
            <a:endParaRPr>
              <a:solidFill>
                <a:srgbClr val="C4643C"/>
              </a:solidFill>
            </a:endParaRPr>
          </a:p>
        </p:txBody>
      </p:sp>
      <p:sp>
        <p:nvSpPr>
          <p:cNvPr id="250" name="Google Shape;250;p42"/>
          <p:cNvSpPr txBox="1">
            <a:spLocks noGrp="1"/>
          </p:cNvSpPr>
          <p:nvPr>
            <p:ph type="body" idx="1"/>
          </p:nvPr>
        </p:nvSpPr>
        <p:spPr>
          <a:xfrm>
            <a:off x="311700" y="1536633"/>
            <a:ext cx="8520600" cy="4555200"/>
          </a:xfrm>
          <a:prstGeom prst="rect">
            <a:avLst/>
          </a:prstGeom>
          <a:noFill/>
          <a:ln>
            <a:noFill/>
          </a:ln>
        </p:spPr>
        <p:txBody>
          <a:bodyPr spcFirstLastPara="1" wrap="square" lIns="68575" tIns="34275" rIns="68575" bIns="34275" anchor="t" anchorCtr="0">
            <a:noAutofit/>
          </a:bodyPr>
          <a:lstStyle/>
          <a:p>
            <a:pPr marL="76200" lvl="0" indent="0" algn="l" rtl="0">
              <a:lnSpc>
                <a:spcPct val="100000"/>
              </a:lnSpc>
              <a:spcBef>
                <a:spcPts val="0"/>
              </a:spcBef>
              <a:spcAft>
                <a:spcPts val="0"/>
              </a:spcAft>
              <a:buSzPts val="1400"/>
              <a:buNone/>
            </a:pPr>
            <a:endParaRPr>
              <a:latin typeface="IBM Plex Sans"/>
              <a:ea typeface="IBM Plex Sans"/>
              <a:cs typeface="IBM Plex Sans"/>
              <a:sym typeface="IBM Plex Sans"/>
            </a:endParaRPr>
          </a:p>
          <a:p>
            <a:pPr marL="457200" lvl="0" indent="-381000" algn="l" rtl="0">
              <a:lnSpc>
                <a:spcPct val="100000"/>
              </a:lnSpc>
              <a:spcBef>
                <a:spcPts val="300"/>
              </a:spcBef>
              <a:spcAft>
                <a:spcPts val="0"/>
              </a:spcAft>
              <a:buSzPts val="2400"/>
              <a:buFont typeface="IBM Plex Sans"/>
              <a:buChar char="●"/>
            </a:pPr>
            <a:r>
              <a:rPr lang="en">
                <a:latin typeface="IBM Plex Sans"/>
                <a:ea typeface="IBM Plex Sans"/>
                <a:cs typeface="IBM Plex Sans"/>
                <a:sym typeface="IBM Plex Sans"/>
              </a:rPr>
              <a:t>Reflective practice is the </a:t>
            </a:r>
            <a:r>
              <a:rPr lang="en" b="1">
                <a:latin typeface="IBM Plex Sans"/>
                <a:ea typeface="IBM Plex Sans"/>
                <a:cs typeface="IBM Plex Sans"/>
                <a:sym typeface="IBM Plex Sans"/>
              </a:rPr>
              <a:t>cycle of ongoing learning</a:t>
            </a:r>
            <a:r>
              <a:rPr lang="en">
                <a:latin typeface="IBM Plex Sans"/>
                <a:ea typeface="IBM Plex Sans"/>
                <a:cs typeface="IBM Plex Sans"/>
                <a:sym typeface="IBM Plex Sans"/>
              </a:rPr>
              <a:t> that occurs when early childhood professionals take the time to stop, think, challenge and change their practices in order to incorporate new understandings and advance children's learning and development.</a:t>
            </a:r>
            <a:endParaRPr>
              <a:latin typeface="IBM Plex Sans"/>
              <a:ea typeface="IBM Plex Sans"/>
              <a:cs typeface="IBM Plex Sans"/>
              <a:sym typeface="IBM Plex Sans"/>
            </a:endParaRPr>
          </a:p>
          <a:p>
            <a:pPr marL="279400" lvl="0" indent="-76200" algn="l" rtl="0">
              <a:lnSpc>
                <a:spcPct val="100000"/>
              </a:lnSpc>
              <a:spcBef>
                <a:spcPts val="300"/>
              </a:spcBef>
              <a:spcAft>
                <a:spcPts val="0"/>
              </a:spcAft>
              <a:buSzPts val="1800"/>
              <a:buNone/>
            </a:pPr>
            <a:endParaRPr/>
          </a:p>
          <a:p>
            <a:pPr marL="279400" lvl="0" indent="-76200" algn="l" rtl="0">
              <a:lnSpc>
                <a:spcPct val="100000"/>
              </a:lnSpc>
              <a:spcBef>
                <a:spcPts val="300"/>
              </a:spcBef>
              <a:spcAft>
                <a:spcPts val="0"/>
              </a:spcAft>
              <a:buSzPts val="1800"/>
              <a:buNone/>
            </a:pPr>
            <a:endParaRPr/>
          </a:p>
          <a:p>
            <a:pPr marL="279400" lvl="0" indent="-114300" algn="l" rtl="0">
              <a:lnSpc>
                <a:spcPct val="100000"/>
              </a:lnSpc>
              <a:spcBef>
                <a:spcPts val="0"/>
              </a:spcBef>
              <a:spcAft>
                <a:spcPts val="0"/>
              </a:spcAft>
              <a:buSzPts val="1400"/>
              <a:buNone/>
            </a:pPr>
            <a:endParaRPr/>
          </a:p>
        </p:txBody>
      </p:sp>
      <p:sp>
        <p:nvSpPr>
          <p:cNvPr id="251" name="Google Shape;251;p42"/>
          <p:cNvSpPr txBox="1">
            <a:spLocks noGrp="1"/>
          </p:cNvSpPr>
          <p:nvPr>
            <p:ph type="sldNum" idx="12"/>
          </p:nvPr>
        </p:nvSpPr>
        <p:spPr>
          <a:xfrm>
            <a:off x="8472458" y="6217622"/>
            <a:ext cx="548700" cy="5247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593367"/>
            <a:ext cx="8520600" cy="763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br>
              <a:rPr lang="en" sz="3400"/>
            </a:br>
            <a:r>
              <a:rPr lang="en" sz="3400"/>
              <a:t>Cycle of Reflective Practice </a:t>
            </a:r>
            <a:br>
              <a:rPr lang="en" sz="3400"/>
            </a:br>
            <a:endParaRPr sz="3400"/>
          </a:p>
        </p:txBody>
      </p:sp>
      <p:sp>
        <p:nvSpPr>
          <p:cNvPr id="257" name="Google Shape;257;p43"/>
          <p:cNvSpPr txBox="1">
            <a:spLocks noGrp="1"/>
          </p:cNvSpPr>
          <p:nvPr>
            <p:ph type="body" idx="1"/>
          </p:nvPr>
        </p:nvSpPr>
        <p:spPr>
          <a:xfrm>
            <a:off x="311700" y="1536625"/>
            <a:ext cx="5660100" cy="4555200"/>
          </a:xfrm>
          <a:prstGeom prst="rect">
            <a:avLst/>
          </a:prstGeom>
          <a:noFill/>
          <a:ln>
            <a:noFill/>
          </a:ln>
        </p:spPr>
        <p:txBody>
          <a:bodyPr spcFirstLastPara="1" wrap="square" lIns="68575" tIns="34275" rIns="68575" bIns="34275" anchor="t" anchorCtr="0">
            <a:noAutofit/>
          </a:bodyPr>
          <a:lstStyle/>
          <a:p>
            <a:pPr marL="381000" lvl="0" indent="-381000" algn="l" rtl="0">
              <a:lnSpc>
                <a:spcPct val="100000"/>
              </a:lnSpc>
              <a:spcBef>
                <a:spcPts val="0"/>
              </a:spcBef>
              <a:spcAft>
                <a:spcPts val="0"/>
              </a:spcAft>
              <a:buSzPts val="2400"/>
              <a:buFont typeface="IBM Plex Sans"/>
              <a:buAutoNum type="arabicPeriod"/>
            </a:pPr>
            <a:r>
              <a:rPr lang="en"/>
              <a:t>Think about what you do.</a:t>
            </a:r>
            <a:endParaRPr/>
          </a:p>
          <a:p>
            <a:pPr marL="381000" lvl="0" indent="-381000" algn="l" rtl="0">
              <a:lnSpc>
                <a:spcPct val="100000"/>
              </a:lnSpc>
              <a:spcBef>
                <a:spcPts val="1000"/>
              </a:spcBef>
              <a:spcAft>
                <a:spcPts val="0"/>
              </a:spcAft>
              <a:buSzPts val="2400"/>
              <a:buFont typeface="IBM Plex Sans"/>
              <a:buAutoNum type="arabicPeriod"/>
            </a:pPr>
            <a:r>
              <a:rPr lang="en"/>
              <a:t>Think deeply what is working/not working</a:t>
            </a:r>
            <a:endParaRPr/>
          </a:p>
          <a:p>
            <a:pPr marL="381000" lvl="0" indent="-381000" algn="l" rtl="0">
              <a:lnSpc>
                <a:spcPct val="100000"/>
              </a:lnSpc>
              <a:spcBef>
                <a:spcPts val="1000"/>
              </a:spcBef>
              <a:spcAft>
                <a:spcPts val="0"/>
              </a:spcAft>
              <a:buSzPts val="2400"/>
              <a:buFont typeface="IBM Plex Sans"/>
              <a:buAutoNum type="arabicPeriod"/>
            </a:pPr>
            <a:r>
              <a:rPr lang="en"/>
              <a:t>Think about what changes/improvements are needed </a:t>
            </a:r>
            <a:endParaRPr/>
          </a:p>
          <a:p>
            <a:pPr marL="381000" lvl="0" indent="-381000" algn="l" rtl="0">
              <a:lnSpc>
                <a:spcPct val="100000"/>
              </a:lnSpc>
              <a:spcBef>
                <a:spcPts val="1000"/>
              </a:spcBef>
              <a:spcAft>
                <a:spcPts val="0"/>
              </a:spcAft>
              <a:buSzPts val="2400"/>
              <a:buFont typeface="IBM Plex Sans"/>
              <a:buAutoNum type="arabicPeriod"/>
            </a:pPr>
            <a:r>
              <a:rPr lang="en"/>
              <a:t>Implement changes/improvements</a:t>
            </a:r>
            <a:endParaRPr/>
          </a:p>
          <a:p>
            <a:pPr marL="0" lvl="0" indent="0" algn="l" rtl="0">
              <a:lnSpc>
                <a:spcPct val="100000"/>
              </a:lnSpc>
              <a:spcBef>
                <a:spcPts val="1000"/>
              </a:spcBef>
              <a:spcAft>
                <a:spcPts val="0"/>
              </a:spcAft>
              <a:buSzPts val="2700"/>
              <a:buNone/>
            </a:pPr>
            <a:endParaRPr/>
          </a:p>
          <a:p>
            <a:pPr marL="0" lvl="0" indent="0" algn="ctr" rtl="0">
              <a:lnSpc>
                <a:spcPct val="100000"/>
              </a:lnSpc>
              <a:spcBef>
                <a:spcPts val="300"/>
              </a:spcBef>
              <a:spcAft>
                <a:spcPts val="0"/>
              </a:spcAft>
              <a:buSzPts val="2700"/>
              <a:buNone/>
            </a:pPr>
            <a:r>
              <a:rPr lang="en"/>
              <a:t> Go back to Step 1!</a:t>
            </a:r>
            <a:endParaRPr/>
          </a:p>
          <a:p>
            <a:pPr marL="279400" lvl="0" indent="-114300" algn="l" rtl="0">
              <a:lnSpc>
                <a:spcPct val="100000"/>
              </a:lnSpc>
              <a:spcBef>
                <a:spcPts val="300"/>
              </a:spcBef>
              <a:spcAft>
                <a:spcPts val="0"/>
              </a:spcAft>
              <a:buSzPts val="1400"/>
              <a:buNone/>
            </a:pPr>
            <a:endParaRPr/>
          </a:p>
        </p:txBody>
      </p:sp>
      <p:pic>
        <p:nvPicPr>
          <p:cNvPr id="258" name="Google Shape;258;p43" descr="Decorative image of 4 arrows in a circle indicating a cycle image"/>
          <p:cNvPicPr preferRelativeResize="0"/>
          <p:nvPr/>
        </p:nvPicPr>
        <p:blipFill rotWithShape="1">
          <a:blip r:embed="rId3">
            <a:alphaModFix/>
          </a:blip>
          <a:srcRect/>
          <a:stretch/>
        </p:blipFill>
        <p:spPr>
          <a:xfrm>
            <a:off x="5971801" y="1973825"/>
            <a:ext cx="2952751" cy="2602112"/>
          </a:xfrm>
          <a:prstGeom prst="rect">
            <a:avLst/>
          </a:prstGeom>
          <a:noFill/>
          <a:ln>
            <a:noFill/>
          </a:ln>
        </p:spPr>
      </p:pic>
      <p:sp>
        <p:nvSpPr>
          <p:cNvPr id="259" name="Google Shape;259;p43"/>
          <p:cNvSpPr txBox="1">
            <a:spLocks noGrp="1"/>
          </p:cNvSpPr>
          <p:nvPr>
            <p:ph type="sldNum" idx="12"/>
          </p:nvPr>
        </p:nvSpPr>
        <p:spPr>
          <a:xfrm>
            <a:off x="8472458" y="6217622"/>
            <a:ext cx="548700" cy="5247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311700" y="593367"/>
            <a:ext cx="8520600" cy="763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sz="3400"/>
              <a:t>Why Reflect ?</a:t>
            </a:r>
            <a:endParaRPr sz="3400"/>
          </a:p>
        </p:txBody>
      </p:sp>
      <p:sp>
        <p:nvSpPr>
          <p:cNvPr id="265" name="Google Shape;265;p44"/>
          <p:cNvSpPr txBox="1">
            <a:spLocks noGrp="1"/>
          </p:cNvSpPr>
          <p:nvPr>
            <p:ph type="body" idx="1"/>
          </p:nvPr>
        </p:nvSpPr>
        <p:spPr>
          <a:xfrm>
            <a:off x="311700" y="1536633"/>
            <a:ext cx="8520600" cy="4555200"/>
          </a:xfrm>
          <a:prstGeom prst="rect">
            <a:avLst/>
          </a:prstGeom>
          <a:noFill/>
          <a:ln>
            <a:noFill/>
          </a:ln>
        </p:spPr>
        <p:txBody>
          <a:bodyPr spcFirstLastPara="1" wrap="square" lIns="68575" tIns="34275" rIns="68575" bIns="34275" anchor="t" anchorCtr="0">
            <a:noAutofit/>
          </a:bodyPr>
          <a:lstStyle/>
          <a:p>
            <a:pPr marL="279400" marR="0" lvl="0" indent="-279400" algn="l" rtl="0">
              <a:lnSpc>
                <a:spcPct val="100000"/>
              </a:lnSpc>
              <a:spcBef>
                <a:spcPts val="900"/>
              </a:spcBef>
              <a:spcAft>
                <a:spcPts val="0"/>
              </a:spcAft>
              <a:buSzPts val="2400"/>
              <a:buChar char="●"/>
            </a:pPr>
            <a:r>
              <a:rPr lang="en"/>
              <a:t>Reflective educators:</a:t>
            </a:r>
            <a:endParaRPr/>
          </a:p>
          <a:p>
            <a:pPr marL="914400" lvl="1" indent="-381000" algn="l" rtl="0">
              <a:lnSpc>
                <a:spcPct val="100000"/>
              </a:lnSpc>
              <a:spcBef>
                <a:spcPts val="0"/>
              </a:spcBef>
              <a:spcAft>
                <a:spcPts val="0"/>
              </a:spcAft>
              <a:buSzPts val="2400"/>
              <a:buFont typeface="IBM Plex Sans Condensed"/>
              <a:buChar char="○"/>
            </a:pPr>
            <a:r>
              <a:rPr lang="en" sz="2400">
                <a:latin typeface="IBM Plex Sans Condensed"/>
                <a:ea typeface="IBM Plex Sans Condensed"/>
                <a:cs typeface="IBM Plex Sans Condensed"/>
                <a:sym typeface="IBM Plex Sans Condensed"/>
              </a:rPr>
              <a:t>Have better understanding of their students and their needs and abilities</a:t>
            </a:r>
            <a:endParaRPr sz="2400">
              <a:latin typeface="IBM Plex Sans Condensed"/>
              <a:ea typeface="IBM Plex Sans Condensed"/>
              <a:cs typeface="IBM Plex Sans Condensed"/>
              <a:sym typeface="IBM Plex Sans Condensed"/>
            </a:endParaRPr>
          </a:p>
          <a:p>
            <a:pPr marL="914400" lvl="1" indent="-381000" algn="l" rtl="0">
              <a:lnSpc>
                <a:spcPct val="100000"/>
              </a:lnSpc>
              <a:spcBef>
                <a:spcPts val="0"/>
              </a:spcBef>
              <a:spcAft>
                <a:spcPts val="0"/>
              </a:spcAft>
              <a:buSzPts val="2400"/>
              <a:buFont typeface="IBM Plex Sans Condensed"/>
              <a:buChar char="○"/>
            </a:pPr>
            <a:r>
              <a:rPr lang="en" sz="2400">
                <a:latin typeface="IBM Plex Sans Condensed"/>
                <a:ea typeface="IBM Plex Sans Condensed"/>
                <a:cs typeface="IBM Plex Sans Condensed"/>
                <a:sym typeface="IBM Plex Sans Condensed"/>
              </a:rPr>
              <a:t>Are more likely to develop reflective and independent learners who reflect on, analyze, evaluate and improve their own learning </a:t>
            </a:r>
            <a:endParaRPr sz="2400">
              <a:latin typeface="IBM Plex Sans Condensed"/>
              <a:ea typeface="IBM Plex Sans Condensed"/>
              <a:cs typeface="IBM Plex Sans Condensed"/>
              <a:sym typeface="IBM Plex Sans Condensed"/>
            </a:endParaRPr>
          </a:p>
          <a:p>
            <a:pPr marL="279400" lvl="0" indent="-279400" algn="l" rtl="0">
              <a:lnSpc>
                <a:spcPct val="100000"/>
              </a:lnSpc>
              <a:spcBef>
                <a:spcPts val="900"/>
              </a:spcBef>
              <a:spcAft>
                <a:spcPts val="0"/>
              </a:spcAft>
              <a:buSzPts val="2400"/>
              <a:buChar char="●"/>
            </a:pPr>
            <a:r>
              <a:rPr lang="en"/>
              <a:t>Reflection </a:t>
            </a:r>
            <a:endParaRPr/>
          </a:p>
          <a:p>
            <a:pPr marL="914400" lvl="1" indent="-381000" algn="l" rtl="0">
              <a:lnSpc>
                <a:spcPct val="100000"/>
              </a:lnSpc>
              <a:spcBef>
                <a:spcPts val="900"/>
              </a:spcBef>
              <a:spcAft>
                <a:spcPts val="0"/>
              </a:spcAft>
              <a:buSzPts val="2400"/>
              <a:buFont typeface="IBM Plex Sans Condensed"/>
              <a:buChar char="○"/>
            </a:pPr>
            <a:r>
              <a:rPr lang="en" sz="2400">
                <a:latin typeface="IBM Plex Sans Condensed"/>
                <a:ea typeface="IBM Plex Sans Condensed"/>
                <a:cs typeface="IBM Plex Sans Condensed"/>
                <a:sym typeface="IBM Plex Sans Condensed"/>
              </a:rPr>
              <a:t>encourages the development of emotional intelligence,  self-awareness of feelings and the recognition and management of emotions.</a:t>
            </a:r>
            <a:endParaRPr sz="2400">
              <a:latin typeface="IBM Plex Sans Condensed"/>
              <a:ea typeface="IBM Plex Sans Condensed"/>
              <a:cs typeface="IBM Plex Sans Condensed"/>
              <a:sym typeface="IBM Plex Sans Condensed"/>
            </a:endParaRPr>
          </a:p>
          <a:p>
            <a:pPr marL="279400" lvl="0" indent="-279400" algn="l" rtl="0">
              <a:lnSpc>
                <a:spcPct val="100000"/>
              </a:lnSpc>
              <a:spcBef>
                <a:spcPts val="900"/>
              </a:spcBef>
              <a:spcAft>
                <a:spcPts val="0"/>
              </a:spcAft>
              <a:buSzPts val="2400"/>
              <a:buChar char="●"/>
            </a:pPr>
            <a:r>
              <a:rPr lang="en"/>
              <a:t>Reflective practice is the key to improvement. </a:t>
            </a:r>
            <a:endParaRPr/>
          </a:p>
          <a:p>
            <a:pPr marL="279400" lvl="0" indent="-114300" algn="l" rtl="0">
              <a:lnSpc>
                <a:spcPct val="100000"/>
              </a:lnSpc>
              <a:spcBef>
                <a:spcPts val="500"/>
              </a:spcBef>
              <a:spcAft>
                <a:spcPts val="0"/>
              </a:spcAft>
              <a:buSzPts val="1400"/>
              <a:buNone/>
            </a:pPr>
            <a:endParaRPr/>
          </a:p>
        </p:txBody>
      </p:sp>
      <p:sp>
        <p:nvSpPr>
          <p:cNvPr id="266" name="Google Shape;266;p44"/>
          <p:cNvSpPr txBox="1">
            <a:spLocks noGrp="1"/>
          </p:cNvSpPr>
          <p:nvPr>
            <p:ph type="sldNum" idx="12"/>
          </p:nvPr>
        </p:nvSpPr>
        <p:spPr>
          <a:xfrm>
            <a:off x="8472458" y="6217622"/>
            <a:ext cx="548700" cy="5247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 calcmode="lin" valueType="num">
                                      <p:cBhvr additive="base">
                                        <p:cTn id="7" dur="500"/>
                                        <p:tgtEl>
                                          <p:spTgt spid="2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 calcmode="lin" valueType="num">
                                      <p:cBhvr additive="base">
                                        <p:cTn id="12" dur="500"/>
                                        <p:tgtEl>
                                          <p:spTgt spid="2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 calcmode="lin" valueType="num">
                                      <p:cBhvr additive="base">
                                        <p:cTn id="17" dur="500"/>
                                        <p:tgtEl>
                                          <p:spTgt spid="2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 calcmode="lin" valueType="num">
                                      <p:cBhvr additive="base">
                                        <p:cTn id="22" dur="500"/>
                                        <p:tgtEl>
                                          <p:spTgt spid="2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 calcmode="lin" valueType="num">
                                      <p:cBhvr additive="base">
                                        <p:cTn id="27" dur="500"/>
                                        <p:tgtEl>
                                          <p:spTgt spid="2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5">
                                            <p:txEl>
                                              <p:pRg st="5" end="5"/>
                                            </p:txEl>
                                          </p:spTgt>
                                        </p:tgtEl>
                                        <p:attrNameLst>
                                          <p:attrName>style.visibility</p:attrName>
                                        </p:attrNameLst>
                                      </p:cBhvr>
                                      <p:to>
                                        <p:strVal val="visible"/>
                                      </p:to>
                                    </p:set>
                                    <p:anim calcmode="lin" valueType="num">
                                      <p:cBhvr additive="base">
                                        <p:cTn id="32" dur="500"/>
                                        <p:tgtEl>
                                          <p:spTgt spid="2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5">
                                            <p:txEl>
                                              <p:pRg st="6" end="6"/>
                                            </p:txEl>
                                          </p:spTgt>
                                        </p:tgtEl>
                                        <p:attrNameLst>
                                          <p:attrName>style.visibility</p:attrName>
                                        </p:attrNameLst>
                                      </p:cBhvr>
                                      <p:to>
                                        <p:strVal val="visible"/>
                                      </p:to>
                                    </p:set>
                                    <p:anim calcmode="lin" valueType="num">
                                      <p:cBhvr additive="base">
                                        <p:cTn id="37" dur="500"/>
                                        <p:tgtEl>
                                          <p:spTgt spid="26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500" b="1">
                <a:solidFill>
                  <a:srgbClr val="C4643C"/>
                </a:solidFill>
              </a:rPr>
              <a:t>Reflection: Follow-up Activity</a:t>
            </a:r>
            <a:endParaRPr>
              <a:solidFill>
                <a:srgbClr val="C4643C"/>
              </a:solidFill>
            </a:endParaRPr>
          </a:p>
        </p:txBody>
      </p:sp>
      <p:sp>
        <p:nvSpPr>
          <p:cNvPr id="272" name="Google Shape;272;p4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a:t>Share the questions for guided reflection listed on the next slide</a:t>
            </a:r>
            <a:endParaRPr/>
          </a:p>
          <a:p>
            <a:pPr marL="0" lvl="0" indent="0" algn="ctr" rtl="0">
              <a:lnSpc>
                <a:spcPct val="100000"/>
              </a:lnSpc>
              <a:spcBef>
                <a:spcPts val="0"/>
              </a:spcBef>
              <a:spcAft>
                <a:spcPts val="0"/>
              </a:spcAft>
              <a:buNone/>
            </a:pPr>
            <a:r>
              <a:rPr lang="en"/>
              <a:t>  OR </a:t>
            </a:r>
            <a:endParaRPr/>
          </a:p>
          <a:p>
            <a:pPr marL="0" lvl="0" indent="0" algn="ctr" rtl="0">
              <a:lnSpc>
                <a:spcPct val="100000"/>
              </a:lnSpc>
              <a:spcBef>
                <a:spcPts val="0"/>
              </a:spcBef>
              <a:spcAft>
                <a:spcPts val="0"/>
              </a:spcAft>
              <a:buNone/>
            </a:pPr>
            <a:endParaRPr/>
          </a:p>
          <a:p>
            <a:pPr marL="457200" lvl="0" indent="-381000" algn="l" rtl="0">
              <a:lnSpc>
                <a:spcPct val="100000"/>
              </a:lnSpc>
              <a:spcBef>
                <a:spcPts val="0"/>
              </a:spcBef>
              <a:spcAft>
                <a:spcPts val="0"/>
              </a:spcAft>
              <a:buSzPts val="2400"/>
              <a:buChar char="●"/>
            </a:pPr>
            <a:r>
              <a:rPr lang="en"/>
              <a:t>Help teams create their own list of questions</a:t>
            </a:r>
            <a:endParaRPr/>
          </a:p>
          <a:p>
            <a:pPr marL="457200" lvl="0" indent="-381000" algn="l" rtl="0">
              <a:lnSpc>
                <a:spcPct val="100000"/>
              </a:lnSpc>
              <a:spcBef>
                <a:spcPts val="0"/>
              </a:spcBef>
              <a:spcAft>
                <a:spcPts val="0"/>
              </a:spcAft>
              <a:buSzPts val="2400"/>
              <a:buChar char="●"/>
            </a:pPr>
            <a:r>
              <a:rPr lang="en"/>
              <a:t>During the course of school year, address/discuss the questions, one or two at time, depending on available time. </a:t>
            </a:r>
            <a:endParaRPr/>
          </a:p>
          <a:p>
            <a:pPr marL="0" lvl="0" indent="0" algn="ctr" rtl="0">
              <a:lnSpc>
                <a:spcPct val="100000"/>
              </a:lnSpc>
              <a:spcBef>
                <a:spcPts val="0"/>
              </a:spcBef>
              <a:spcAft>
                <a:spcPts val="0"/>
              </a:spcAft>
              <a:buClr>
                <a:schemeClr val="dk1"/>
              </a:buClr>
              <a:buSzPts val="900"/>
              <a:buFont typeface="Arial"/>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body" idx="1"/>
          </p:nvPr>
        </p:nvSpPr>
        <p:spPr>
          <a:xfrm>
            <a:off x="311700" y="1460433"/>
            <a:ext cx="8520600" cy="4555200"/>
          </a:xfrm>
          <a:prstGeom prst="rect">
            <a:avLst/>
          </a:prstGeom>
          <a:noFill/>
          <a:ln>
            <a:noFill/>
          </a:ln>
        </p:spPr>
        <p:txBody>
          <a:bodyPr spcFirstLastPara="1" wrap="square" lIns="68575" tIns="34275" rIns="68575" bIns="34275" anchor="t" anchorCtr="0">
            <a:noAutofit/>
          </a:bodyPr>
          <a:lstStyle/>
          <a:p>
            <a:pPr marL="457200" marR="0" lvl="0" indent="-368300" algn="l" rtl="0">
              <a:lnSpc>
                <a:spcPct val="100000"/>
              </a:lnSpc>
              <a:spcBef>
                <a:spcPts val="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How do I find a trusting place to bring my questions and reflections?</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How do I nurture a trusting environment to share my ideas?</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How does my relationship with a </a:t>
            </a:r>
            <a:r>
              <a:rPr lang="en" sz="2200">
                <a:solidFill>
                  <a:srgbClr val="408087"/>
                </a:solidFill>
                <a:latin typeface="IBM Plex Sans Condensed"/>
                <a:ea typeface="IBM Plex Sans Condensed"/>
                <a:cs typeface="IBM Plex Sans Condensed"/>
                <a:sym typeface="IBM Plex Sans Condensed"/>
              </a:rPr>
              <a:t>student</a:t>
            </a:r>
            <a:r>
              <a:rPr lang="en" sz="2200" i="0" u="none">
                <a:solidFill>
                  <a:srgbClr val="408087"/>
                </a:solidFill>
                <a:latin typeface="IBM Plex Sans Condensed"/>
                <a:ea typeface="IBM Plex Sans Condensed"/>
                <a:cs typeface="IBM Plex Sans Condensed"/>
                <a:sym typeface="IBM Plex Sans Condensed"/>
              </a:rPr>
              <a:t> affect his/her learning?</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How does my relationship with other team members affect my work with the child?</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How do my relationships at work affect my learning and growth?</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What do I do right? What is it I need to do differently? </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What skills do I need to learn?</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Why am I so angry, frustrated, and stressed?</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What are my sources of stress? How do I react to stress? How do you manage stress?</a:t>
            </a:r>
            <a:endParaRPr sz="2200">
              <a:solidFill>
                <a:srgbClr val="408087"/>
              </a:solidFill>
              <a:latin typeface="IBM Plex Sans Condensed"/>
              <a:ea typeface="IBM Plex Sans Condensed"/>
              <a:cs typeface="IBM Plex Sans Condensed"/>
              <a:sym typeface="IBM Plex Sans Condensed"/>
            </a:endParaRPr>
          </a:p>
          <a:p>
            <a:pPr marL="457200" marR="0" lvl="0" indent="-368300" algn="l" rtl="0">
              <a:lnSpc>
                <a:spcPct val="100000"/>
              </a:lnSpc>
              <a:spcBef>
                <a:spcPts val="1000"/>
              </a:spcBef>
              <a:spcAft>
                <a:spcPts val="1000"/>
              </a:spcAft>
              <a:buClr>
                <a:srgbClr val="408087"/>
              </a:buClr>
              <a:buSzPts val="2200"/>
              <a:buFont typeface="IBM Plex Sans Condensed"/>
              <a:buChar char="●"/>
            </a:pPr>
            <a:r>
              <a:rPr lang="en" sz="2200" i="0" u="none">
                <a:solidFill>
                  <a:srgbClr val="408087"/>
                </a:solidFill>
                <a:latin typeface="IBM Plex Sans Condensed"/>
                <a:ea typeface="IBM Plex Sans Condensed"/>
                <a:cs typeface="IBM Plex Sans Condensed"/>
                <a:sym typeface="IBM Plex Sans Condensed"/>
              </a:rPr>
              <a:t>What are the sources of conflict for me? How do I act in conflict?</a:t>
            </a:r>
            <a:endParaRPr sz="2200">
              <a:solidFill>
                <a:srgbClr val="408087"/>
              </a:solidFill>
              <a:latin typeface="IBM Plex Sans Condensed"/>
              <a:ea typeface="IBM Plex Sans Condensed"/>
              <a:cs typeface="IBM Plex Sans Condensed"/>
              <a:sym typeface="IBM Plex Sans Condensed"/>
            </a:endParaRPr>
          </a:p>
        </p:txBody>
      </p:sp>
      <p:sp>
        <p:nvSpPr>
          <p:cNvPr id="278" name="Google Shape;278;p46"/>
          <p:cNvSpPr txBox="1"/>
          <p:nvPr/>
        </p:nvSpPr>
        <p:spPr>
          <a:xfrm>
            <a:off x="8647112" y="6408737"/>
            <a:ext cx="366600" cy="365100"/>
          </a:xfrm>
          <a:prstGeom prst="rect">
            <a:avLst/>
          </a:prstGeom>
          <a:noFill/>
          <a:ln>
            <a:noFill/>
          </a:ln>
        </p:spPr>
        <p:txBody>
          <a:bodyPr spcFirstLastPara="1" wrap="square" lIns="68575" tIns="34275" rIns="68575" bIns="34275" anchor="b" anchorCtr="0">
            <a:noAutofit/>
          </a:bodyPr>
          <a:lstStyle/>
          <a:p>
            <a:pPr marL="0" marR="0" lvl="0" indent="0" algn="r" rtl="0">
              <a:lnSpc>
                <a:spcPct val="100000"/>
              </a:lnSpc>
              <a:spcBef>
                <a:spcPts val="0"/>
              </a:spcBef>
              <a:spcAft>
                <a:spcPts val="0"/>
              </a:spcAft>
              <a:buClr>
                <a:schemeClr val="dk1"/>
              </a:buClr>
              <a:buSzPts val="800"/>
              <a:buFont typeface="Lucida Sans"/>
              <a:buNone/>
            </a:pPr>
            <a:fld id="{00000000-1234-1234-1234-123412341234}" type="slidenum">
              <a:rPr lang="en" sz="800" b="0" i="0" u="none" strike="noStrike" cap="none">
                <a:solidFill>
                  <a:schemeClr val="dk1"/>
                </a:solidFill>
                <a:latin typeface="Lucida Sans"/>
                <a:ea typeface="Lucida Sans"/>
                <a:cs typeface="Lucida Sans"/>
                <a:sym typeface="Lucida Sans"/>
              </a:rPr>
              <a:t>35</a:t>
            </a:fld>
            <a:endParaRPr sz="1100" b="0" i="0" u="none" strike="noStrike" cap="none">
              <a:solidFill>
                <a:srgbClr val="000000"/>
              </a:solidFill>
              <a:latin typeface="Arial"/>
              <a:ea typeface="Arial"/>
              <a:cs typeface="Arial"/>
              <a:sym typeface="Arial"/>
            </a:endParaRPr>
          </a:p>
        </p:txBody>
      </p:sp>
      <p:sp>
        <p:nvSpPr>
          <p:cNvPr id="279" name="Google Shape;279;p4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400"/>
              <a:buFont typeface="Lucida Sans"/>
              <a:buNone/>
            </a:pPr>
            <a:r>
              <a:rPr lang="en"/>
              <a:t>Guiding Questions for Reflection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Face-to-Face vs.  Virtual Supervision</a:t>
            </a:r>
            <a:endParaRPr sz="3400"/>
          </a:p>
        </p:txBody>
      </p:sp>
      <p:sp>
        <p:nvSpPr>
          <p:cNvPr id="285" name="Google Shape;285;p4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Line of sight and in-person supervision is not always possible </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Principles and practices of face-to-face supervision also apply to virtual supervision</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Technology Helps!</a:t>
            </a:r>
            <a:endParaRPr>
              <a:latin typeface="IBM Plex Sans"/>
              <a:ea typeface="IBM Plex Sans"/>
              <a:cs typeface="IBM Plex Sans"/>
              <a:sym typeface="IBM Plex Sans"/>
            </a:endParaRPr>
          </a:p>
          <a:p>
            <a:pPr marL="457200" lvl="0" indent="0" algn="l" rtl="0">
              <a:spcBef>
                <a:spcPts val="1600"/>
              </a:spcBef>
              <a:spcAft>
                <a:spcPts val="0"/>
              </a:spcAft>
              <a:buNone/>
            </a:pPr>
            <a:endParaRPr>
              <a:latin typeface="IBM Plex Sans"/>
              <a:ea typeface="IBM Plex Sans"/>
              <a:cs typeface="IBM Plex Sans"/>
              <a:sym typeface="IBM Plex Sans"/>
            </a:endParaRPr>
          </a:p>
          <a:p>
            <a:pPr marL="0" lvl="0" indent="0" algn="l" rtl="0">
              <a:spcBef>
                <a:spcPts val="1600"/>
              </a:spcBef>
              <a:spcAft>
                <a:spcPts val="1600"/>
              </a:spcAft>
              <a:buNone/>
            </a:pPr>
            <a:endParaRPr>
              <a:latin typeface="IBM Plex Sans"/>
              <a:ea typeface="IBM Plex Sans"/>
              <a:cs typeface="IBM Plex Sans"/>
              <a:sym typeface="IBM Plex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291" name="Google Shape;291;p48"/>
          <p:cNvSpPr txBox="1">
            <a:spLocks noGrp="1"/>
          </p:cNvSpPr>
          <p:nvPr>
            <p:ph type="body" idx="1"/>
          </p:nvPr>
        </p:nvSpPr>
        <p:spPr>
          <a:xfrm>
            <a:off x="144000" y="1536625"/>
            <a:ext cx="8882400" cy="45552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408087"/>
              </a:buClr>
              <a:buSzPts val="2200"/>
              <a:buFont typeface="IBM Plex Sans"/>
              <a:buChar char="●"/>
            </a:pPr>
            <a:r>
              <a:rPr lang="en" sz="2200">
                <a:solidFill>
                  <a:srgbClr val="408087"/>
                </a:solidFill>
                <a:latin typeface="IBM Plex Sans"/>
                <a:ea typeface="IBM Plex Sans"/>
                <a:cs typeface="IBM Plex Sans"/>
                <a:sym typeface="IBM Plex Sans"/>
              </a:rPr>
              <a:t>Tools to Employ and Support Interveners </a:t>
            </a:r>
            <a:r>
              <a:rPr lang="en" sz="2200" u="sng">
                <a:solidFill>
                  <a:srgbClr val="408087"/>
                </a:solid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webpage</a:t>
            </a:r>
            <a:r>
              <a:rPr lang="en" sz="2200">
                <a:solidFill>
                  <a:srgbClr val="408087"/>
                </a:solidFill>
                <a:latin typeface="IBM Plex Sans"/>
                <a:ea typeface="IBM Plex Sans"/>
                <a:cs typeface="IBM Plex Sans"/>
                <a:sym typeface="IBM Plex Sans"/>
              </a:rPr>
              <a:t>:</a:t>
            </a:r>
            <a:endParaRPr sz="2200">
              <a:solidFill>
                <a:srgbClr val="408087"/>
              </a:solidFill>
              <a:latin typeface="IBM Plex Sans"/>
              <a:ea typeface="IBM Plex Sans"/>
              <a:cs typeface="IBM Plex Sans"/>
              <a:sym typeface="IBM Plex Sans"/>
            </a:endParaRPr>
          </a:p>
          <a:p>
            <a:pPr marL="914400" lvl="1" indent="-368300" algn="l" rtl="0">
              <a:lnSpc>
                <a:spcPct val="100000"/>
              </a:lnSpc>
              <a:spcBef>
                <a:spcPts val="0"/>
              </a:spcBef>
              <a:spcAft>
                <a:spcPts val="0"/>
              </a:spcAft>
              <a:buClr>
                <a:srgbClr val="408087"/>
              </a:buClr>
              <a:buSzPts val="2200"/>
              <a:buFont typeface="IBM Plex Sans"/>
              <a:buChar char="○"/>
            </a:pPr>
            <a:r>
              <a:rPr lang="en">
                <a:solidFill>
                  <a:srgbClr val="408087"/>
                </a:solidFill>
                <a:latin typeface="IBM Plex Sans"/>
                <a:ea typeface="IBM Plex Sans"/>
                <a:cs typeface="IBM Plex Sans"/>
                <a:sym typeface="IBM Plex Sans"/>
              </a:rPr>
              <a:t>Roles &amp; responsibilities of interveners &amp; teachers</a:t>
            </a:r>
            <a:endParaRPr>
              <a:solidFill>
                <a:srgbClr val="408087"/>
              </a:solidFill>
              <a:latin typeface="IBM Plex Sans"/>
              <a:ea typeface="IBM Plex Sans"/>
              <a:cs typeface="IBM Plex Sans"/>
              <a:sym typeface="IBM Plex Sans"/>
            </a:endParaRPr>
          </a:p>
          <a:p>
            <a:pPr marL="914400" lvl="1" indent="-368300" algn="l" rtl="0">
              <a:lnSpc>
                <a:spcPct val="100000"/>
              </a:lnSpc>
              <a:spcBef>
                <a:spcPts val="0"/>
              </a:spcBef>
              <a:spcAft>
                <a:spcPts val="0"/>
              </a:spcAft>
              <a:buClr>
                <a:srgbClr val="408087"/>
              </a:buClr>
              <a:buSzPts val="2200"/>
              <a:buFont typeface="IBM Plex Sans"/>
              <a:buChar char="○"/>
            </a:pPr>
            <a:r>
              <a:rPr lang="en">
                <a:solidFill>
                  <a:srgbClr val="408087"/>
                </a:solidFill>
                <a:latin typeface="IBM Plex Sans"/>
                <a:ea typeface="IBM Plex Sans"/>
                <a:cs typeface="IBM Plex Sans"/>
                <a:sym typeface="IBM Plex Sans"/>
              </a:rPr>
              <a:t>Employment tools &amp; materials</a:t>
            </a:r>
            <a:endParaRPr>
              <a:solidFill>
                <a:srgbClr val="408087"/>
              </a:solidFill>
              <a:latin typeface="IBM Plex Sans"/>
              <a:ea typeface="IBM Plex Sans"/>
              <a:cs typeface="IBM Plex Sans"/>
              <a:sym typeface="IBM Plex Sans"/>
            </a:endParaRPr>
          </a:p>
          <a:p>
            <a:pPr marL="914400" lvl="1" indent="-368300" algn="l" rtl="0">
              <a:lnSpc>
                <a:spcPct val="100000"/>
              </a:lnSpc>
              <a:spcBef>
                <a:spcPts val="0"/>
              </a:spcBef>
              <a:spcAft>
                <a:spcPts val="0"/>
              </a:spcAft>
              <a:buClr>
                <a:srgbClr val="408087"/>
              </a:buClr>
              <a:buSzPts val="2200"/>
              <a:buFont typeface="IBM Plex Sans"/>
              <a:buChar char="○"/>
            </a:pPr>
            <a:r>
              <a:rPr lang="en">
                <a:solidFill>
                  <a:srgbClr val="408087"/>
                </a:solidFill>
                <a:latin typeface="IBM Plex Sans"/>
                <a:ea typeface="IBM Plex Sans"/>
                <a:cs typeface="IBM Plex Sans"/>
                <a:sym typeface="IBM Plex Sans"/>
              </a:rPr>
              <a:t>Training &amp; certification</a:t>
            </a:r>
            <a:endParaRPr>
              <a:solidFill>
                <a:srgbClr val="408087"/>
              </a:solidFill>
              <a:latin typeface="IBM Plex Sans"/>
              <a:ea typeface="IBM Plex Sans"/>
              <a:cs typeface="IBM Plex Sans"/>
              <a:sym typeface="IBM Plex Sans"/>
            </a:endParaRPr>
          </a:p>
          <a:p>
            <a:pPr marL="457200" lvl="0" indent="-368300" algn="l" rtl="0">
              <a:lnSpc>
                <a:spcPct val="100000"/>
              </a:lnSpc>
              <a:spcBef>
                <a:spcPts val="0"/>
              </a:spcBef>
              <a:spcAft>
                <a:spcPts val="0"/>
              </a:spcAft>
              <a:buClr>
                <a:srgbClr val="408087"/>
              </a:buClr>
              <a:buSzPts val="2200"/>
              <a:buFont typeface="IBM Plex Sans"/>
              <a:buChar char="●"/>
            </a:pPr>
            <a:r>
              <a:rPr lang="en" sz="2200">
                <a:solidFill>
                  <a:srgbClr val="408087"/>
                </a:solidFill>
                <a:latin typeface="IBM Plex Sans"/>
                <a:ea typeface="IBM Plex Sans"/>
                <a:cs typeface="IBM Plex Sans"/>
                <a:sym typeface="IBM Plex Sans"/>
              </a:rPr>
              <a:t>Coaching</a:t>
            </a:r>
            <a:endParaRPr sz="2200">
              <a:solidFill>
                <a:srgbClr val="408087"/>
              </a:solidFill>
              <a:latin typeface="IBM Plex Sans"/>
              <a:ea typeface="IBM Plex Sans"/>
              <a:cs typeface="IBM Plex Sans"/>
              <a:sym typeface="IBM Plex Sans"/>
            </a:endParaRPr>
          </a:p>
          <a:p>
            <a:pPr marL="914400" lvl="1" indent="-368300" algn="l" rtl="0">
              <a:lnSpc>
                <a:spcPct val="100000"/>
              </a:lnSpc>
              <a:spcBef>
                <a:spcPts val="0"/>
              </a:spcBef>
              <a:spcAft>
                <a:spcPts val="0"/>
              </a:spcAft>
              <a:buClr>
                <a:srgbClr val="408087"/>
              </a:buClr>
              <a:buSzPts val="2200"/>
              <a:buFont typeface="IBM Plex Sans"/>
              <a:buChar char="○"/>
            </a:pPr>
            <a:r>
              <a:rPr lang="en">
                <a:solidFill>
                  <a:srgbClr val="408087"/>
                </a:solidFill>
                <a:latin typeface="IBM Plex Sans"/>
                <a:ea typeface="IBM Plex Sans"/>
                <a:cs typeface="IBM Plex Sans"/>
                <a:sym typeface="IBM Plex Sans"/>
              </a:rPr>
              <a:t>Improving the use of effective practices through coaching </a:t>
            </a:r>
            <a:r>
              <a:rPr lang="en" u="sng">
                <a:solidFill>
                  <a:srgbClr val="408087"/>
                </a:solid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webinar</a:t>
            </a:r>
            <a:endParaRPr>
              <a:solidFill>
                <a:srgbClr val="408087"/>
              </a:solidFill>
              <a:latin typeface="IBM Plex Sans"/>
              <a:ea typeface="IBM Plex Sans"/>
              <a:cs typeface="IBM Plex Sans"/>
              <a:sym typeface="IBM Plex Sans"/>
            </a:endParaRPr>
          </a:p>
          <a:p>
            <a:pPr marL="914400" lvl="1" indent="-368300" algn="l" rtl="0">
              <a:lnSpc>
                <a:spcPct val="100000"/>
              </a:lnSpc>
              <a:spcBef>
                <a:spcPts val="0"/>
              </a:spcBef>
              <a:spcAft>
                <a:spcPts val="0"/>
              </a:spcAft>
              <a:buClr>
                <a:srgbClr val="408087"/>
              </a:buClr>
              <a:buSzPts val="2200"/>
              <a:buFont typeface="IBM Plex Sans"/>
              <a:buChar char="○"/>
            </a:pPr>
            <a:r>
              <a:rPr lang="en">
                <a:solidFill>
                  <a:srgbClr val="408087"/>
                </a:solidFill>
                <a:latin typeface="IBM Plex Sans"/>
                <a:ea typeface="IBM Plex Sans"/>
                <a:cs typeface="IBM Plex Sans"/>
                <a:sym typeface="IBM Plex Sans"/>
              </a:rPr>
              <a:t>Coaching practitioners of children who are deaf-blind </a:t>
            </a:r>
            <a:r>
              <a:rPr lang="en" u="sng">
                <a:solidFill>
                  <a:srgbClr val="408087"/>
                </a:solidFill>
                <a:latin typeface="IBM Plex Sans"/>
                <a:ea typeface="IBM Plex Sans"/>
                <a:cs typeface="IBM Plex Sans"/>
                <a:sym typeface="IBM Plex Sans"/>
                <a:hlinkClick r:id="rId5">
                  <a:extLst>
                    <a:ext uri="{A12FA001-AC4F-418D-AE19-62706E023703}">
                      <ahyp:hlinkClr xmlns:ahyp="http://schemas.microsoft.com/office/drawing/2018/hyperlinkcolor" val="tx"/>
                    </a:ext>
                  </a:extLst>
                </a:hlinkClick>
              </a:rPr>
              <a:t>webpage</a:t>
            </a:r>
            <a:r>
              <a:rPr lang="en">
                <a:solidFill>
                  <a:srgbClr val="408087"/>
                </a:solidFill>
                <a:latin typeface="IBM Plex Sans"/>
                <a:ea typeface="IBM Plex Sans"/>
                <a:cs typeface="IBM Plex Sans"/>
                <a:sym typeface="IBM Plex Sans"/>
              </a:rPr>
              <a:t> includes:</a:t>
            </a:r>
            <a:endParaRPr>
              <a:solidFill>
                <a:srgbClr val="408087"/>
              </a:solidFill>
              <a:latin typeface="IBM Plex Sans"/>
              <a:ea typeface="IBM Plex Sans"/>
              <a:cs typeface="IBM Plex Sans"/>
              <a:sym typeface="IBM Plex Sans"/>
            </a:endParaRPr>
          </a:p>
          <a:p>
            <a:pPr marL="1371600" lvl="2" indent="-368300" algn="l" rtl="0">
              <a:lnSpc>
                <a:spcPct val="100000"/>
              </a:lnSpc>
              <a:spcBef>
                <a:spcPts val="0"/>
              </a:spcBef>
              <a:spcAft>
                <a:spcPts val="0"/>
              </a:spcAft>
              <a:buClr>
                <a:srgbClr val="408087"/>
              </a:buClr>
              <a:buSzPts val="2200"/>
              <a:buFont typeface="IBM Plex Sans"/>
              <a:buChar char="■"/>
            </a:pPr>
            <a:r>
              <a:rPr lang="en" sz="2200">
                <a:solidFill>
                  <a:srgbClr val="408087"/>
                </a:solidFill>
                <a:latin typeface="IBM Plex Sans"/>
                <a:ea typeface="IBM Plex Sans"/>
                <a:cs typeface="IBM Plex Sans"/>
                <a:sym typeface="IBM Plex Sans"/>
              </a:rPr>
              <a:t>Coaching best practices</a:t>
            </a:r>
            <a:endParaRPr sz="2200">
              <a:solidFill>
                <a:srgbClr val="408087"/>
              </a:solidFill>
              <a:latin typeface="IBM Plex Sans"/>
              <a:ea typeface="IBM Plex Sans"/>
              <a:cs typeface="IBM Plex Sans"/>
              <a:sym typeface="IBM Plex Sans"/>
            </a:endParaRPr>
          </a:p>
          <a:p>
            <a:pPr marL="1371600" lvl="2" indent="-368300" algn="l" rtl="0">
              <a:lnSpc>
                <a:spcPct val="100000"/>
              </a:lnSpc>
              <a:spcBef>
                <a:spcPts val="0"/>
              </a:spcBef>
              <a:spcAft>
                <a:spcPts val="0"/>
              </a:spcAft>
              <a:buClr>
                <a:srgbClr val="408087"/>
              </a:buClr>
              <a:buSzPts val="2200"/>
              <a:buFont typeface="IBM Plex Sans"/>
              <a:buChar char="■"/>
            </a:pPr>
            <a:r>
              <a:rPr lang="en" sz="2200">
                <a:solidFill>
                  <a:srgbClr val="408087"/>
                </a:solidFill>
                <a:latin typeface="IBM Plex Sans"/>
                <a:ea typeface="IBM Plex Sans"/>
                <a:cs typeface="IBM Plex Sans"/>
                <a:sym typeface="IBM Plex Sans"/>
              </a:rPr>
              <a:t>Coaching best practices example</a:t>
            </a:r>
            <a:endParaRPr sz="2200">
              <a:solidFill>
                <a:srgbClr val="408087"/>
              </a:solidFill>
              <a:latin typeface="IBM Plex Sans"/>
              <a:ea typeface="IBM Plex Sans"/>
              <a:cs typeface="IBM Plex Sans"/>
              <a:sym typeface="IBM Plex Sans"/>
            </a:endParaRPr>
          </a:p>
          <a:p>
            <a:pPr marL="1371600" lvl="2" indent="-368300" algn="l" rtl="0">
              <a:lnSpc>
                <a:spcPct val="100000"/>
              </a:lnSpc>
              <a:spcBef>
                <a:spcPts val="0"/>
              </a:spcBef>
              <a:spcAft>
                <a:spcPts val="0"/>
              </a:spcAft>
              <a:buClr>
                <a:srgbClr val="408087"/>
              </a:buClr>
              <a:buSzPts val="2200"/>
              <a:buFont typeface="IBM Plex Sans"/>
              <a:buChar char="■"/>
            </a:pPr>
            <a:r>
              <a:rPr lang="en" sz="2200">
                <a:solidFill>
                  <a:srgbClr val="408087"/>
                </a:solidFill>
                <a:latin typeface="IBM Plex Sans"/>
                <a:ea typeface="IBM Plex Sans"/>
                <a:cs typeface="IBM Plex Sans"/>
                <a:sym typeface="IBM Plex Sans"/>
              </a:rPr>
              <a:t>Webinar</a:t>
            </a:r>
            <a:endParaRPr sz="2200">
              <a:solidFill>
                <a:srgbClr val="408087"/>
              </a:solidFill>
              <a:latin typeface="IBM Plex Sans"/>
              <a:ea typeface="IBM Plex Sans"/>
              <a:cs typeface="IBM Plex Sans"/>
              <a:sym typeface="IBM Plex Sans"/>
            </a:endParaRPr>
          </a:p>
          <a:p>
            <a:pPr marL="1371600" lvl="2" indent="-368300" algn="l" rtl="0">
              <a:lnSpc>
                <a:spcPct val="100000"/>
              </a:lnSpc>
              <a:spcBef>
                <a:spcPts val="0"/>
              </a:spcBef>
              <a:spcAft>
                <a:spcPts val="0"/>
              </a:spcAft>
              <a:buClr>
                <a:srgbClr val="408087"/>
              </a:buClr>
              <a:buSzPts val="2200"/>
              <a:buFont typeface="IBM Plex Sans"/>
              <a:buChar char="■"/>
            </a:pPr>
            <a:r>
              <a:rPr lang="en" sz="2200">
                <a:solidFill>
                  <a:srgbClr val="408087"/>
                </a:solidFill>
                <a:latin typeface="IBM Plex Sans"/>
                <a:ea typeface="IBM Plex Sans"/>
                <a:cs typeface="IBM Plex Sans"/>
                <a:sym typeface="IBM Plex Sans"/>
              </a:rPr>
              <a:t>Forms</a:t>
            </a:r>
            <a:endParaRPr sz="2200">
              <a:solidFill>
                <a:srgbClr val="408087"/>
              </a:solidFill>
              <a:latin typeface="IBM Plex Sans"/>
              <a:ea typeface="IBM Plex Sans"/>
              <a:cs typeface="IBM Plex Sans"/>
              <a:sym typeface="IBM Plex Sans"/>
            </a:endParaRPr>
          </a:p>
          <a:p>
            <a:pPr marL="457200" lvl="0" indent="-368300" algn="l" rtl="0">
              <a:lnSpc>
                <a:spcPct val="100000"/>
              </a:lnSpc>
              <a:spcBef>
                <a:spcPts val="0"/>
              </a:spcBef>
              <a:spcAft>
                <a:spcPts val="0"/>
              </a:spcAft>
              <a:buClr>
                <a:srgbClr val="408087"/>
              </a:buClr>
              <a:buSzPts val="2200"/>
              <a:buFont typeface="IBM Plex Sans"/>
              <a:buChar char="●"/>
            </a:pPr>
            <a:r>
              <a:rPr lang="en" sz="2200">
                <a:solidFill>
                  <a:srgbClr val="408087"/>
                </a:solidFill>
                <a:latin typeface="IBM Plex Sans"/>
                <a:ea typeface="IBM Plex Sans"/>
                <a:cs typeface="IBM Plex Sans"/>
                <a:sym typeface="IBM Plex Sans"/>
              </a:rPr>
              <a:t>The Paraprofessional Research and Resource Center</a:t>
            </a:r>
            <a:endParaRPr sz="2200">
              <a:solidFill>
                <a:srgbClr val="408087"/>
              </a:solidFill>
              <a:latin typeface="IBM Plex Sans"/>
              <a:ea typeface="IBM Plex Sans"/>
              <a:cs typeface="IBM Plex Sans"/>
              <a:sym typeface="IBM Plex Sans"/>
            </a:endParaRPr>
          </a:p>
          <a:p>
            <a:pPr marL="914400" lvl="1" indent="-368300" algn="l" rtl="0">
              <a:lnSpc>
                <a:spcPct val="100000"/>
              </a:lnSpc>
              <a:spcBef>
                <a:spcPts val="0"/>
              </a:spcBef>
              <a:spcAft>
                <a:spcPts val="0"/>
              </a:spcAft>
              <a:buClr>
                <a:srgbClr val="408087"/>
              </a:buClr>
              <a:buSzPts val="2200"/>
              <a:buFont typeface="IBM Plex Sans"/>
              <a:buChar char="○"/>
            </a:pPr>
            <a:r>
              <a:rPr lang="en" u="sng">
                <a:solidFill>
                  <a:srgbClr val="408087"/>
                </a:solidFill>
                <a:latin typeface="IBM Plex Sans"/>
                <a:ea typeface="IBM Plex Sans"/>
                <a:cs typeface="IBM Plex Sans"/>
                <a:sym typeface="IBM Plex Sans"/>
                <a:hlinkClick r:id="rId6">
                  <a:extLst>
                    <a:ext uri="{A12FA001-AC4F-418D-AE19-62706E023703}">
                      <ahyp:hlinkClr xmlns:ahyp="http://schemas.microsoft.com/office/drawing/2018/hyperlinkcolor" val="tx"/>
                    </a:ext>
                  </a:extLst>
                </a:hlinkClick>
              </a:rPr>
              <a:t>Paraprofessional Supervision Tools</a:t>
            </a:r>
            <a:r>
              <a:rPr lang="en">
                <a:solidFill>
                  <a:srgbClr val="408087"/>
                </a:solidFill>
                <a:latin typeface="IBM Plex Sans"/>
                <a:ea typeface="IBM Plex Sans"/>
                <a:cs typeface="IBM Plex Sans"/>
                <a:sym typeface="IBM Plex Sans"/>
              </a:rPr>
              <a:t> </a:t>
            </a:r>
            <a:endParaRPr>
              <a:solidFill>
                <a:srgbClr val="408087"/>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49"/>
          <p:cNvSpPr txBox="1">
            <a:spLocks noGrp="1"/>
          </p:cNvSpPr>
          <p:nvPr>
            <p:ph type="subTitle" idx="1"/>
          </p:nvPr>
        </p:nvSpPr>
        <p:spPr>
          <a:xfrm>
            <a:off x="1226725" y="4386725"/>
            <a:ext cx="6390600" cy="19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33142"/>
                </a:solidFill>
                <a:latin typeface="IBM Plex Sans Light"/>
                <a:ea typeface="IBM Plex Sans Light"/>
                <a:cs typeface="IBM Plex Sans Light"/>
                <a:sym typeface="IBM Plex Sans Light"/>
              </a:rPr>
              <a:t>The contents of this presentation were developed under a grant from the U.S. Department of Education, #H326T180026. However, these contents do not necessarily represent the policy of the U.S. Department of Education, and you should not assume endorsement by the Federal Government. Project Officer, Susan Weigert.</a:t>
            </a:r>
            <a:endParaRPr sz="1400">
              <a:solidFill>
                <a:srgbClr val="233142"/>
              </a:solidFill>
              <a:latin typeface="IBM Plex Sans Light"/>
              <a:ea typeface="IBM Plex Sans Light"/>
              <a:cs typeface="IBM Plex Sans Light"/>
              <a:sym typeface="IBM Plex Sans Light"/>
            </a:endParaRPr>
          </a:p>
          <a:p>
            <a:pPr marL="0" lvl="0" indent="0" algn="l" rtl="0">
              <a:spcBef>
                <a:spcPts val="0"/>
              </a:spcBef>
              <a:spcAft>
                <a:spcPts val="1600"/>
              </a:spcAft>
              <a:buNone/>
            </a:pPr>
            <a:endParaRPr/>
          </a:p>
        </p:txBody>
      </p:sp>
      <p:pic>
        <p:nvPicPr>
          <p:cNvPr id="297" name="Google Shape;297;p49" descr="NCDB Logo"/>
          <p:cNvPicPr preferRelativeResize="0"/>
          <p:nvPr/>
        </p:nvPicPr>
        <p:blipFill>
          <a:blip r:embed="rId3">
            <a:alphaModFix/>
          </a:blip>
          <a:stretch>
            <a:fillRect/>
          </a:stretch>
        </p:blipFill>
        <p:spPr>
          <a:xfrm>
            <a:off x="422825" y="615976"/>
            <a:ext cx="4087125" cy="817425"/>
          </a:xfrm>
          <a:prstGeom prst="rect">
            <a:avLst/>
          </a:prstGeom>
          <a:noFill/>
          <a:ln>
            <a:noFill/>
          </a:ln>
        </p:spPr>
      </p:pic>
      <p:pic>
        <p:nvPicPr>
          <p:cNvPr id="298" name="Google Shape;298;p49" descr="IDEAS that Work Logo"/>
          <p:cNvPicPr preferRelativeResize="0"/>
          <p:nvPr/>
        </p:nvPicPr>
        <p:blipFill>
          <a:blip r:embed="rId4">
            <a:alphaModFix/>
          </a:blip>
          <a:stretch>
            <a:fillRect/>
          </a:stretch>
        </p:blipFill>
        <p:spPr>
          <a:xfrm>
            <a:off x="6744650" y="543308"/>
            <a:ext cx="1135564" cy="962775"/>
          </a:xfrm>
          <a:prstGeom prst="rect">
            <a:avLst/>
          </a:prstGeom>
          <a:noFill/>
          <a:ln>
            <a:noFill/>
          </a:ln>
        </p:spPr>
      </p:pic>
      <p:cxnSp>
        <p:nvCxnSpPr>
          <p:cNvPr id="299" name="Google Shape;299;p49">
            <a:extLst>
              <a:ext uri="{C183D7F6-B498-43B3-948B-1728B52AA6E4}">
                <adec:decorative xmlns:adec="http://schemas.microsoft.com/office/drawing/2017/decorative" val="1"/>
              </a:ext>
            </a:extLst>
          </p:cNvPr>
          <p:cNvCxnSpPr/>
          <p:nvPr/>
        </p:nvCxnSpPr>
        <p:spPr>
          <a:xfrm>
            <a:off x="-8550" y="6483933"/>
            <a:ext cx="9161100" cy="0"/>
          </a:xfrm>
          <a:prstGeom prst="straightConnector1">
            <a:avLst/>
          </a:prstGeom>
          <a:noFill/>
          <a:ln w="114300" cap="flat" cmpd="sng">
            <a:solidFill>
              <a:srgbClr val="204E4D"/>
            </a:solidFill>
            <a:prstDash val="solid"/>
            <a:round/>
            <a:headEnd type="none" w="med" len="med"/>
            <a:tailEnd type="none" w="med" len="med"/>
          </a:ln>
        </p:spPr>
      </p:cxnSp>
      <p:pic>
        <p:nvPicPr>
          <p:cNvPr id="301" name="Google Shape;301;p49" descr="The PAR2A Center Logo"/>
          <p:cNvPicPr preferRelativeResize="0"/>
          <p:nvPr/>
        </p:nvPicPr>
        <p:blipFill>
          <a:blip r:embed="rId5">
            <a:alphaModFix/>
          </a:blip>
          <a:stretch>
            <a:fillRect/>
          </a:stretch>
        </p:blipFill>
        <p:spPr>
          <a:xfrm>
            <a:off x="2878963" y="2068798"/>
            <a:ext cx="3386075" cy="1844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Systemic Challenges </a:t>
            </a:r>
            <a:endParaRPr sz="3400"/>
          </a:p>
        </p:txBody>
      </p:sp>
      <p:sp>
        <p:nvSpPr>
          <p:cNvPr id="71" name="Google Shape;71;p1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Lack of:</a:t>
            </a:r>
            <a:endParaRPr/>
          </a:p>
          <a:p>
            <a:pPr marL="914400" lvl="1" indent="-368300" algn="l" rtl="0">
              <a:spcBef>
                <a:spcPts val="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Clarity about intervener and licensed professional roles among themselves as well as administrators and parents</a:t>
            </a:r>
            <a:endParaRPr>
              <a:latin typeface="IBM Plex Sans Condensed"/>
              <a:ea typeface="IBM Plex Sans Condensed"/>
              <a:cs typeface="IBM Plex Sans Condensed"/>
              <a:sym typeface="IBM Plex Sans Condensed"/>
            </a:endParaRPr>
          </a:p>
          <a:p>
            <a:pPr marL="914400" lvl="1" indent="-368300" algn="l" rtl="0">
              <a:spcBef>
                <a:spcPts val="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Training and adequate qualifications for the intervener role</a:t>
            </a:r>
            <a:endParaRPr>
              <a:latin typeface="IBM Plex Sans Condensed"/>
              <a:ea typeface="IBM Plex Sans Condensed"/>
              <a:cs typeface="IBM Plex Sans Condensed"/>
              <a:sym typeface="IBM Plex Sans Condensed"/>
            </a:endParaRPr>
          </a:p>
          <a:p>
            <a:pPr marL="914400" lvl="1" indent="-368300" algn="l" rtl="0">
              <a:spcBef>
                <a:spcPts val="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Supervision from licensed professionals </a:t>
            </a:r>
            <a:endParaRPr>
              <a:latin typeface="IBM Plex Sans Condensed"/>
              <a:ea typeface="IBM Plex Sans Condensed"/>
              <a:cs typeface="IBM Plex Sans Condensed"/>
              <a:sym typeface="IBM Plex Sans Condensed"/>
            </a:endParaRPr>
          </a:p>
          <a:p>
            <a:pPr marL="914400" lvl="1" indent="-368300" algn="l" rtl="0">
              <a:spcBef>
                <a:spcPts val="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Instructional plans that are designed by the team or under the leadership of the supervising teacher </a:t>
            </a:r>
            <a:endParaRPr>
              <a:latin typeface="IBM Plex Sans Condensed"/>
              <a:ea typeface="IBM Plex Sans Condensed"/>
              <a:cs typeface="IBM Plex Sans Condensed"/>
              <a:sym typeface="IBM Plex Sans Condensed"/>
            </a:endParaRPr>
          </a:p>
          <a:p>
            <a:pPr marL="914400" lvl="1" indent="-368300" algn="l" rtl="0">
              <a:spcBef>
                <a:spcPts val="0"/>
              </a:spcBef>
              <a:spcAft>
                <a:spcPts val="0"/>
              </a:spcAft>
              <a:buSzPts val="2200"/>
              <a:buFont typeface="IBM Plex Sans Condensed"/>
              <a:buChar char="●"/>
            </a:pPr>
            <a:r>
              <a:rPr lang="en">
                <a:latin typeface="IBM Plex Sans Condensed"/>
                <a:ea typeface="IBM Plex Sans Condensed"/>
                <a:cs typeface="IBM Plex Sans Condensed"/>
                <a:sym typeface="IBM Plex Sans Condensed"/>
              </a:rPr>
              <a:t>Planning time</a:t>
            </a:r>
            <a:endParaRPr>
              <a:latin typeface="IBM Plex Sans Condensed"/>
              <a:ea typeface="IBM Plex Sans Condensed"/>
              <a:cs typeface="IBM Plex Sans Condensed"/>
              <a:sym typeface="IBM Plex Sans Condensed"/>
            </a:endParaRPr>
          </a:p>
          <a:p>
            <a:pPr marL="457200" lvl="0" indent="-381000" algn="l" rtl="0">
              <a:spcBef>
                <a:spcPts val="0"/>
              </a:spcBef>
              <a:spcAft>
                <a:spcPts val="0"/>
              </a:spcAft>
              <a:buSzPts val="2400"/>
              <a:buChar char="●"/>
            </a:pPr>
            <a:r>
              <a:rPr lang="en"/>
              <a:t>Disconnect between classroom teacher and professional with deafblind specific knowledge</a:t>
            </a:r>
            <a:endParaRPr/>
          </a:p>
          <a:p>
            <a:pPr marL="45720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Systemic Challenges - cont. </a:t>
            </a:r>
            <a:endParaRPr sz="3400"/>
          </a:p>
        </p:txBody>
      </p:sp>
      <p:sp>
        <p:nvSpPr>
          <p:cNvPr id="77" name="Google Shape;77;p1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Lack of Supervision may result in the Intervener:  </a:t>
            </a:r>
            <a:endParaRPr/>
          </a:p>
          <a:p>
            <a:pPr marL="457200" lvl="0" indent="-381000" algn="l" rtl="0">
              <a:spcBef>
                <a:spcPts val="1600"/>
              </a:spcBef>
              <a:spcAft>
                <a:spcPts val="0"/>
              </a:spcAft>
              <a:buSzPts val="2400"/>
              <a:buFont typeface="IBM Plex Sans"/>
              <a:buChar char="●"/>
            </a:pPr>
            <a:r>
              <a:rPr lang="en">
                <a:latin typeface="IBM Plex Sans"/>
                <a:ea typeface="IBM Plex Sans"/>
                <a:cs typeface="IBM Plex Sans"/>
                <a:sym typeface="IBM Plex Sans"/>
              </a:rPr>
              <a:t>Assuming too much responsibility and becoming the primary service provider - relinquished teacher responsibility</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Developing  “ownership” of the student resulting in over-dependence, creates “learned helplessness” and other detrimental effects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Participating in excessive and/or inappropriate communication with parents – leaving the licensed professionals/teachers out of the loop</a:t>
            </a:r>
            <a:endParaRPr>
              <a:latin typeface="IBM Plex Sans"/>
              <a:ea typeface="IBM Plex Sans"/>
              <a:cs typeface="IBM Plex Sans"/>
              <a:sym typeface="IBM Plex Sans"/>
            </a:endParaRPr>
          </a:p>
          <a:p>
            <a:pPr marL="457200" lvl="0" indent="0" algn="l" rtl="0">
              <a:spcBef>
                <a:spcPts val="1600"/>
              </a:spcBef>
              <a:spcAft>
                <a:spcPts val="0"/>
              </a:spcAft>
              <a:buClr>
                <a:schemeClr val="dk1"/>
              </a:buClr>
              <a:buSzPts val="1100"/>
              <a:buFont typeface="Arial"/>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Overall Guiding Principles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83" name="Google Shape;83;p14"/>
          <p:cNvSpPr txBox="1">
            <a:spLocks noGrp="1"/>
          </p:cNvSpPr>
          <p:nvPr>
            <p:ph type="body" idx="1"/>
          </p:nvPr>
        </p:nvSpPr>
        <p:spPr>
          <a:xfrm>
            <a:off x="311700" y="1536625"/>
            <a:ext cx="87369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Build a strong teacher, professional and intervener team</a:t>
            </a:r>
            <a:endParaRPr/>
          </a:p>
          <a:p>
            <a:pPr marL="457200" lvl="0" indent="-381000" algn="l" rtl="0">
              <a:spcBef>
                <a:spcPts val="0"/>
              </a:spcBef>
              <a:spcAft>
                <a:spcPts val="0"/>
              </a:spcAft>
              <a:buSzPts val="2400"/>
              <a:buChar char="●"/>
            </a:pPr>
            <a:r>
              <a:rPr lang="en"/>
              <a:t>Clarify roles to be clear about tasks and responsibilities</a:t>
            </a:r>
            <a:endParaRPr/>
          </a:p>
          <a:p>
            <a:pPr marL="457200" lvl="0" indent="-381000" algn="l" rtl="0">
              <a:spcBef>
                <a:spcPts val="0"/>
              </a:spcBef>
              <a:spcAft>
                <a:spcPts val="0"/>
              </a:spcAft>
              <a:buSzPts val="2400"/>
              <a:buChar char="●"/>
            </a:pPr>
            <a:r>
              <a:rPr lang="en"/>
              <a:t>Plan for all aspects of the program – instruction/program must be teacher-driven not intervener-driven</a:t>
            </a:r>
            <a:endParaRPr/>
          </a:p>
          <a:p>
            <a:pPr marL="457200" lvl="0" indent="-381000" algn="l" rtl="0">
              <a:spcBef>
                <a:spcPts val="0"/>
              </a:spcBef>
              <a:spcAft>
                <a:spcPts val="0"/>
              </a:spcAft>
              <a:buSzPts val="2400"/>
              <a:buChar char="●"/>
            </a:pPr>
            <a:r>
              <a:rPr lang="en"/>
              <a:t>Find the materials and tools interveners need</a:t>
            </a:r>
            <a:endParaRPr/>
          </a:p>
          <a:p>
            <a:pPr marL="457200" lvl="0" indent="-381000" algn="l" rtl="0">
              <a:spcBef>
                <a:spcPts val="0"/>
              </a:spcBef>
              <a:spcAft>
                <a:spcPts val="0"/>
              </a:spcAft>
              <a:buSzPts val="2400"/>
              <a:buChar char="●"/>
            </a:pPr>
            <a:r>
              <a:rPr lang="en"/>
              <a:t>Learn and then teach how to use the materials and tools to the intervener </a:t>
            </a:r>
            <a:endParaRPr/>
          </a:p>
          <a:p>
            <a:pPr marL="457200" lvl="0" indent="-381000" algn="l" rtl="0">
              <a:spcBef>
                <a:spcPts val="0"/>
              </a:spcBef>
              <a:spcAft>
                <a:spcPts val="0"/>
              </a:spcAft>
              <a:buSzPts val="2400"/>
              <a:buChar char="●"/>
            </a:pPr>
            <a:r>
              <a:rPr lang="en"/>
              <a:t>Create systems that help implement and sustain the supervision plan </a:t>
            </a:r>
            <a:endParaRPr/>
          </a:p>
          <a:p>
            <a:pPr marL="457200" lvl="0" indent="-381000" algn="l" rtl="0">
              <a:spcBef>
                <a:spcPts val="0"/>
              </a:spcBef>
              <a:spcAft>
                <a:spcPts val="0"/>
              </a:spcAft>
              <a:buSzPts val="2400"/>
              <a:buChar char="●"/>
            </a:pPr>
            <a:r>
              <a:rPr lang="en"/>
              <a:t>Emphasize the importance of confidentiality</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of the Session</a:t>
            </a:r>
            <a:endParaRPr/>
          </a:p>
        </p:txBody>
      </p:sp>
      <p:sp>
        <p:nvSpPr>
          <p:cNvPr id="89" name="Google Shape;89;p1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Develop an understanding of:</a:t>
            </a:r>
            <a:endParaRPr/>
          </a:p>
          <a:p>
            <a:pPr marL="457200" lvl="0" indent="-381000" algn="l" rtl="0">
              <a:spcBef>
                <a:spcPts val="1600"/>
              </a:spcBef>
              <a:spcAft>
                <a:spcPts val="0"/>
              </a:spcAft>
              <a:buSzPts val="2400"/>
              <a:buFont typeface="IBM Plex Sans"/>
              <a:buChar char="●"/>
            </a:pPr>
            <a:r>
              <a:rPr lang="en">
                <a:latin typeface="IBM Plex Sans"/>
                <a:ea typeface="IBM Plex Sans"/>
                <a:cs typeface="IBM Plex Sans"/>
                <a:sym typeface="IBM Plex Sans"/>
              </a:rPr>
              <a:t>The importance of clear instructional plans for interveners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Critical nature of consistent, meaningful communication that results in effective collaboration</a:t>
            </a:r>
            <a:endParaRPr>
              <a:latin typeface="IBM Plex Sans"/>
              <a:ea typeface="IBM Plex Sans"/>
              <a:cs typeface="IBM Plex Sans"/>
              <a:sym typeface="IBM Plex Sans"/>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Instructional Planning</a:t>
            </a:r>
            <a:endParaRPr sz="3400"/>
          </a:p>
        </p:txBody>
      </p:sp>
      <p:sp>
        <p:nvSpPr>
          <p:cNvPr id="95" name="Google Shape;95;p16"/>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Importance of Written Plans</a:t>
            </a:r>
            <a:endParaRPr/>
          </a:p>
        </p:txBody>
      </p:sp>
      <p:sp>
        <p:nvSpPr>
          <p:cNvPr id="101" name="Google Shape;101;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effective teachers plan (SPED and gen. ed.)</a:t>
            </a:r>
            <a:endParaRPr/>
          </a:p>
          <a:p>
            <a:pPr marL="457200" lvl="0" indent="-381000" algn="l" rtl="0">
              <a:spcBef>
                <a:spcPts val="1600"/>
              </a:spcBef>
              <a:spcAft>
                <a:spcPts val="0"/>
              </a:spcAft>
              <a:buSzPts val="2400"/>
              <a:buFont typeface="IBM Plex Sans"/>
              <a:buChar char="●"/>
            </a:pPr>
            <a:r>
              <a:rPr lang="en">
                <a:latin typeface="IBM Plex Sans"/>
                <a:ea typeface="IBM Plex Sans"/>
                <a:cs typeface="IBM Plex Sans"/>
                <a:sym typeface="IBM Plex Sans"/>
              </a:rPr>
              <a:t>Know what outcomes they expect from students</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Know what methods they’ll use to achieve those outcomes</a:t>
            </a:r>
            <a:endParaRPr>
              <a:latin typeface="IBM Plex Sans"/>
              <a:ea typeface="IBM Plex Sans"/>
              <a:cs typeface="IBM Plex Sans"/>
              <a:sym typeface="IBM Plex Sans"/>
            </a:endParaRPr>
          </a:p>
          <a:p>
            <a:pPr marL="0" lvl="0" indent="0" algn="l" rtl="0">
              <a:spcBef>
                <a:spcPts val="1600"/>
              </a:spcBef>
              <a:spcAft>
                <a:spcPts val="0"/>
              </a:spcAft>
              <a:buNone/>
            </a:pPr>
            <a:r>
              <a:rPr lang="en"/>
              <a:t>Some teachers try to “wing it” </a:t>
            </a:r>
            <a:endParaRPr/>
          </a:p>
          <a:p>
            <a:pPr marL="457200" lvl="0" indent="-381000" algn="l" rtl="0">
              <a:spcBef>
                <a:spcPts val="1600"/>
              </a:spcBef>
              <a:spcAft>
                <a:spcPts val="0"/>
              </a:spcAft>
              <a:buSzPts val="2400"/>
              <a:buFont typeface="IBM Plex Sans"/>
              <a:buChar char="●"/>
            </a:pPr>
            <a:r>
              <a:rPr lang="en">
                <a:latin typeface="IBM Plex Sans"/>
                <a:ea typeface="IBM Plex Sans"/>
                <a:cs typeface="IBM Plex Sans"/>
                <a:sym typeface="IBM Plex Sans"/>
              </a:rPr>
              <a:t>Experience matters </a:t>
            </a:r>
            <a:endParaRPr>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a:latin typeface="IBM Plex Sans"/>
                <a:ea typeface="IBM Plex Sans"/>
                <a:cs typeface="IBM Plex Sans"/>
                <a:sym typeface="IBM Plex Sans"/>
              </a:rPr>
              <a:t>Carry ideas in their heads, make it through a day without written plans</a:t>
            </a:r>
            <a:endParaRPr>
              <a:latin typeface="IBM Plex Sans"/>
              <a:ea typeface="IBM Plex Sans"/>
              <a:cs typeface="IBM Plex Sans"/>
              <a:sym typeface="IBM Plex Sans"/>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2644</Words>
  <Application>Microsoft Macintosh PowerPoint</Application>
  <PresentationFormat>On-screen Show (4:3)</PresentationFormat>
  <Paragraphs>337</Paragraphs>
  <Slides>38</Slides>
  <Notes>38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IBM Plex Sans Cond Medm</vt:lpstr>
      <vt:lpstr>Calibri</vt:lpstr>
      <vt:lpstr>Lucida Sans</vt:lpstr>
      <vt:lpstr>IBM Plex Sans Condensed Medium</vt:lpstr>
      <vt:lpstr>Arial</vt:lpstr>
      <vt:lpstr>Montserrat</vt:lpstr>
      <vt:lpstr>IBM Plex Sans Condensed SemiBold</vt:lpstr>
      <vt:lpstr>IBM Plex Sans SemiBold</vt:lpstr>
      <vt:lpstr>IBM Plex Sans Medium</vt:lpstr>
      <vt:lpstr>IBM Plex Sans Condensed</vt:lpstr>
      <vt:lpstr>IBM Plex Sans Cond SmBld</vt:lpstr>
      <vt:lpstr>IBM Plex Sans</vt:lpstr>
      <vt:lpstr>Montserrat ExtraBold</vt:lpstr>
      <vt:lpstr>IBM Plex Sans Light</vt:lpstr>
      <vt:lpstr>Simple Light</vt:lpstr>
      <vt:lpstr>Effective Intervener Supervision Practices</vt:lpstr>
      <vt:lpstr>Getting to Know You </vt:lpstr>
      <vt:lpstr>Food For Thought </vt:lpstr>
      <vt:lpstr>Systemic Challenges </vt:lpstr>
      <vt:lpstr>Systemic Challenges - cont. </vt:lpstr>
      <vt:lpstr>Overall Guiding Principles  </vt:lpstr>
      <vt:lpstr>Focus of the Session</vt:lpstr>
      <vt:lpstr>Instructional Planning</vt:lpstr>
      <vt:lpstr>Importance of Written Plans</vt:lpstr>
      <vt:lpstr>Importance of Written Plans cont.</vt:lpstr>
      <vt:lpstr>Ethical Considerations of Planning</vt:lpstr>
      <vt:lpstr>Components of Plans</vt:lpstr>
      <vt:lpstr>Routines as Instructional Plans</vt:lpstr>
      <vt:lpstr>IEP Example</vt:lpstr>
      <vt:lpstr>Resonance Board Routine</vt:lpstr>
      <vt:lpstr>Once again…</vt:lpstr>
      <vt:lpstr>Communicating the Lesson Plan </vt:lpstr>
      <vt:lpstr>Instructional Plans and Mentorship</vt:lpstr>
      <vt:lpstr>Meaningful Data Collection </vt:lpstr>
      <vt:lpstr>Discussion: Communicating the Instructional Plan</vt:lpstr>
      <vt:lpstr>Instructional Planning Wrap Up </vt:lpstr>
      <vt:lpstr>Systematic Communication for Effective Collaboration</vt:lpstr>
      <vt:lpstr>Systematic Communication</vt:lpstr>
      <vt:lpstr>Examples of Communication</vt:lpstr>
      <vt:lpstr>Importance  of Systematic &amp; Regular Communication</vt:lpstr>
      <vt:lpstr>Team Meetings: Ensuring Growth</vt:lpstr>
      <vt:lpstr>Team Meetings: Ensuring Growth cont.  </vt:lpstr>
      <vt:lpstr>Meetings: Examples of Agendas</vt:lpstr>
      <vt:lpstr>Considerations: Meaningful Meetings</vt:lpstr>
      <vt:lpstr>Meetings for Reflective Practice </vt:lpstr>
      <vt:lpstr>Reflective Practice</vt:lpstr>
      <vt:lpstr> Cycle of Reflective Practice  </vt:lpstr>
      <vt:lpstr>Why Reflect ?</vt:lpstr>
      <vt:lpstr>Reflection: Follow-up Activity</vt:lpstr>
      <vt:lpstr>Guiding Questions for Reflection </vt:lpstr>
      <vt:lpstr>Face-to-Face vs.  Virtual Supervision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Intervener Supervision Practices</dc:title>
  <cp:lastModifiedBy>Haylee Berland</cp:lastModifiedBy>
  <cp:revision>2</cp:revision>
  <dcterms:modified xsi:type="dcterms:W3CDTF">2022-10-25T18:35:48Z</dcterms:modified>
</cp:coreProperties>
</file>