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Lst>
  <p:notesMasterIdLst>
    <p:notesMasterId r:id="rId51"/>
  </p:notesMasterIdLst>
  <p:sldIdLst>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Lst>
  <p:sldSz cx="9144000" cy="6858000" type="screen4x3"/>
  <p:notesSz cx="6858000" cy="9144000"/>
  <p:embeddedFontLst>
    <p:embeddedFont>
      <p:font typeface="Avenir" panose="02000503020000020003" pitchFamily="2" charset="0"/>
      <p:regular r:id="rId52"/>
      <p:italic r:id="rId53"/>
    </p:embeddedFont>
    <p:embeddedFont>
      <p:font typeface="Calibri" panose="020F0502020204030204" pitchFamily="34" charset="0"/>
      <p:regular r:id="rId54"/>
      <p:bold r:id="rId55"/>
      <p:italic r:id="rId56"/>
      <p:boldItalic r:id="rId57"/>
    </p:embeddedFont>
    <p:embeddedFont>
      <p:font typeface="Cambria" panose="02040503050406030204" pitchFamily="18" charset="0"/>
      <p:regular r:id="rId58"/>
      <p:bold r:id="rId59"/>
      <p:italic r:id="rId60"/>
      <p:boldItalic r:id="rId61"/>
    </p:embeddedFont>
    <p:embeddedFont>
      <p:font typeface="Century Gothic" panose="020B0502020202020204" pitchFamily="34" charset="0"/>
      <p:regular r:id="rId62"/>
      <p:bold r:id="rId63"/>
      <p:italic r:id="rId64"/>
      <p:boldItalic r:id="rId65"/>
    </p:embeddedFont>
    <p:embeddedFont>
      <p:font typeface="IBM Plex Sans" panose="020B0503050203000203" pitchFamily="34" charset="0"/>
      <p:regular r:id="rId66"/>
      <p:bold r:id="rId67"/>
      <p:italic r:id="rId68"/>
      <p:boldItalic r:id="rId69"/>
    </p:embeddedFont>
    <p:embeddedFont>
      <p:font typeface="Merriweather Sans" pitchFamily="2" charset="77"/>
      <p:regular r:id="rId70"/>
      <p:bold r:id="rId71"/>
      <p:italic r:id="rId72"/>
      <p:boldItalic r:id="rId73"/>
    </p:embeddedFont>
    <p:embeddedFont>
      <p:font typeface="Open Sans" panose="020B0606030504020204" pitchFamily="34" charset="0"/>
      <p:regular r:id="rId74"/>
      <p:bold r:id="rId75"/>
      <p:italic r:id="rId76"/>
      <p:boldItalic r:id="rId77"/>
    </p:embeddedFont>
    <p:embeddedFont>
      <p:font typeface="Quattrocento Sans" panose="020B0502050000020003" pitchFamily="34"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54B630-8E13-49E7-919F-DCBE04D364F7}">
  <a:tblStyle styleId="{B954B630-8E13-49E7-919F-DCBE04D364F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66"/>
    <p:restoredTop sz="86427"/>
  </p:normalViewPr>
  <p:slideViewPr>
    <p:cSldViewPr snapToGrid="0">
      <p:cViewPr varScale="1">
        <p:scale>
          <a:sx n="95" d="100"/>
          <a:sy n="95" d="100"/>
        </p:scale>
        <p:origin x="1408"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2.fntdata"/><Relationship Id="rId68" Type="http://schemas.openxmlformats.org/officeDocument/2006/relationships/font" Target="fonts/font17.fntdata"/><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font" Target="fonts/font2.fntdata"/><Relationship Id="rId58" Type="http://schemas.openxmlformats.org/officeDocument/2006/relationships/font" Target="fonts/font7.fntdata"/><Relationship Id="rId74" Type="http://schemas.openxmlformats.org/officeDocument/2006/relationships/font" Target="fonts/font23.fntdata"/><Relationship Id="rId79" Type="http://schemas.openxmlformats.org/officeDocument/2006/relationships/font" Target="fonts/font28.fntdata"/><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77" Type="http://schemas.openxmlformats.org/officeDocument/2006/relationships/font" Target="fonts/font26.fntdata"/><Relationship Id="rId8" Type="http://schemas.openxmlformats.org/officeDocument/2006/relationships/slide" Target="slides/slide6.xml"/><Relationship Id="rId51" Type="http://schemas.openxmlformats.org/officeDocument/2006/relationships/notesMaster" Target="notesMasters/notesMaster1.xml"/><Relationship Id="rId72" Type="http://schemas.openxmlformats.org/officeDocument/2006/relationships/font" Target="fonts/font21.fntdata"/><Relationship Id="rId80" Type="http://schemas.openxmlformats.org/officeDocument/2006/relationships/font" Target="fonts/font29.fntdata"/><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font" Target="fonts/font24.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font" Target="fonts/font22.fntdata"/><Relationship Id="rId78" Type="http://schemas.openxmlformats.org/officeDocument/2006/relationships/font" Target="fonts/font27.fntdata"/><Relationship Id="rId81" Type="http://schemas.openxmlformats.org/officeDocument/2006/relationships/font" Target="fonts/font30.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4.fntdata"/><Relationship Id="rId76" Type="http://schemas.openxmlformats.org/officeDocument/2006/relationships/font" Target="fonts/font25.fntdata"/><Relationship Id="rId7" Type="http://schemas.openxmlformats.org/officeDocument/2006/relationships/slide" Target="slides/slide5.xml"/><Relationship Id="rId71" Type="http://schemas.openxmlformats.org/officeDocument/2006/relationships/font" Target="fonts/font20.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15.fntdata"/><Relationship Id="rId61" Type="http://schemas.openxmlformats.org/officeDocument/2006/relationships/font" Target="fonts/font10.fntdata"/><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3" Type="http://schemas.openxmlformats.org/officeDocument/2006/relationships/hyperlink" Target="https://unc.az1.qualtrics.com/SE/?SID=SV_8cRp4JJtW8r3CGF" TargetMode="External"/><Relationship Id="rId18" Type="http://schemas.openxmlformats.org/officeDocument/2006/relationships/hyperlink" Target="https://www.dlmpd.com/writing-information-and-explanation-texts/" TargetMode="External"/><Relationship Id="rId26" Type="http://schemas.openxmlformats.org/officeDocument/2006/relationships/hyperlink" Target="https://www.dlmpd.com/predictable-chart-writing/" TargetMode="External"/><Relationship Id="rId39" Type="http://schemas.openxmlformats.org/officeDocument/2006/relationships/hyperlink" Target="https://unc.az1.qualtrics.com/SE/?SID=SV_9soEThwRVzRXTnL" TargetMode="External"/><Relationship Id="rId21" Type="http://schemas.openxmlformats.org/officeDocument/2006/relationships/hyperlink" Target="https://unc.az1.qualtrics.com/SE/?SID=SV_bsc4U3ajqrNkTvn" TargetMode="External"/><Relationship Id="rId34" Type="http://schemas.openxmlformats.org/officeDocument/2006/relationships/hyperlink" Target="https://www.dlmpd.com/dlm-core-vocabulary-and-communication/" TargetMode="External"/><Relationship Id="rId7" Type="http://schemas.openxmlformats.org/officeDocument/2006/relationships/hyperlink" Target="https://unc.az1.qualtrics.com/SE/?SID=SV_bKlMlwhcjkpsIVn" TargetMode="External"/><Relationship Id="rId12" Type="http://schemas.openxmlformats.org/officeDocument/2006/relationships/hyperlink" Target="https://www.dlmpd.com/emergent-writing/" TargetMode="External"/><Relationship Id="rId17" Type="http://schemas.openxmlformats.org/officeDocument/2006/relationships/hyperlink" Target="https://unc.az1.qualtrics.com/SE/?SID=SV_1FBHaEOESyb3uWF" TargetMode="External"/><Relationship Id="rId25" Type="http://schemas.openxmlformats.org/officeDocument/2006/relationships/hyperlink" Target="https://unc.az1.qualtrics.com/SE/?SID=SV_06NLeVyP59uQ5Y9" TargetMode="External"/><Relationship Id="rId33" Type="http://schemas.openxmlformats.org/officeDocument/2006/relationships/hyperlink" Target="https://unc.az1.qualtrics.com/SE/?SID=SV_6myvQ0tKnGgHIaN" TargetMode="External"/><Relationship Id="rId38" Type="http://schemas.openxmlformats.org/officeDocument/2006/relationships/hyperlink" Target="https://www.dlmpd.com/research-and-range-of-writing/" TargetMode="External"/><Relationship Id="rId2" Type="http://schemas.openxmlformats.org/officeDocument/2006/relationships/slide" Target="../slides/slide32.xml"/><Relationship Id="rId16" Type="http://schemas.openxmlformats.org/officeDocument/2006/relationships/hyperlink" Target="https://www.dlmpd.com/text-types-and-purposes/" TargetMode="External"/><Relationship Id="rId20" Type="http://schemas.openxmlformats.org/officeDocument/2006/relationships/hyperlink" Target="https://www.dlmpd.com/production-and-distribution-of-writing/" TargetMode="External"/><Relationship Id="rId29" Type="http://schemas.openxmlformats.org/officeDocument/2006/relationships/hyperlink" Target="https://unc.az1.qualtrics.com/SE/?SID=SV_2h4p1MevteeSDQh" TargetMode="External"/><Relationship Id="rId1" Type="http://schemas.openxmlformats.org/officeDocument/2006/relationships/notesMaster" Target="../notesMasters/notesMaster1.xml"/><Relationship Id="rId6" Type="http://schemas.openxmlformats.org/officeDocument/2006/relationships/hyperlink" Target="https://www.dlmpd.com/teaching-text-comprehension-anchor-read-apply/" TargetMode="External"/><Relationship Id="rId11" Type="http://schemas.openxmlformats.org/officeDocument/2006/relationships/hyperlink" Target="https://unc.az1.qualtrics.com/SE/?SID=SV_es4fZVSDnrafgpv" TargetMode="External"/><Relationship Id="rId24" Type="http://schemas.openxmlformats.org/officeDocument/2006/relationships/hyperlink" Target="https://www.dlmpd.com/writing-getting-started-in-writing-arguments/" TargetMode="External"/><Relationship Id="rId32" Type="http://schemas.openxmlformats.org/officeDocument/2006/relationships/hyperlink" Target="https://www.dlmpd.com/symbols/" TargetMode="External"/><Relationship Id="rId37" Type="http://schemas.openxmlformats.org/officeDocument/2006/relationships/hyperlink" Target="https://unc.az1.qualtrics.com/SE/?SID=SV_e5w73OKZ2gcLgkl" TargetMode="External"/><Relationship Id="rId40" Type="http://schemas.openxmlformats.org/officeDocument/2006/relationships/hyperlink" Target="https://www.dlmpd.com/strategies-and-formats-for-presenting-ideas/" TargetMode="External"/><Relationship Id="rId5" Type="http://schemas.openxmlformats.org/officeDocument/2006/relationships/hyperlink" Target="https://unc.az1.qualtrics.com/SE/?SID=SV_0HUxeILOZ2jLWEB" TargetMode="External"/><Relationship Id="rId15" Type="http://schemas.openxmlformats.org/officeDocument/2006/relationships/hyperlink" Target="https://unc.az1.qualtrics.com/SE/?SID=SV_87E9nVilbi9ULsx" TargetMode="External"/><Relationship Id="rId23" Type="http://schemas.openxmlformats.org/officeDocument/2006/relationships/hyperlink" Target="https://unc.az1.qualtrics.com/SE/?SID=SV_d9Y7oJzTdWM0nM9" TargetMode="External"/><Relationship Id="rId28" Type="http://schemas.openxmlformats.org/officeDocument/2006/relationships/hyperlink" Target="https://www.dlmpd.com/beginning-communicators/" TargetMode="External"/><Relationship Id="rId36" Type="http://schemas.openxmlformats.org/officeDocument/2006/relationships/hyperlink" Target="https://www.dlmpd.com/supporting-participation-in-discussion/" TargetMode="External"/><Relationship Id="rId10" Type="http://schemas.openxmlformats.org/officeDocument/2006/relationships/hyperlink" Target="https://www.dlmpd.com/dr-ta-and-other-approaches-to-text-comprehension-instruction/" TargetMode="External"/><Relationship Id="rId19" Type="http://schemas.openxmlformats.org/officeDocument/2006/relationships/hyperlink" Target="https://unc.az1.qualtrics.com/SE/?SID=SV_8InjkDMud806Rnf" TargetMode="External"/><Relationship Id="rId31" Type="http://schemas.openxmlformats.org/officeDocument/2006/relationships/hyperlink" Target="https://unc.az1.qualtrics.com/SE/?SID=SV_e2TYUB4g9oN5fh3" TargetMode="External"/><Relationship Id="rId4" Type="http://schemas.openxmlformats.org/officeDocument/2006/relationships/hyperlink" Target="https://www.dlmpd.com/shared-reading/" TargetMode="External"/><Relationship Id="rId9" Type="http://schemas.openxmlformats.org/officeDocument/2006/relationships/hyperlink" Target="https://unc.az1.qualtrics.com/SE/?SID=SV_400tBOb5eAFlefP" TargetMode="External"/><Relationship Id="rId14" Type="http://schemas.openxmlformats.org/officeDocument/2006/relationships/hyperlink" Target="https://www.dlmpd.com/writing-with-alternate-pencils/" TargetMode="External"/><Relationship Id="rId22" Type="http://schemas.openxmlformats.org/officeDocument/2006/relationships/hyperlink" Target="https://www.dlmpd.com/writing-getting-started-with-narrative-writing/" TargetMode="External"/><Relationship Id="rId27" Type="http://schemas.openxmlformats.org/officeDocument/2006/relationships/hyperlink" Target="https://unc.az1.qualtrics.com/SE/?SID=SV_1YOwjPrAT6FAZW5" TargetMode="External"/><Relationship Id="rId30" Type="http://schemas.openxmlformats.org/officeDocument/2006/relationships/hyperlink" Target="https://www.dlmpd.com/speaking-and-listening/" TargetMode="External"/><Relationship Id="rId35" Type="http://schemas.openxmlformats.org/officeDocument/2006/relationships/hyperlink" Target="https://unc.az1.qualtrics.com/SE/?SID=SV_ePWg8bAtf0wMwOF" TargetMode="External"/><Relationship Id="rId8" Type="http://schemas.openxmlformats.org/officeDocument/2006/relationships/hyperlink" Target="https://www.dlmpd.com/generating-purposes-for-reading/" TargetMode="External"/><Relationship Id="rId3" Type="http://schemas.openxmlformats.org/officeDocument/2006/relationships/hyperlink" Target="https://unc.az1.qualtrics.com/SE/?SID=SV_9soEeaJobFAqQPX" TargetMode="External"/></Relationships>
</file>

<file path=ppt/notesSlides/_rels/notesSlide33.xml.rels><?xml version="1.0" encoding="UTF-8" standalone="yes"?>
<Relationships xmlns="http://schemas.openxmlformats.org/package/2006/relationships"><Relationship Id="rId13" Type="http://schemas.openxmlformats.org/officeDocument/2006/relationships/hyperlink" Target="https://unc.az1.qualtrics.com/SE/?SID=SV_4JE82BW4oYEWgFn" TargetMode="External"/><Relationship Id="rId18" Type="http://schemas.openxmlformats.org/officeDocument/2006/relationships/hyperlink" Target="https://www.dlmpd.com/fraction-concepts-and-models-part-i/" TargetMode="External"/><Relationship Id="rId26" Type="http://schemas.openxmlformats.org/officeDocument/2006/relationships/hyperlink" Target="https://www.dlmpd.com/unitizing/" TargetMode="External"/><Relationship Id="rId39" Type="http://schemas.openxmlformats.org/officeDocument/2006/relationships/hyperlink" Target="https://unc.az1.qualtrics.com/SE/?SID=SV_cPkg0CdO532xutf" TargetMode="External"/><Relationship Id="rId21" Type="http://schemas.openxmlformats.org/officeDocument/2006/relationships/hyperlink" Target="https://unc.az1.qualtrics.com/SE/?SID=SV_cvSAO225BKdb08d" TargetMode="External"/><Relationship Id="rId34" Type="http://schemas.openxmlformats.org/officeDocument/2006/relationships/hyperlink" Target="https://www.dlmpd.com/perimeter-volume-and-mass/" TargetMode="External"/><Relationship Id="rId42" Type="http://schemas.openxmlformats.org/officeDocument/2006/relationships/hyperlink" Target="https://www.dlmpd.com/time-and-money/" TargetMode="External"/><Relationship Id="rId47" Type="http://schemas.openxmlformats.org/officeDocument/2006/relationships/hyperlink" Target="https://unc.az1.qualtrics.com/SE/?SID=SV_2ss0Fo0J7DJPwyN" TargetMode="External"/><Relationship Id="rId50" Type="http://schemas.openxmlformats.org/officeDocument/2006/relationships/hyperlink" Target="https://www.dlmpd.com/patterns-and-sequence/" TargetMode="External"/><Relationship Id="rId7" Type="http://schemas.openxmlformats.org/officeDocument/2006/relationships/hyperlink" Target="https://unc.az1.qualtrics.com/SE/?SID=SV_9GpRqWo8rpRgZp3" TargetMode="External"/><Relationship Id="rId2" Type="http://schemas.openxmlformats.org/officeDocument/2006/relationships/slide" Target="../slides/slide33.xml"/><Relationship Id="rId16" Type="http://schemas.openxmlformats.org/officeDocument/2006/relationships/hyperlink" Target="https://www.dlmpd.com/forms-of-number/" TargetMode="External"/><Relationship Id="rId29" Type="http://schemas.openxmlformats.org/officeDocument/2006/relationships/hyperlink" Target="https://unc.az1.qualtrics.com/SE/?SID=SV_ekzNycC9Kj5RgsB" TargetMode="External"/><Relationship Id="rId11" Type="http://schemas.openxmlformats.org/officeDocument/2006/relationships/hyperlink" Target="https://unc.az1.qualtrics.com/SE/?SID=SV_7OfWYxmV9wXbIrz" TargetMode="External"/><Relationship Id="rId24" Type="http://schemas.openxmlformats.org/officeDocument/2006/relationships/hyperlink" Target="https://www.dlmpd.com/the-power-of-ten-frames/" TargetMode="External"/><Relationship Id="rId32" Type="http://schemas.openxmlformats.org/officeDocument/2006/relationships/hyperlink" Target="https://www.dlmpd.com/composing-and-decomposing-shapes-and-area/" TargetMode="External"/><Relationship Id="rId37" Type="http://schemas.openxmlformats.org/officeDocument/2006/relationships/hyperlink" Target="https://unc.az1.qualtrics.com/SE/?SID=SV_b7OWLCoNfh65uvz" TargetMode="External"/><Relationship Id="rId40" Type="http://schemas.openxmlformats.org/officeDocument/2006/relationships/hyperlink" Target="https://www.dlmpd.com/measuring-and-comparing-lengths/" TargetMode="External"/><Relationship Id="rId45" Type="http://schemas.openxmlformats.org/officeDocument/2006/relationships/hyperlink" Target="https://unc.az1.qualtrics.com/SE/?SID=SV_4SKUOeBAt2gD4LX" TargetMode="External"/><Relationship Id="rId5" Type="http://schemas.openxmlformats.org/officeDocument/2006/relationships/hyperlink" Target="https://unc.az1.qualtrics.com/SE/?SID=SV_2aYT1qQvStwLxt3" TargetMode="External"/><Relationship Id="rId15" Type="http://schemas.openxmlformats.org/officeDocument/2006/relationships/hyperlink" Target="https://unc.az1.qualtrics.com/SE/?SID=SV_3RcsUChj6at0HSR" TargetMode="External"/><Relationship Id="rId23" Type="http://schemas.openxmlformats.org/officeDocument/2006/relationships/hyperlink" Target="https://unc.az1.qualtrics.com/SE/?SID=SV_cwicpSlufxF4YiF" TargetMode="External"/><Relationship Id="rId28" Type="http://schemas.openxmlformats.org/officeDocument/2006/relationships/hyperlink" Target="https://www.dlmpd.com/units-and-operations/" TargetMode="External"/><Relationship Id="rId36" Type="http://schemas.openxmlformats.org/officeDocument/2006/relationships/hyperlink" Target="https://www.dlmpd.com/lines-and-angles/" TargetMode="External"/><Relationship Id="rId49" Type="http://schemas.openxmlformats.org/officeDocument/2006/relationships/hyperlink" Target="https://unc.az1.qualtrics.com/SE/?SID=SV_6GsgWoVPWU0r8C9" TargetMode="External"/><Relationship Id="rId10" Type="http://schemas.openxmlformats.org/officeDocument/2006/relationships/hyperlink" Target="https://www.dlmpd.com/calculating-accurately-with-division/" TargetMode="External"/><Relationship Id="rId19" Type="http://schemas.openxmlformats.org/officeDocument/2006/relationships/hyperlink" Target="https://unc.az1.qualtrics.com/SE/?SID=SV_dpq0JmMHBpnU2pv" TargetMode="External"/><Relationship Id="rId31" Type="http://schemas.openxmlformats.org/officeDocument/2006/relationships/hyperlink" Target="https://unc.az1.qualtrics.com/SE/?SID=SV_emkdNLj4QeRDFmB" TargetMode="External"/><Relationship Id="rId44" Type="http://schemas.openxmlformats.org/officeDocument/2006/relationships/hyperlink" Target="https://www.dlmpd.com/data/" TargetMode="External"/><Relationship Id="rId4" Type="http://schemas.openxmlformats.org/officeDocument/2006/relationships/hyperlink" Target="https://www.dlmpd.com/composing-decomposing-comparing-numbers/" TargetMode="External"/><Relationship Id="rId9" Type="http://schemas.openxmlformats.org/officeDocument/2006/relationships/hyperlink" Target="https://unc.az1.qualtrics.com/SE/?SID=SV_dpoUtcYcNJBjBat" TargetMode="External"/><Relationship Id="rId14" Type="http://schemas.openxmlformats.org/officeDocument/2006/relationships/hyperlink" Target="https://www.dlmpd.com/calculating-accurately-with-subtraction/" TargetMode="External"/><Relationship Id="rId22" Type="http://schemas.openxmlformats.org/officeDocument/2006/relationships/hyperlink" Target="https://www.dlmpd.com/place-value/" TargetMode="External"/><Relationship Id="rId27" Type="http://schemas.openxmlformats.org/officeDocument/2006/relationships/hyperlink" Target="https://unc.az1.qualtrics.com/SE/?SID=SV_07KkAg258Ocwqtn" TargetMode="External"/><Relationship Id="rId30" Type="http://schemas.openxmlformats.org/officeDocument/2006/relationships/hyperlink" Target="https://www.dlmpd.com/basic-geometric-shapes-and-their-attributes/" TargetMode="External"/><Relationship Id="rId35" Type="http://schemas.openxmlformats.org/officeDocument/2006/relationships/hyperlink" Target="https://unc.az1.qualtrics.com/SE/?SID=SV_6mpEGZb9wMkUe5n" TargetMode="External"/><Relationship Id="rId43" Type="http://schemas.openxmlformats.org/officeDocument/2006/relationships/hyperlink" Target="https://unc.az1.qualtrics.com/SE/?SID=SV_6xOBFnBmorOMSXz" TargetMode="External"/><Relationship Id="rId48" Type="http://schemas.openxmlformats.org/officeDocument/2006/relationships/hyperlink" Target="https://www.dlmpd.com/functions-and-rates/" TargetMode="External"/><Relationship Id="rId8" Type="http://schemas.openxmlformats.org/officeDocument/2006/relationships/hyperlink" Target="https://www.dlmpd.com/calculating-accurately-with-addition/" TargetMode="External"/><Relationship Id="rId3" Type="http://schemas.openxmlformats.org/officeDocument/2006/relationships/hyperlink" Target="https://unc.az1.qualtrics.com/SE/?SID=SV_0AtUEhUGDpglL7f" TargetMode="External"/><Relationship Id="rId12" Type="http://schemas.openxmlformats.org/officeDocument/2006/relationships/hyperlink" Target="https://www.dlmpd.com/calculating-accurately-with-multiplication/" TargetMode="External"/><Relationship Id="rId17" Type="http://schemas.openxmlformats.org/officeDocument/2006/relationships/hyperlink" Target="https://unc.az1.qualtrics.com/SE/?SID=SV_2ty5uIxMKFL4A7j" TargetMode="External"/><Relationship Id="rId25" Type="http://schemas.openxmlformats.org/officeDocument/2006/relationships/hyperlink" Target="https://unc.az1.qualtrics.com/SE/?SID=SV_8qOvsTxqNzpXNpr" TargetMode="External"/><Relationship Id="rId33" Type="http://schemas.openxmlformats.org/officeDocument/2006/relationships/hyperlink" Target="https://unc.az1.qualtrics.com/SE/?SID=SV_cNfEkIBLxgrEjt3" TargetMode="External"/><Relationship Id="rId38" Type="http://schemas.openxmlformats.org/officeDocument/2006/relationships/hyperlink" Target="https://www.dlmpd.com/exponents-and-probability/" TargetMode="External"/><Relationship Id="rId46" Type="http://schemas.openxmlformats.org/officeDocument/2006/relationships/hyperlink" Target="https://www.dlmpd.com/algebraic-thinking/" TargetMode="External"/><Relationship Id="rId20" Type="http://schemas.openxmlformats.org/officeDocument/2006/relationships/hyperlink" Target="https://www.dlmpd.com/fraction-concepts-and-models-part-ii/" TargetMode="External"/><Relationship Id="rId41" Type="http://schemas.openxmlformats.org/officeDocument/2006/relationships/hyperlink" Target="https://unc.az1.qualtrics.com/SE/?SID=SV_eo0cKEOar5ukrYN" TargetMode="External"/><Relationship Id="rId1" Type="http://schemas.openxmlformats.org/officeDocument/2006/relationships/notesMaster" Target="../notesMasters/notesMaster1.xml"/><Relationship Id="rId6" Type="http://schemas.openxmlformats.org/officeDocument/2006/relationships/hyperlink" Target="https://www.dlmpd.com/counting-and-cardinality/"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8" Type="http://schemas.openxmlformats.org/officeDocument/2006/relationships/hyperlink" Target="https://www.perkins.org/expanded-core-curriculum-career-education/" TargetMode="External"/><Relationship Id="rId3" Type="http://schemas.openxmlformats.org/officeDocument/2006/relationships/hyperlink" Target="https://www.perkins.org/expanded-core-curriculum-compensatory-access/" TargetMode="External"/><Relationship Id="rId7" Type="http://schemas.openxmlformats.org/officeDocument/2006/relationships/hyperlink" Target="https://www.perkins.org/expanded-core-curriculum-recreation-and-leisure/"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www.perkins.org/expanded-core-curriculum-independent-living-skills/" TargetMode="External"/><Relationship Id="rId11" Type="http://schemas.openxmlformats.org/officeDocument/2006/relationships/hyperlink" Target="https://www.perkins.org/expanded-core-curriculum-self-determination/" TargetMode="External"/><Relationship Id="rId5" Type="http://schemas.openxmlformats.org/officeDocument/2006/relationships/hyperlink" Target="https://www.perkins.org/expanded-core-curriculum-social-interaction/" TargetMode="External"/><Relationship Id="rId10" Type="http://schemas.openxmlformats.org/officeDocument/2006/relationships/hyperlink" Target="https://www.perkins.org/expanded-core-curriculum-sensory-efficiency/" TargetMode="External"/><Relationship Id="rId4" Type="http://schemas.openxmlformats.org/officeDocument/2006/relationships/hyperlink" Target="https://www.perkins.org/expanded-core-curriculum-orientation-and-mobility/" TargetMode="External"/><Relationship Id="rId9" Type="http://schemas.openxmlformats.org/officeDocument/2006/relationships/hyperlink" Target="https://www.perkins.org/expanded-core-curriculum-assistive-technology/"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1642a7243a_2_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11642a7243a_2_79:notes"/>
          <p:cNvSpPr txBox="1">
            <a:spLocks noGrp="1"/>
          </p:cNvSpPr>
          <p:nvPr>
            <p:ph type="body" idx="1"/>
          </p:nvPr>
        </p:nvSpPr>
        <p:spPr>
          <a:xfrm>
            <a:off x="686421" y="4344025"/>
            <a:ext cx="5485158" cy="411448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239" name="Google Shape;239;g11642a7243a_2_79:notes"/>
          <p:cNvSpPr txBox="1">
            <a:spLocks noGrp="1"/>
          </p:cNvSpPr>
          <p:nvPr>
            <p:ph type="sldNum" idx="12"/>
          </p:nvPr>
        </p:nvSpPr>
        <p:spPr>
          <a:xfrm>
            <a:off x="3884026" y="8684926"/>
            <a:ext cx="2972421" cy="457513"/>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1642a7243a_2_210:notes"/>
          <p:cNvSpPr txBox="1">
            <a:spLocks noGrp="1"/>
          </p:cNvSpPr>
          <p:nvPr>
            <p:ph type="body" idx="1"/>
          </p:nvPr>
        </p:nvSpPr>
        <p:spPr>
          <a:xfrm>
            <a:off x="686421" y="4344025"/>
            <a:ext cx="5485158" cy="4114488"/>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97" name="Google Shape;297;g11642a7243a_2_2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1642a7243a_2_215:notes"/>
          <p:cNvSpPr txBox="1">
            <a:spLocks noGrp="1"/>
          </p:cNvSpPr>
          <p:nvPr>
            <p:ph type="body" idx="1"/>
          </p:nvPr>
        </p:nvSpPr>
        <p:spPr>
          <a:xfrm>
            <a:off x="686421" y="4344025"/>
            <a:ext cx="5485158" cy="4114488"/>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03" name="Google Shape;303;g11642a7243a_2_2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1642a7243a_2_2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1642a7243a_2_220:notes"/>
          <p:cNvSpPr txBox="1">
            <a:spLocks noGrp="1"/>
          </p:cNvSpPr>
          <p:nvPr>
            <p:ph type="body" idx="1"/>
          </p:nvPr>
        </p:nvSpPr>
        <p:spPr>
          <a:xfrm>
            <a:off x="686421" y="4344025"/>
            <a:ext cx="5485158" cy="411448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310" name="Google Shape;310;g11642a7243a_2_220:notes"/>
          <p:cNvSpPr txBox="1">
            <a:spLocks noGrp="1"/>
          </p:cNvSpPr>
          <p:nvPr>
            <p:ph type="sldNum" idx="12"/>
          </p:nvPr>
        </p:nvSpPr>
        <p:spPr>
          <a:xfrm>
            <a:off x="3884026" y="8684926"/>
            <a:ext cx="2972421" cy="457513"/>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12</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1642a7243a_2_2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11642a7243a_2_227:notes"/>
          <p:cNvSpPr txBox="1">
            <a:spLocks noGrp="1"/>
          </p:cNvSpPr>
          <p:nvPr>
            <p:ph type="body" idx="1"/>
          </p:nvPr>
        </p:nvSpPr>
        <p:spPr>
          <a:xfrm>
            <a:off x="686421" y="4344025"/>
            <a:ext cx="5485158" cy="411448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200" b="0" i="0" u="none" strike="noStrike">
              <a:solidFill>
                <a:srgbClr val="000000"/>
              </a:solidFill>
              <a:latin typeface="Arial"/>
              <a:ea typeface="Arial"/>
              <a:cs typeface="Arial"/>
              <a:sym typeface="Arial"/>
            </a:endParaRPr>
          </a:p>
          <a:p>
            <a:pPr marL="0" marR="25400" lvl="0" indent="0" algn="l" rtl="0">
              <a:spcBef>
                <a:spcPts val="400"/>
              </a:spcBef>
              <a:spcAft>
                <a:spcPts val="0"/>
              </a:spcAft>
              <a:buNone/>
            </a:pPr>
            <a:r>
              <a:rPr lang="en" sz="1200" b="0" i="0" u="none" strike="noStrike">
                <a:solidFill>
                  <a:srgbClr val="90C225"/>
                </a:solidFill>
                <a:latin typeface="Arial"/>
                <a:ea typeface="Arial"/>
                <a:cs typeface="Arial"/>
                <a:sym typeface="Arial"/>
              </a:rPr>
              <a:t>ESSA Assessment Regulations, Section 200.2(b)(3)(ii)(B)(2), State Responsibilities for Assessment</a:t>
            </a:r>
            <a:endParaRPr sz="1400"/>
          </a:p>
          <a:p>
            <a:pPr marL="0" lvl="0" indent="0" algn="l" rtl="0">
              <a:spcBef>
                <a:spcPts val="400"/>
              </a:spcBef>
              <a:spcAft>
                <a:spcPts val="0"/>
              </a:spcAft>
              <a:buNone/>
            </a:pPr>
            <a:r>
              <a:rPr lang="en" sz="1200" b="0" i="0" u="none" strike="noStrike">
                <a:solidFill>
                  <a:srgbClr val="404040"/>
                </a:solidFill>
                <a:latin typeface="Arial"/>
                <a:ea typeface="Arial"/>
                <a:cs typeface="Arial"/>
                <a:sym typeface="Arial"/>
              </a:rPr>
              <a:t>With respect to alternate assessments for students with the most significant cognitive disabilities, measure student performance based on alternate academic achievement standards defined by the State consistent with section 1111(b)(1)(E) of the Act that reflect professional judgment as to the highest possible standards achievable by such students to ensure that a student who meets the alternate academic achievement standards is on track to pursue postsecondary education or competitive integrated employment, consistent with the purposes of the Rehabilitation Act of 1973, as amended by the Workforce Innovation and Opportunity Act, as in effect on July 22, 2014.</a:t>
            </a:r>
            <a:endParaRPr sz="1400"/>
          </a:p>
          <a:p>
            <a:pPr marL="0" marR="0" lvl="0" indent="0" algn="l" rtl="0">
              <a:spcBef>
                <a:spcPts val="400"/>
              </a:spcBef>
              <a:spcAft>
                <a:spcPts val="0"/>
              </a:spcAft>
              <a:buNone/>
            </a:pPr>
            <a:endParaRPr sz="1200" b="0" i="0" u="none" strike="noStrike">
              <a:solidFill>
                <a:srgbClr val="404040"/>
              </a:solidFill>
              <a:latin typeface="Arial"/>
              <a:ea typeface="Arial"/>
              <a:cs typeface="Arial"/>
              <a:sym typeface="Arial"/>
            </a:endParaRPr>
          </a:p>
          <a:p>
            <a:pPr marL="0" lvl="0" indent="0" algn="l" rtl="0">
              <a:spcBef>
                <a:spcPts val="400"/>
              </a:spcBef>
              <a:spcAft>
                <a:spcPts val="0"/>
              </a:spcAft>
              <a:buNone/>
            </a:pPr>
            <a:endParaRPr sz="1400"/>
          </a:p>
        </p:txBody>
      </p:sp>
      <p:sp>
        <p:nvSpPr>
          <p:cNvPr id="318" name="Google Shape;318;g11642a7243a_2_227:notes"/>
          <p:cNvSpPr txBox="1">
            <a:spLocks noGrp="1"/>
          </p:cNvSpPr>
          <p:nvPr>
            <p:ph type="sldNum" idx="12"/>
          </p:nvPr>
        </p:nvSpPr>
        <p:spPr>
          <a:xfrm>
            <a:off x="3884026" y="8684926"/>
            <a:ext cx="2972421" cy="457513"/>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13</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1642a7243a_2_2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g11642a7243a_2_233:notes"/>
          <p:cNvSpPr txBox="1">
            <a:spLocks noGrp="1"/>
          </p:cNvSpPr>
          <p:nvPr>
            <p:ph type="body" idx="1"/>
          </p:nvPr>
        </p:nvSpPr>
        <p:spPr>
          <a:xfrm>
            <a:off x="686421" y="4344025"/>
            <a:ext cx="5485158" cy="411448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325" name="Google Shape;325;g11642a7243a_2_233:notes"/>
          <p:cNvSpPr txBox="1">
            <a:spLocks noGrp="1"/>
          </p:cNvSpPr>
          <p:nvPr>
            <p:ph type="sldNum" idx="12"/>
          </p:nvPr>
        </p:nvSpPr>
        <p:spPr>
          <a:xfrm>
            <a:off x="3884026" y="8684926"/>
            <a:ext cx="2972421" cy="457513"/>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14</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1642a7243a_2_239:notes"/>
          <p:cNvSpPr txBox="1">
            <a:spLocks noGrp="1"/>
          </p:cNvSpPr>
          <p:nvPr>
            <p:ph type="body" idx="1"/>
          </p:nvPr>
        </p:nvSpPr>
        <p:spPr>
          <a:xfrm>
            <a:off x="686421" y="4344025"/>
            <a:ext cx="5485158" cy="4114488"/>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31" name="Google Shape;331;g11642a7243a_2_2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1642a7243a_2_244:notes"/>
          <p:cNvSpPr txBox="1">
            <a:spLocks noGrp="1"/>
          </p:cNvSpPr>
          <p:nvPr>
            <p:ph type="body" idx="1"/>
          </p:nvPr>
        </p:nvSpPr>
        <p:spPr>
          <a:xfrm>
            <a:off x="686421" y="4344025"/>
            <a:ext cx="5485158" cy="4114488"/>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37" name="Google Shape;337;g11642a7243a_2_2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1642a7243a_2_2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g11642a7243a_2_249:notes"/>
          <p:cNvSpPr txBox="1">
            <a:spLocks noGrp="1"/>
          </p:cNvSpPr>
          <p:nvPr>
            <p:ph type="body" idx="1"/>
          </p:nvPr>
        </p:nvSpPr>
        <p:spPr>
          <a:xfrm>
            <a:off x="686421" y="4344025"/>
            <a:ext cx="5485158" cy="411448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344" name="Google Shape;344;g11642a7243a_2_249:notes"/>
          <p:cNvSpPr txBox="1">
            <a:spLocks noGrp="1"/>
          </p:cNvSpPr>
          <p:nvPr>
            <p:ph type="sldNum" idx="12"/>
          </p:nvPr>
        </p:nvSpPr>
        <p:spPr>
          <a:xfrm>
            <a:off x="3884026" y="8684926"/>
            <a:ext cx="2972421" cy="457513"/>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17</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1642a7243a_2_2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g11642a7243a_2_255:notes"/>
          <p:cNvSpPr txBox="1">
            <a:spLocks noGrp="1"/>
          </p:cNvSpPr>
          <p:nvPr>
            <p:ph type="body" idx="1"/>
          </p:nvPr>
        </p:nvSpPr>
        <p:spPr>
          <a:xfrm>
            <a:off x="686421" y="4344025"/>
            <a:ext cx="5485158" cy="4114488"/>
          </a:xfrm>
          <a:prstGeom prst="rect">
            <a:avLst/>
          </a:prstGeom>
          <a:noFill/>
          <a:ln>
            <a:noFill/>
          </a:ln>
        </p:spPr>
        <p:txBody>
          <a:bodyPr spcFirstLastPara="1" wrap="square" lIns="91325" tIns="45650" rIns="91325" bIns="45650" anchor="t" anchorCtr="0">
            <a:noAutofit/>
          </a:bodyPr>
          <a:lstStyle/>
          <a:p>
            <a:pPr marL="0" lvl="0" indent="0" algn="l" rtl="0">
              <a:lnSpc>
                <a:spcPct val="80000"/>
              </a:lnSpc>
              <a:spcBef>
                <a:spcPts val="0"/>
              </a:spcBef>
              <a:spcAft>
                <a:spcPts val="0"/>
              </a:spcAft>
              <a:buNone/>
            </a:pPr>
            <a:endParaRPr sz="1600" b="0" i="0" u="none" strike="noStrike">
              <a:solidFill>
                <a:srgbClr val="000000"/>
              </a:solidFill>
              <a:latin typeface="Arial"/>
              <a:ea typeface="Arial"/>
              <a:cs typeface="Arial"/>
              <a:sym typeface="Arial"/>
            </a:endParaRPr>
          </a:p>
          <a:p>
            <a:pPr marL="0" marR="25400" lvl="0" indent="0" algn="l" rtl="0">
              <a:lnSpc>
                <a:spcPct val="80000"/>
              </a:lnSpc>
              <a:spcBef>
                <a:spcPts val="500"/>
              </a:spcBef>
              <a:spcAft>
                <a:spcPts val="0"/>
              </a:spcAft>
              <a:buNone/>
            </a:pPr>
            <a:r>
              <a:rPr lang="en" sz="1600" b="0" i="0" u="none" strike="noStrike">
                <a:solidFill>
                  <a:srgbClr val="90C225"/>
                </a:solidFill>
                <a:latin typeface="Arial"/>
                <a:ea typeface="Arial"/>
                <a:cs typeface="Arial"/>
                <a:sym typeface="Arial"/>
              </a:rPr>
              <a:t>ESSA Assessment Regulations, Section 200.2(b)(3)(ii)(B)(2), State Responsibilities for Assessment</a:t>
            </a:r>
            <a:endParaRPr sz="1400"/>
          </a:p>
          <a:p>
            <a:pPr marL="0" marR="0" lvl="0" indent="0" algn="l" rtl="0">
              <a:lnSpc>
                <a:spcPct val="80000"/>
              </a:lnSpc>
              <a:spcBef>
                <a:spcPts val="500"/>
              </a:spcBef>
              <a:spcAft>
                <a:spcPts val="0"/>
              </a:spcAft>
              <a:buNone/>
            </a:pPr>
            <a:r>
              <a:rPr lang="en" sz="1600" b="0" i="0" u="none" strike="noStrike">
                <a:solidFill>
                  <a:srgbClr val="404040"/>
                </a:solidFill>
                <a:latin typeface="Arial"/>
                <a:ea typeface="Arial"/>
                <a:cs typeface="Arial"/>
                <a:sym typeface="Arial"/>
              </a:rPr>
              <a:t>With respect to alternate assessments for students with the most significant cognitive disabilities, measure student performance based on alternate academic achievement standards defined by the State consistent with section 1111(b)(1)(E) of the Act that reflect professional judgment as to the highest possible standards achievable by such students to ensure that a student who meets the alternate academic achievement standards is on track to pursue postsecondary education or competitive integrated employment, consistent with the purposes of the Rehabilitation Act of 1973, as amended by the Workforce Innovation and Opportunity Act, as in effect on July 22, 2014.</a:t>
            </a:r>
            <a:endParaRPr sz="1400"/>
          </a:p>
          <a:p>
            <a:pPr marL="0" lvl="0" indent="0" algn="l" rtl="0">
              <a:lnSpc>
                <a:spcPct val="80000"/>
              </a:lnSpc>
              <a:spcBef>
                <a:spcPts val="300"/>
              </a:spcBef>
              <a:spcAft>
                <a:spcPts val="0"/>
              </a:spcAft>
              <a:buNone/>
            </a:pPr>
            <a:endParaRPr sz="1100"/>
          </a:p>
        </p:txBody>
      </p:sp>
      <p:sp>
        <p:nvSpPr>
          <p:cNvPr id="351" name="Google Shape;351;g11642a7243a_2_255:notes"/>
          <p:cNvSpPr txBox="1">
            <a:spLocks noGrp="1"/>
          </p:cNvSpPr>
          <p:nvPr>
            <p:ph type="sldNum" idx="12"/>
          </p:nvPr>
        </p:nvSpPr>
        <p:spPr>
          <a:xfrm>
            <a:off x="3884026" y="8684926"/>
            <a:ext cx="2972421" cy="457513"/>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18</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1642a7243a_2_2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g11642a7243a_2_261:notes"/>
          <p:cNvSpPr txBox="1">
            <a:spLocks noGrp="1"/>
          </p:cNvSpPr>
          <p:nvPr>
            <p:ph type="body" idx="1"/>
          </p:nvPr>
        </p:nvSpPr>
        <p:spPr>
          <a:xfrm>
            <a:off x="686421" y="4344025"/>
            <a:ext cx="5485158" cy="411448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 sz="1400"/>
              <a:t>In Arizona, these standards are called Core Content Connectors ( https://wiki.ncscpartners.org/index.php/Core_Content_Connectors ).  In Florida these standards are called ‘Access Points’ see https://www.cpalms.org/page24.aspx</a:t>
            </a:r>
            <a:endParaRPr sz="1400"/>
          </a:p>
          <a:p>
            <a:pPr marL="0" lvl="0" indent="0" algn="l" rtl="0">
              <a:spcBef>
                <a:spcPts val="400"/>
              </a:spcBef>
              <a:spcAft>
                <a:spcPts val="0"/>
              </a:spcAft>
              <a:buNone/>
            </a:pPr>
            <a:endParaRPr sz="1400"/>
          </a:p>
          <a:p>
            <a:pPr marL="0" lvl="0" indent="0" algn="l" rtl="0">
              <a:spcBef>
                <a:spcPts val="400"/>
              </a:spcBef>
              <a:spcAft>
                <a:spcPts val="0"/>
              </a:spcAft>
              <a:buNone/>
            </a:pPr>
            <a:r>
              <a:rPr lang="en" sz="1400"/>
              <a:t>Use Standards from other state without access point. </a:t>
            </a:r>
            <a:endParaRPr sz="1400"/>
          </a:p>
          <a:p>
            <a:pPr marL="0" lvl="0" indent="0" algn="l" rtl="0">
              <a:spcBef>
                <a:spcPts val="400"/>
              </a:spcBef>
              <a:spcAft>
                <a:spcPts val="0"/>
              </a:spcAft>
              <a:buNone/>
            </a:pPr>
            <a:endParaRPr sz="1400"/>
          </a:p>
          <a:p>
            <a:pPr marL="0" lvl="0" indent="0" algn="l" rtl="0">
              <a:spcBef>
                <a:spcPts val="400"/>
              </a:spcBef>
              <a:spcAft>
                <a:spcPts val="0"/>
              </a:spcAft>
              <a:buNone/>
            </a:pPr>
            <a:r>
              <a:rPr lang="en" sz="1400"/>
              <a:t>Diane Browder article</a:t>
            </a:r>
            <a:endParaRPr sz="1400"/>
          </a:p>
          <a:p>
            <a:pPr marL="0" lvl="0" indent="0" algn="l" rtl="0">
              <a:spcBef>
                <a:spcPts val="400"/>
              </a:spcBef>
              <a:spcAft>
                <a:spcPts val="0"/>
              </a:spcAft>
              <a:buNone/>
            </a:pPr>
            <a:endParaRPr sz="1400"/>
          </a:p>
          <a:p>
            <a:pPr marL="0" lvl="0" indent="0" algn="l" rtl="0">
              <a:spcBef>
                <a:spcPts val="400"/>
              </a:spcBef>
              <a:spcAft>
                <a:spcPts val="0"/>
              </a:spcAft>
              <a:buNone/>
            </a:pPr>
            <a:endParaRPr sz="1400"/>
          </a:p>
        </p:txBody>
      </p:sp>
      <p:sp>
        <p:nvSpPr>
          <p:cNvPr id="358" name="Google Shape;358;g11642a7243a_2_261:notes"/>
          <p:cNvSpPr txBox="1">
            <a:spLocks noGrp="1"/>
          </p:cNvSpPr>
          <p:nvPr>
            <p:ph type="sldNum" idx="12"/>
          </p:nvPr>
        </p:nvSpPr>
        <p:spPr>
          <a:xfrm>
            <a:off x="3884026" y="8684926"/>
            <a:ext cx="2972421" cy="457513"/>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19</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1642a7243a_2_86:notes"/>
          <p:cNvSpPr txBox="1">
            <a:spLocks noGrp="1"/>
          </p:cNvSpPr>
          <p:nvPr>
            <p:ph type="body" idx="1"/>
          </p:nvPr>
        </p:nvSpPr>
        <p:spPr>
          <a:xfrm>
            <a:off x="686421" y="4344025"/>
            <a:ext cx="5485158" cy="4114488"/>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45" name="Google Shape;245;g11642a7243a_2_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1642a7243a_2_269:notes"/>
          <p:cNvSpPr txBox="1">
            <a:spLocks noGrp="1"/>
          </p:cNvSpPr>
          <p:nvPr>
            <p:ph type="body" idx="1"/>
          </p:nvPr>
        </p:nvSpPr>
        <p:spPr>
          <a:xfrm>
            <a:off x="686421" y="4344025"/>
            <a:ext cx="5485158" cy="4114488"/>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64" name="Google Shape;364;g11642a7243a_2_2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1642a7243a_2_274:notes"/>
          <p:cNvSpPr txBox="1">
            <a:spLocks noGrp="1"/>
          </p:cNvSpPr>
          <p:nvPr>
            <p:ph type="body" idx="1"/>
          </p:nvPr>
        </p:nvSpPr>
        <p:spPr>
          <a:xfrm>
            <a:off x="686421" y="4344025"/>
            <a:ext cx="5485158" cy="4114488"/>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70" name="Google Shape;370;g11642a7243a_2_2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1642a7243a_2_281:notes"/>
          <p:cNvSpPr txBox="1">
            <a:spLocks noGrp="1"/>
          </p:cNvSpPr>
          <p:nvPr>
            <p:ph type="body" idx="1"/>
          </p:nvPr>
        </p:nvSpPr>
        <p:spPr>
          <a:xfrm>
            <a:off x="686421" y="4344025"/>
            <a:ext cx="5485158" cy="4114488"/>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76" name="Google Shape;376;g11642a7243a_2_2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1642a7243a_2_286:notes"/>
          <p:cNvSpPr txBox="1">
            <a:spLocks noGrp="1"/>
          </p:cNvSpPr>
          <p:nvPr>
            <p:ph type="body" idx="1"/>
          </p:nvPr>
        </p:nvSpPr>
        <p:spPr>
          <a:xfrm>
            <a:off x="686421" y="4344025"/>
            <a:ext cx="5485158" cy="4114488"/>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82" name="Google Shape;382;g11642a7243a_2_2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1642a7243a_2_291:notes"/>
          <p:cNvSpPr txBox="1">
            <a:spLocks noGrp="1"/>
          </p:cNvSpPr>
          <p:nvPr>
            <p:ph type="body" idx="1"/>
          </p:nvPr>
        </p:nvSpPr>
        <p:spPr>
          <a:xfrm>
            <a:off x="686421" y="4344025"/>
            <a:ext cx="5485158" cy="4114488"/>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88" name="Google Shape;388;g11642a7243a_2_2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1642a7243a_2_297:notes"/>
          <p:cNvSpPr txBox="1">
            <a:spLocks noGrp="1"/>
          </p:cNvSpPr>
          <p:nvPr>
            <p:ph type="body" idx="1"/>
          </p:nvPr>
        </p:nvSpPr>
        <p:spPr>
          <a:xfrm>
            <a:off x="686421" y="4344025"/>
            <a:ext cx="5485158" cy="4114488"/>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94" name="Google Shape;394;g11642a7243a_2_2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1642a7243a_2_3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g11642a7243a_2_303:notes"/>
          <p:cNvSpPr txBox="1">
            <a:spLocks noGrp="1"/>
          </p:cNvSpPr>
          <p:nvPr>
            <p:ph type="body" idx="1"/>
          </p:nvPr>
        </p:nvSpPr>
        <p:spPr>
          <a:xfrm>
            <a:off x="686421" y="4344025"/>
            <a:ext cx="5485158" cy="411448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401" name="Google Shape;401;g11642a7243a_2_303:notes"/>
          <p:cNvSpPr txBox="1">
            <a:spLocks noGrp="1"/>
          </p:cNvSpPr>
          <p:nvPr>
            <p:ph type="sldNum" idx="12"/>
          </p:nvPr>
        </p:nvSpPr>
        <p:spPr>
          <a:xfrm>
            <a:off x="3884026" y="8684926"/>
            <a:ext cx="2972421" cy="457513"/>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26</a:t>
            </a:fld>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1642a7243a_2_309:notes"/>
          <p:cNvSpPr txBox="1">
            <a:spLocks noGrp="1"/>
          </p:cNvSpPr>
          <p:nvPr>
            <p:ph type="body" idx="1"/>
          </p:nvPr>
        </p:nvSpPr>
        <p:spPr>
          <a:xfrm>
            <a:off x="686421" y="4344025"/>
            <a:ext cx="5485158" cy="4114488"/>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07" name="Google Shape;407;g11642a7243a_2_3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1642a7243a_2_314:notes"/>
          <p:cNvSpPr txBox="1">
            <a:spLocks noGrp="1"/>
          </p:cNvSpPr>
          <p:nvPr>
            <p:ph type="body" idx="1"/>
          </p:nvPr>
        </p:nvSpPr>
        <p:spPr>
          <a:xfrm>
            <a:off x="686421" y="4344025"/>
            <a:ext cx="5485158" cy="4114488"/>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13" name="Google Shape;413;g11642a7243a_2_3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1642a7243a_2_319:notes"/>
          <p:cNvSpPr txBox="1">
            <a:spLocks noGrp="1"/>
          </p:cNvSpPr>
          <p:nvPr>
            <p:ph type="body" idx="1"/>
          </p:nvPr>
        </p:nvSpPr>
        <p:spPr>
          <a:xfrm>
            <a:off x="686421" y="4344025"/>
            <a:ext cx="5485158" cy="4114488"/>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19" name="Google Shape;419;g11642a7243a_2_3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1642a7243a_2_91:notes"/>
          <p:cNvSpPr txBox="1">
            <a:spLocks noGrp="1"/>
          </p:cNvSpPr>
          <p:nvPr>
            <p:ph type="body" idx="1"/>
          </p:nvPr>
        </p:nvSpPr>
        <p:spPr>
          <a:xfrm>
            <a:off x="686421" y="4344025"/>
            <a:ext cx="5485158" cy="4114488"/>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51" name="Google Shape;251;g11642a7243a_2_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1642a7243a_2_324:notes"/>
          <p:cNvSpPr txBox="1">
            <a:spLocks noGrp="1"/>
          </p:cNvSpPr>
          <p:nvPr>
            <p:ph type="body" idx="1"/>
          </p:nvPr>
        </p:nvSpPr>
        <p:spPr>
          <a:xfrm>
            <a:off x="686421" y="4344025"/>
            <a:ext cx="5485158" cy="4114488"/>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25" name="Google Shape;425;g11642a7243a_2_3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1642a7243a_2_329:notes"/>
          <p:cNvSpPr txBox="1">
            <a:spLocks noGrp="1"/>
          </p:cNvSpPr>
          <p:nvPr>
            <p:ph type="body" idx="1"/>
          </p:nvPr>
        </p:nvSpPr>
        <p:spPr>
          <a:xfrm>
            <a:off x="686421" y="4344025"/>
            <a:ext cx="5485158" cy="4114488"/>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31" name="Google Shape;431;g11642a7243a_2_3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11642a7243a_2_3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g11642a7243a_2_334:notes"/>
          <p:cNvSpPr txBox="1">
            <a:spLocks noGrp="1"/>
          </p:cNvSpPr>
          <p:nvPr>
            <p:ph type="body" idx="1"/>
          </p:nvPr>
        </p:nvSpPr>
        <p:spPr>
          <a:xfrm>
            <a:off x="686421" y="4344025"/>
            <a:ext cx="5485158" cy="4114488"/>
          </a:xfrm>
          <a:prstGeom prst="rect">
            <a:avLst/>
          </a:prstGeom>
          <a:noFill/>
          <a:ln>
            <a:noFill/>
          </a:ln>
        </p:spPr>
        <p:txBody>
          <a:bodyPr spcFirstLastPara="1" wrap="square" lIns="91325" tIns="45650" rIns="91325" bIns="45650" anchor="t" anchorCtr="0">
            <a:noAutofit/>
          </a:bodyPr>
          <a:lstStyle/>
          <a:p>
            <a:pPr marL="0" marR="0" lvl="0" indent="0" algn="l" rtl="0">
              <a:lnSpc>
                <a:spcPct val="87000"/>
              </a:lnSpc>
              <a:spcBef>
                <a:spcPts val="0"/>
              </a:spcBef>
              <a:spcAft>
                <a:spcPts val="0"/>
              </a:spcAft>
              <a:buNone/>
            </a:pPr>
            <a:r>
              <a:rPr lang="en" sz="400">
                <a:solidFill>
                  <a:srgbClr val="002147"/>
                </a:solidFill>
                <a:latin typeface="Quattrocento Sans"/>
                <a:ea typeface="Quattrocento Sans"/>
                <a:cs typeface="Quattrocento Sans"/>
                <a:sym typeface="Quattrocento Sans"/>
              </a:rPr>
              <a:t>ELA Claim 1: Students will comprehend text in increasingly complex ways</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Shared Reading</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This module describes shared reading, a reading approach that emphasizes interaction and engagement with books. In the DLM assessment, students frequently engage in a shared reading of a text before rereading a text to respond to questions.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3"/>
              </a:rPr>
              <a:t>Online Self-directed Shared Reading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4"/>
              </a:rPr>
              <a:t>Group Facilitated Module Materials for Shared Reading</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Teaching Text Comprehension: Anchor-Read-Apply</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Participants will learn to identify the components of an Anchor-Read-Apply text comprehension lesson, match purposes for reading with anchor activities, and describe the difference between asking question to assess comprehension and teaching students to understand text in increasingly complex ways.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5"/>
              </a:rPr>
              <a:t>Online Self-directed Anchor-Read-Apply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6"/>
              </a:rPr>
              <a:t>Group Facilitated Module Materials for Anchor-Read-Apply</a:t>
            </a:r>
            <a:endParaRPr sz="400">
              <a:latin typeface="Calibri"/>
              <a:ea typeface="Calibri"/>
              <a:cs typeface="Calibri"/>
              <a:sym typeface="Calibri"/>
            </a:endParaRPr>
          </a:p>
          <a:p>
            <a:pPr marL="0" lvl="0" indent="0" algn="l" rtl="0">
              <a:lnSpc>
                <a:spcPct val="80000"/>
              </a:lnSpc>
              <a:spcBef>
                <a:spcPts val="900"/>
              </a:spcBef>
              <a:spcAft>
                <a:spcPts val="0"/>
              </a:spcAft>
              <a:buNone/>
            </a:pPr>
            <a:endParaRPr sz="300"/>
          </a:p>
          <a:p>
            <a:pPr marL="0" marR="0" lvl="0" indent="0" algn="l" rtl="0">
              <a:lnSpc>
                <a:spcPct val="87000"/>
              </a:lnSpc>
              <a:spcBef>
                <a:spcPts val="0"/>
              </a:spcBef>
              <a:spcAft>
                <a:spcPts val="0"/>
              </a:spcAft>
              <a:buNone/>
            </a:pPr>
            <a:r>
              <a:rPr lang="en" sz="400" b="1">
                <a:solidFill>
                  <a:srgbClr val="28303D"/>
                </a:solidFill>
                <a:latin typeface="Quattrocento Sans"/>
                <a:ea typeface="Quattrocento Sans"/>
                <a:cs typeface="Quattrocento Sans"/>
                <a:sym typeface="Quattrocento Sans"/>
              </a:rPr>
              <a:t>Generating Purposes for Reading</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This module reviews the Anchor-Read-Apply framework for reading comprehension. Participants will learn how to generate purposes for reading using the DLM Essential Elements and review activities to help students activate background knowledge.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7"/>
              </a:rPr>
              <a:t>Online Self-directed Purposes for Reading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8"/>
              </a:rPr>
              <a:t>Group Facilitated Module Materials for Purposes for Reading</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DR-TA and Other Text Comprehension Approaches</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Participants will briefly review the anchor-read-apply framework and will be introduced to the DR- TA, KWL, and Yes/No comprehension instructional strategies.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9"/>
              </a:rPr>
              <a:t>Online Self-directed Text Comprehension Approaches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10"/>
              </a:rPr>
              <a:t>Group Facilitated Module Materials for Text Comprehension Approaches</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a:solidFill>
                  <a:srgbClr val="002147"/>
                </a:solidFill>
                <a:latin typeface="Quattrocento Sans"/>
                <a:ea typeface="Quattrocento Sans"/>
                <a:cs typeface="Quattrocento Sans"/>
                <a:sym typeface="Quattrocento Sans"/>
              </a:rPr>
              <a:t>ELA Claim 2: Students can produce writing for a range of purposes and audiences</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Emergent Writing</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Participants of this module will learn about alternate pencils, how to support emergent writers, what students learn during the emergent writing stage, and analyze samples of emergent writing.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11"/>
              </a:rPr>
              <a:t>Online Self-directed Emergent Writing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12"/>
              </a:rPr>
              <a:t>Group Facilitated Module Materials for Emergent Writing</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Writing with Alternate Pencils</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This module describes ways to get students started with writing when they cannot use a traditional pencil, pen, or computer keyboard. The content of this module applies to students at all levels of literacy understanding including students who do not yet know letter names or sounds.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13"/>
              </a:rPr>
              <a:t>Online Self-directed Writing with Alternate Pencils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14"/>
              </a:rPr>
              <a:t>Group Facilitated Module Materials for Writing with Alternate Pencils</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Writing: Text Types and Purposes</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This module provides a brief overview of writing in the DLM Essential Elements with an emphasis on teaching students with significant cognitive disabilities how to use print or braille to communicate to different people for different reasons.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15"/>
              </a:rPr>
              <a:t>Online Self-directed Text Types and Purposes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16"/>
              </a:rPr>
              <a:t>Group Facilitated Module Materials for Text Types and Purposes</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Writing Information and Explanation Texts</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This module focuses on approaches that help students learn to select topics and write to share information or explain what they know about them.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17"/>
              </a:rPr>
              <a:t>Online Self-directed Information and Explanation Texts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18"/>
              </a:rPr>
              <a:t>Group Facilitated Module Materials for Information and Explanation Texts</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Writing: Production and Distribution</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This module address the need to provide students with significant cognitive disabilities with access to a means of writing as well as sound and well-balanced instruction in the cognitive acts that writing requires.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19"/>
              </a:rPr>
              <a:t>Online Self-directed Production and Distribution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20"/>
              </a:rPr>
              <a:t>Group Facilitated Module Materials for Production and Distribution</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Writing: Getting Started with Narrative Writing</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This module describes narrative writing and explains how to support students in writing about familiar experiences. Participants will identify possible topics for students to write about, as well as examine narrative writing drafts by students with significant cognitive disabilities.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21"/>
              </a:rPr>
              <a:t>Online Self-directed Narrative Writing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22"/>
              </a:rPr>
              <a:t>Group Facilitated Module Materials for Narrative Writing</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Writing: Getting Started in Writing Arguments</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After completing this module, participants will be able to describe the difference between persuasion and arguments, identify ways to use familiar student experiences in instruction, and create mentor texts based on student preferences.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23"/>
              </a:rPr>
              <a:t>Online Self-directed Writing Arguments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24"/>
              </a:rPr>
              <a:t>Group Facilitated Module Materials for Writing Arguments</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Predictable Chart Writing</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This module focuses on what predictable chart writing is and why it is important for students with significant cognitive disabilities. Participants will examine student and teacher roles and ways predictable chart writing can be adapted to meet the needs of students.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25"/>
              </a:rPr>
              <a:t>Online Self-directed Predictable Chart Writing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26"/>
              </a:rPr>
              <a:t>Group Facilitated Module Materials for Predictable Chart Writing</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a:solidFill>
                  <a:srgbClr val="002147"/>
                </a:solidFill>
                <a:latin typeface="Quattrocento Sans"/>
                <a:ea typeface="Quattrocento Sans"/>
                <a:cs typeface="Quattrocento Sans"/>
                <a:sym typeface="Quattrocento Sans"/>
              </a:rPr>
              <a:t>ELA Claim 3: Students can communicate for a range of purposes and audiences</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Beginning Communicators</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This module describes symbolic and non-symbolic forms of communication, the distinction between pre-intentional and pre-symbolic communicators, and identifies additional sources of support for building communication skills.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27"/>
              </a:rPr>
              <a:t>Online Self-directed Beginning Communicators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28"/>
              </a:rPr>
              <a:t>Group Facilitated Module Materials for Beginning Communicators</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Speaking and Listening</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This module addresses speaking and listening in the broader context of expressive and receptive communication for students with significant cognitive disabilities. The content in this module is important to understand the DLM Essential Elements in Speaking and Listening and across all of the strands of Essential Elements in English language arts.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29"/>
              </a:rPr>
              <a:t>Online Self-directed Speaking and Listening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30"/>
              </a:rPr>
              <a:t>Group Facilitated Module Materials for Speaking and Listening</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Symbols</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This self-directed module provides an overview of symbols to support communication and interaction. It also describes the use of symbols and photographs in text.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31"/>
              </a:rPr>
              <a:t>Online Self-directed Symbols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32"/>
              </a:rPr>
              <a:t>Group Facilitated Module Materials for Symbols</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DLM Core Vocabulary and Communication</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This module focuses on the use of core vocabulary as a support for communication for students who cannot use speech to meet their face-to-face communication needs and require augmentative and alternative communication.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33"/>
              </a:rPr>
              <a:t>Online Self-directed Core Vocabulary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34"/>
              </a:rPr>
              <a:t>Group Facilitated Module Materials for Core Vocabulary</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Supporting Participation in Discussion</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Participants will review the goals of supporting participation in discussion and the need of an expressive means of communication for all students. Participants will also be given 5 strategies to use in supporting students during discussions with teachers and peers.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35"/>
              </a:rPr>
              <a:t>Online Self-directed Participation in Discussion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36"/>
              </a:rPr>
              <a:t>Group Facilitated Module Materials for Participation in Discussion</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a:solidFill>
                  <a:srgbClr val="002147"/>
                </a:solidFill>
                <a:latin typeface="Quattrocento Sans"/>
                <a:ea typeface="Quattrocento Sans"/>
                <a:cs typeface="Quattrocento Sans"/>
                <a:sym typeface="Quattrocento Sans"/>
              </a:rPr>
              <a:t>ELA Claim 4: Students can engage in research/inquiry to investigate topics and present information</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Writing: Research and Range of Writing</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This module focuses on writing instruction designed to help students with significant cognitive disabilities ultimately develop the capacity to build knowledge on a subject through research and to respond through writing while keeping a focus on a range of purposes and audiences for writing.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37"/>
              </a:rPr>
              <a:t>Online Self-directed Research and Range of Writing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38"/>
              </a:rPr>
              <a:t>Group Facilitated Module Materials for Research and Range of Writing</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Strategies and Formats for Presenting Ideas</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Participants will review the general skills targeted in the DLM Essential Elements for developing presentations, the steps for creating a presentation and how to support student participation and collaboration, and how various types of media can be used in different formats to enhance presentations.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39"/>
              </a:rPr>
              <a:t>Online Self-directed Presenting Ideas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40"/>
              </a:rPr>
              <a:t>Group Facilitated Module Materials for Presenting Ideas</a:t>
            </a:r>
            <a:endParaRPr sz="400">
              <a:latin typeface="Calibri"/>
              <a:ea typeface="Calibri"/>
              <a:cs typeface="Calibri"/>
              <a:sym typeface="Calibri"/>
            </a:endParaRPr>
          </a:p>
          <a:p>
            <a:pPr marL="0" lvl="0" indent="0" algn="l" rtl="0">
              <a:lnSpc>
                <a:spcPct val="80000"/>
              </a:lnSpc>
              <a:spcBef>
                <a:spcPts val="900"/>
              </a:spcBef>
              <a:spcAft>
                <a:spcPts val="0"/>
              </a:spcAft>
              <a:buNone/>
            </a:pPr>
            <a:endParaRPr sz="300"/>
          </a:p>
        </p:txBody>
      </p:sp>
      <p:sp>
        <p:nvSpPr>
          <p:cNvPr id="438" name="Google Shape;438;g11642a7243a_2_334:notes"/>
          <p:cNvSpPr txBox="1">
            <a:spLocks noGrp="1"/>
          </p:cNvSpPr>
          <p:nvPr>
            <p:ph type="sldNum" idx="12"/>
          </p:nvPr>
        </p:nvSpPr>
        <p:spPr>
          <a:xfrm>
            <a:off x="3884026" y="8684926"/>
            <a:ext cx="2972421" cy="457513"/>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32</a:t>
            </a:fld>
            <a:endParaRPr sz="14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11642a7243a_2_3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g11642a7243a_2_340:notes"/>
          <p:cNvSpPr txBox="1">
            <a:spLocks noGrp="1"/>
          </p:cNvSpPr>
          <p:nvPr>
            <p:ph type="body" idx="1"/>
          </p:nvPr>
        </p:nvSpPr>
        <p:spPr>
          <a:xfrm>
            <a:off x="686421" y="4344025"/>
            <a:ext cx="5485158" cy="4114488"/>
          </a:xfrm>
          <a:prstGeom prst="rect">
            <a:avLst/>
          </a:prstGeom>
          <a:noFill/>
          <a:ln>
            <a:noFill/>
          </a:ln>
        </p:spPr>
        <p:txBody>
          <a:bodyPr spcFirstLastPara="1" wrap="square" lIns="91325" tIns="45650" rIns="91325" bIns="45650" anchor="t" anchorCtr="0">
            <a:noAutofit/>
          </a:bodyPr>
          <a:lstStyle/>
          <a:p>
            <a:pPr marL="0" marR="0" lvl="0" indent="0" algn="l" rtl="0">
              <a:lnSpc>
                <a:spcPct val="87000"/>
              </a:lnSpc>
              <a:spcBef>
                <a:spcPts val="0"/>
              </a:spcBef>
              <a:spcAft>
                <a:spcPts val="0"/>
              </a:spcAft>
              <a:buNone/>
            </a:pPr>
            <a:r>
              <a:rPr lang="en" sz="400">
                <a:solidFill>
                  <a:srgbClr val="002147"/>
                </a:solidFill>
                <a:latin typeface="Quattrocento Sans"/>
                <a:ea typeface="Quattrocento Sans"/>
                <a:cs typeface="Quattrocento Sans"/>
                <a:sym typeface="Quattrocento Sans"/>
              </a:rPr>
              <a:t>Math Claim 1: Students demonstrate increasingly complex understanding of number sense</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Composing, Decomposing, and Comparing Numbers</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This module focuses on composing, decomposing, and comparing numbers and how these concepts support students understanding of addition, subtraction, multiplication, and division.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3"/>
              </a:rPr>
              <a:t>Online Self-directed Composing, Decomposing, and Comparing Numbers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4"/>
              </a:rPr>
              <a:t>Group Facilitated Module Materials for Composing, Decomposing, and Comparing Numbers</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Counting and Cardinality</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This self-directed module provides an introduction to the domain of counting and cardinality. It includes information regarding research-based instructional approaches and their application to students with significant cognitive disabilities.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5"/>
              </a:rPr>
              <a:t>Online Self-directed Counting and Cardinality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6"/>
              </a:rPr>
              <a:t>Group Facilitated Module Materials for Counting and Cardinality</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Calculating Accurately with Addition</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This module will help participants to support student learning of addition facts, the properties of addition, and the use of manipulatives for students with physical barriers.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7"/>
              </a:rPr>
              <a:t>Online Self-directed Addition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8"/>
              </a:rPr>
              <a:t>Group Facilitated Module Materials for Addition</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Calculating Accurately with Division</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Participants will learn how other mathematical operations play a role in learning division as well as gain greater understanding of the importance of receptive and expressive language in communicating about division.  Two types of division, sharing and grouping, will also be discussed.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9"/>
              </a:rPr>
              <a:t>Online Self-directed Division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10"/>
              </a:rPr>
              <a:t>Group Facilitated Module Materials for Division</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Calculating Accurately with Multiplication</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Participants of this module will learn how repeated addition and arrays support understanding of multiplication, will use multiple representations to model multiplication, and how the properties of multiplication help to support student understanding. The big ideas in multiplication will also be addressed.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11"/>
              </a:rPr>
              <a:t>Online Self-directed Multiplication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12"/>
              </a:rPr>
              <a:t>Group Facilitated Module Materials for Multiplication</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Calculating Accurately with Subtraction</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In this module, participants will make connections between addition and subtraction, as well as learn subtraction strategies, structures, and properties.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13"/>
              </a:rPr>
              <a:t>Online Self-directed Subtraction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14"/>
              </a:rPr>
              <a:t>Group Facilitated Module Materials for Subtraction</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Forms of Number</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This module focuses on three representational forms of number concrete quantity, pictorial quantity, and symbol and numeral quantity and how all three of these forms support a student in developing number sense.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15"/>
              </a:rPr>
              <a:t>Online Self-directed Forms of Number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16"/>
              </a:rPr>
              <a:t>Group Facilitated Module Materials for Forms of Number</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Fraction Concepts and Models Part I</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The module provides an overview of the instructional concepts that lead to a foundational understanding of fractions.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17"/>
              </a:rPr>
              <a:t>Online Self-directed Fractions 1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18"/>
              </a:rPr>
              <a:t>Group Facilitated Module Materials for Fractions 1</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Fraction Concepts and Models Part II</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Description: The module provides information on how to apply the knowledge from Fraction Concepts and Models Part I to students with significant cognitive disabilities.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19"/>
              </a:rPr>
              <a:t>Online Self-directed Fractions 2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20"/>
              </a:rPr>
              <a:t>Group Facilitated Module Materials for Fractions 2</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Place Value</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The module connects recognizing a unit to place value and explains the beginning knowledge set needed for place value understanding.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21"/>
              </a:rPr>
              <a:t>Online Self-directed Place Value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22"/>
              </a:rPr>
              <a:t>Group Facilitated Module Materials for Place Value</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The Power of Ten-Frames</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This self-directed module focuses on the use of a ten frame as a tool to help students develop an understanding of base-ten as well as composing and decomposing.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23"/>
              </a:rPr>
              <a:t>Online Self-directed Ten-Frames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24"/>
              </a:rPr>
              <a:t>Group Facilitated Module Materials for Ten-Frames</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Unitizing</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The module focuses on understanding units or groupings to help students develop a strategic use of units to deal with quantities and problem solving.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25"/>
              </a:rPr>
              <a:t>Online Self-directed Unitizing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26"/>
              </a:rPr>
              <a:t>Group Facilitated Module Materials for Unitizing</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Units and Operations</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This module presents the idea of unit as a foundational understanding that impacts student understanding of groupings, place value, and operations in algebraic, geometric and fractional thinking.</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27"/>
              </a:rPr>
              <a:t>Online Self-directed Units and Operations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28"/>
              </a:rPr>
              <a:t>Group Facilitated Module Materials for Units and Operations</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a:solidFill>
                  <a:srgbClr val="002147"/>
                </a:solidFill>
                <a:latin typeface="Quattrocento Sans"/>
                <a:ea typeface="Quattrocento Sans"/>
                <a:cs typeface="Quattrocento Sans"/>
                <a:sym typeface="Quattrocento Sans"/>
              </a:rPr>
              <a:t>Math Claim 2: Students demonstrate increasingly complex spatial reasoning and understanding of geometric principles</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Basic Geometric Shapes and Their Attributes</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The module provides information on the development of the basic understanding of shapes and the elements of their attributes that need to be explicitly included in lesson plans.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29"/>
              </a:rPr>
              <a:t>Online Self-directed Geometric Shapes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30"/>
              </a:rPr>
              <a:t>Group Facilitated Module Materials for Geometric Shapes</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Composing and Decomposing Shapes and Area</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This module describes the concept of how composing and decomposing shapes supports other mathematical concepts, the idea that smaller units can be combined to form larger units and vice versa, concepts about area that students can work on before learning to calculate area, and how tiling and partitioning can be used to prove the calculation of area.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31"/>
              </a:rPr>
              <a:t>Online Self-directed Shapes and Area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32"/>
              </a:rPr>
              <a:t>Group Facilitated Module Materials for Shapes and Area</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Perimeter, Volume, and Mass</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The basic concepts of perimeter, volume, and mass will be discussed. Participants will understand how to use the Anchor, Think and Do, Apply lesson format when planning instructional activities using perimeter and volume as an example. Using the Anchor, Think and Do, Apply format, participants will match Essential Elements to purposes for instruction and determine anchor activities that match purposes.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33"/>
              </a:rPr>
              <a:t>Online Self-directed Perimeter, Volume, and Mass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34"/>
              </a:rPr>
              <a:t>Group Facilitated Module Materials for Perimeter, Volume, and Mass</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Properties of Lines and Angles</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35"/>
              </a:rPr>
              <a:t>Online Self-directed Lines and Angles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36"/>
              </a:rPr>
              <a:t>Group Facilitated Module Materials for Lines and Angles</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a:solidFill>
                  <a:srgbClr val="002147"/>
                </a:solidFill>
                <a:latin typeface="Quattrocento Sans"/>
                <a:ea typeface="Quattrocento Sans"/>
                <a:cs typeface="Quattrocento Sans"/>
                <a:sym typeface="Quattrocento Sans"/>
              </a:rPr>
              <a:t>Math Claim 3: Students demonstrate increasingly complex understanding of measurement, data, and analytic procedures</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Exponents and Probability</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After completing this module, participants will understand the function of an exponent and be able to calculate a simple equation with exponents. Participants will also understand that probability is the likelihood of an event and learn how to use tools to support student understanding of probability.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37"/>
              </a:rPr>
              <a:t>Online Self-directed Exponents and Probability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38"/>
              </a:rPr>
              <a:t>Group Facilitated Module Materials for Exponents and Probability</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Measuring and Comparing Lengths</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This module focuses on the understanding the attribute of length, how to compare and measure units, and the use of number lines and rulers in the measuring process.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39"/>
              </a:rPr>
              <a:t>Online Self-directed Measuring and Comparing Lengths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40"/>
              </a:rPr>
              <a:t>Group Facilitated Module Materials for Measuring and Comparing Lengths</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Time and Money</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Participants will learn about money concepts, the language of time, the skills involved in reading a clock, and how questions can be rephrased into statements so that students can demonstrate their receptive understanding of time concepts.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41"/>
              </a:rPr>
              <a:t>Online Self-directed Time and Money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42"/>
              </a:rPr>
              <a:t>Group Facilitated Module Materials for Time and Money</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Organizing and Using Data to Answer Questions</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In this module, participants will learn that graphs are tools for visually organizing and comparing data about two or more items, that for students to learn to think statistically, the “data” must always be related to a question or a series of questions and that object, and that picture and bar graphs are useful to display categorical data and line plots, circle charts, and tables tend are useful in displaying numerical data. Participants will also understand how students will learn to interoperate data from increasingly more complex displays.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43"/>
              </a:rPr>
              <a:t>Online Self-directed Organizing and Using Data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44"/>
              </a:rPr>
              <a:t>Group Facilitated Module Materials for Organizing and Using Data</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a:solidFill>
                  <a:srgbClr val="002147"/>
                </a:solidFill>
                <a:latin typeface="Quattrocento Sans"/>
                <a:ea typeface="Quattrocento Sans"/>
                <a:cs typeface="Quattrocento Sans"/>
                <a:sym typeface="Quattrocento Sans"/>
              </a:rPr>
              <a:t>Math Claim 4: Students solve increasingly complex mathematical problems, making productive use of algebra and functions</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Algebraic Thinking</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Participants will learn how multiple means of representation helps support algebraic thinking, how teaching algebraic thinking involves helping students make connections, describe, and justify general patterns, and the importance of the equal sign.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45"/>
              </a:rPr>
              <a:t>Online Self-directed Algebraic Thinking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46"/>
              </a:rPr>
              <a:t>Group Facilitated Module Materials for Algebraic Thinking</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Calculating Accurately with Addition</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This module will help participants to support student learning of addition facts, the properties of addition, and the use of manipulatives for students with physical barriers.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7"/>
              </a:rPr>
              <a:t>Online Self-directed Addition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8"/>
              </a:rPr>
              <a:t>Group Facilitated Module Materials for Addition</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Calculating Accurately with Division</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Participants will learn how other mathematical operations play a role in learning division as well as gain greater understanding of the importance of receptive and expressive language in communicating about division.  Two types of division, sharing and grouping, will also be discussed.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9"/>
              </a:rPr>
              <a:t>Online Self-directed Division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10"/>
              </a:rPr>
              <a:t>Group Facilitated Module Materials for Division</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Calculating Accurately with Multiplication</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Participants of this module will learn how repeated addition and arrays support understanding of multiplication, will use multiple representations to model multiplication, and how the properties of multiplication help to support student understanding. The big ideas in multiplication will also be addressed.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11"/>
              </a:rPr>
              <a:t>Online Self-directed Multiplication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12"/>
              </a:rPr>
              <a:t>Group Facilitated Module Materials for Multiplication</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Calculating Accurately with Subtraction</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In this module, participants will make connections between addition and subtraction, as well as learn subtraction strategies, structures, and properties.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13"/>
              </a:rPr>
              <a:t>Online Self-directed Subtraction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14"/>
              </a:rPr>
              <a:t>Group Facilitated Module Materials for Subtraction</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Functions and Rates</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In this module, participants will gain understanding of how students can use language descriptors as a foundation for developing mathematical language using variables. Participants will also learn how students can use prior knowledge of counting and patterns to build an understanding of Functions and Rate and find the rate of change using a function table or graph.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47"/>
              </a:rPr>
              <a:t>Online Self-directed Functions and Rates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48"/>
              </a:rPr>
              <a:t>Group Facilitated Module Materials for Functions and Rates</a:t>
            </a:r>
            <a:endParaRPr sz="400">
              <a:latin typeface="Calibri"/>
              <a:ea typeface="Calibri"/>
              <a:cs typeface="Calibri"/>
              <a:sym typeface="Calibri"/>
            </a:endParaRPr>
          </a:p>
          <a:p>
            <a:pPr marL="0" marR="0" lvl="0" indent="0" algn="l" rtl="0">
              <a:lnSpc>
                <a:spcPct val="87000"/>
              </a:lnSpc>
              <a:spcBef>
                <a:spcPts val="800"/>
              </a:spcBef>
              <a:spcAft>
                <a:spcPts val="0"/>
              </a:spcAft>
              <a:buNone/>
            </a:pPr>
            <a:r>
              <a:rPr lang="en" sz="400" b="1">
                <a:solidFill>
                  <a:srgbClr val="28303D"/>
                </a:solidFill>
                <a:latin typeface="Quattrocento Sans"/>
                <a:ea typeface="Quattrocento Sans"/>
                <a:cs typeface="Quattrocento Sans"/>
                <a:sym typeface="Quattrocento Sans"/>
              </a:rPr>
              <a:t>Patterns and Sequence</a:t>
            </a:r>
            <a:br>
              <a:rPr lang="en" sz="400">
                <a:solidFill>
                  <a:srgbClr val="28303D"/>
                </a:solidFill>
                <a:latin typeface="Quattrocento Sans"/>
                <a:ea typeface="Quattrocento Sans"/>
                <a:cs typeface="Quattrocento Sans"/>
                <a:sym typeface="Quattrocento Sans"/>
              </a:rPr>
            </a:br>
            <a:r>
              <a:rPr lang="en" sz="400">
                <a:solidFill>
                  <a:srgbClr val="28303D"/>
                </a:solidFill>
                <a:latin typeface="Quattrocento Sans"/>
                <a:ea typeface="Quattrocento Sans"/>
                <a:cs typeface="Quattrocento Sans"/>
                <a:sym typeface="Quattrocento Sans"/>
              </a:rPr>
              <a:t>Participants will understand that recognizing and creating patterns is a basic math skill upon which many mathematical concepts are based and will learn about using repetition with variety to support student understanding of patterns.  Participants will also understand that the base-ten number system is full of patterns and helping students recognize those patterns gives the student a way of making connections between what they already know and what they are learning. </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49"/>
              </a:rPr>
              <a:t>Online Self-directed Patterns and Sequence Module</a:t>
            </a:r>
            <a:br>
              <a:rPr lang="en" sz="400">
                <a:solidFill>
                  <a:srgbClr val="28303D"/>
                </a:solidFill>
                <a:latin typeface="Quattrocento Sans"/>
                <a:ea typeface="Quattrocento Sans"/>
                <a:cs typeface="Quattrocento Sans"/>
                <a:sym typeface="Quattrocento Sans"/>
              </a:rPr>
            </a:br>
            <a:r>
              <a:rPr lang="en" sz="400" u="sng">
                <a:solidFill>
                  <a:schemeClr val="hlink"/>
                </a:solidFill>
                <a:latin typeface="Times New Roman"/>
                <a:ea typeface="Times New Roman"/>
                <a:cs typeface="Times New Roman"/>
                <a:sym typeface="Times New Roman"/>
                <a:hlinkClick r:id="rId50"/>
              </a:rPr>
              <a:t>Group Facilitated Module Materials for Patterns and Sequence</a:t>
            </a:r>
            <a:endParaRPr sz="400">
              <a:latin typeface="Calibri"/>
              <a:ea typeface="Calibri"/>
              <a:cs typeface="Calibri"/>
              <a:sym typeface="Calibri"/>
            </a:endParaRPr>
          </a:p>
          <a:p>
            <a:pPr marL="0" lvl="0" indent="0" algn="l" rtl="0">
              <a:lnSpc>
                <a:spcPct val="80000"/>
              </a:lnSpc>
              <a:spcBef>
                <a:spcPts val="900"/>
              </a:spcBef>
              <a:spcAft>
                <a:spcPts val="0"/>
              </a:spcAft>
              <a:buNone/>
            </a:pPr>
            <a:endParaRPr sz="300"/>
          </a:p>
        </p:txBody>
      </p:sp>
      <p:sp>
        <p:nvSpPr>
          <p:cNvPr id="445" name="Google Shape;445;g11642a7243a_2_340:notes"/>
          <p:cNvSpPr txBox="1">
            <a:spLocks noGrp="1"/>
          </p:cNvSpPr>
          <p:nvPr>
            <p:ph type="sldNum" idx="12"/>
          </p:nvPr>
        </p:nvSpPr>
        <p:spPr>
          <a:xfrm>
            <a:off x="3884026" y="8684926"/>
            <a:ext cx="2972421" cy="457513"/>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33</a:t>
            </a:fld>
            <a:endParaRPr sz="14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1642a7243a_2_346:notes"/>
          <p:cNvSpPr txBox="1">
            <a:spLocks noGrp="1"/>
          </p:cNvSpPr>
          <p:nvPr>
            <p:ph type="body" idx="1"/>
          </p:nvPr>
        </p:nvSpPr>
        <p:spPr>
          <a:xfrm>
            <a:off x="686421" y="4344025"/>
            <a:ext cx="5485158" cy="4114488"/>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51" name="Google Shape;451;g11642a7243a_2_3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1642a7243a_2_351:notes"/>
          <p:cNvSpPr txBox="1">
            <a:spLocks noGrp="1"/>
          </p:cNvSpPr>
          <p:nvPr>
            <p:ph type="body" idx="1"/>
          </p:nvPr>
        </p:nvSpPr>
        <p:spPr>
          <a:xfrm>
            <a:off x="686421" y="4344025"/>
            <a:ext cx="5485158" cy="4114488"/>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57" name="Google Shape;457;g11642a7243a_2_3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1642a7243a_2_356:notes"/>
          <p:cNvSpPr txBox="1">
            <a:spLocks noGrp="1"/>
          </p:cNvSpPr>
          <p:nvPr>
            <p:ph type="body" idx="1"/>
          </p:nvPr>
        </p:nvSpPr>
        <p:spPr>
          <a:xfrm>
            <a:off x="686421" y="4344025"/>
            <a:ext cx="5485158" cy="4114488"/>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63" name="Google Shape;463;g11642a7243a_2_3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1642a7243a_2_361:notes"/>
          <p:cNvSpPr txBox="1">
            <a:spLocks noGrp="1"/>
          </p:cNvSpPr>
          <p:nvPr>
            <p:ph type="body" idx="1"/>
          </p:nvPr>
        </p:nvSpPr>
        <p:spPr>
          <a:xfrm>
            <a:off x="686421" y="4344025"/>
            <a:ext cx="5485158" cy="4114488"/>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69" name="Google Shape;469;g11642a7243a_2_3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1642a7243a_2_3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g11642a7243a_2_366:notes"/>
          <p:cNvSpPr txBox="1">
            <a:spLocks noGrp="1"/>
          </p:cNvSpPr>
          <p:nvPr>
            <p:ph type="body" idx="1"/>
          </p:nvPr>
        </p:nvSpPr>
        <p:spPr>
          <a:xfrm>
            <a:off x="686421" y="4344025"/>
            <a:ext cx="5485158" cy="411448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476" name="Google Shape;476;g11642a7243a_2_366:notes"/>
          <p:cNvSpPr txBox="1">
            <a:spLocks noGrp="1"/>
          </p:cNvSpPr>
          <p:nvPr>
            <p:ph type="sldNum" idx="12"/>
          </p:nvPr>
        </p:nvSpPr>
        <p:spPr>
          <a:xfrm>
            <a:off x="3884026" y="8684926"/>
            <a:ext cx="2972421" cy="457513"/>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38</a:t>
            </a:fld>
            <a:endParaRPr sz="14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11642a7243a_2_3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g11642a7243a_2_372:notes"/>
          <p:cNvSpPr txBox="1">
            <a:spLocks noGrp="1"/>
          </p:cNvSpPr>
          <p:nvPr>
            <p:ph type="body" idx="1"/>
          </p:nvPr>
        </p:nvSpPr>
        <p:spPr>
          <a:xfrm>
            <a:off x="686421" y="4344025"/>
            <a:ext cx="5485158" cy="411448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483" name="Google Shape;483;g11642a7243a_2_372:notes"/>
          <p:cNvSpPr txBox="1">
            <a:spLocks noGrp="1"/>
          </p:cNvSpPr>
          <p:nvPr>
            <p:ph type="sldNum" idx="12"/>
          </p:nvPr>
        </p:nvSpPr>
        <p:spPr>
          <a:xfrm>
            <a:off x="3884026" y="8684926"/>
            <a:ext cx="2972421" cy="457513"/>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39</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1642a7243a_2_1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11642a7243a_2_176:notes"/>
          <p:cNvSpPr txBox="1">
            <a:spLocks noGrp="1"/>
          </p:cNvSpPr>
          <p:nvPr>
            <p:ph type="body" idx="1"/>
          </p:nvPr>
        </p:nvSpPr>
        <p:spPr>
          <a:xfrm>
            <a:off x="686421" y="4344025"/>
            <a:ext cx="5485158" cy="411448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258" name="Google Shape;258;g11642a7243a_2_176:notes"/>
          <p:cNvSpPr txBox="1">
            <a:spLocks noGrp="1"/>
          </p:cNvSpPr>
          <p:nvPr>
            <p:ph type="sldNum" idx="12"/>
          </p:nvPr>
        </p:nvSpPr>
        <p:spPr>
          <a:xfrm>
            <a:off x="3884026" y="8684926"/>
            <a:ext cx="2972421" cy="457513"/>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4</a:t>
            </a:fld>
            <a:endParaRPr sz="14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11642a7243a_2_3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g11642a7243a_2_378:notes"/>
          <p:cNvSpPr txBox="1">
            <a:spLocks noGrp="1"/>
          </p:cNvSpPr>
          <p:nvPr>
            <p:ph type="body" idx="1"/>
          </p:nvPr>
        </p:nvSpPr>
        <p:spPr>
          <a:xfrm>
            <a:off x="686421" y="4344025"/>
            <a:ext cx="5485158" cy="411448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490" name="Google Shape;490;g11642a7243a_2_378:notes"/>
          <p:cNvSpPr txBox="1">
            <a:spLocks noGrp="1"/>
          </p:cNvSpPr>
          <p:nvPr>
            <p:ph type="sldNum" idx="12"/>
          </p:nvPr>
        </p:nvSpPr>
        <p:spPr>
          <a:xfrm>
            <a:off x="3884026" y="8684926"/>
            <a:ext cx="2972421" cy="457513"/>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40</a:t>
            </a:fld>
            <a:endParaRPr sz="14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1642a7243a_2_3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g11642a7243a_2_384:notes"/>
          <p:cNvSpPr txBox="1">
            <a:spLocks noGrp="1"/>
          </p:cNvSpPr>
          <p:nvPr>
            <p:ph type="body" idx="1"/>
          </p:nvPr>
        </p:nvSpPr>
        <p:spPr>
          <a:xfrm>
            <a:off x="686421" y="4344025"/>
            <a:ext cx="5485158" cy="411448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200">
              <a:solidFill>
                <a:srgbClr val="038A00"/>
              </a:solidFill>
              <a:latin typeface="Cambria"/>
              <a:ea typeface="Cambria"/>
              <a:cs typeface="Cambria"/>
              <a:sym typeface="Cambria"/>
            </a:endParaRPr>
          </a:p>
          <a:p>
            <a:pPr marL="0" lvl="0" indent="0" algn="l" rtl="0">
              <a:spcBef>
                <a:spcPts val="400"/>
              </a:spcBef>
              <a:spcAft>
                <a:spcPts val="0"/>
              </a:spcAft>
              <a:buNone/>
            </a:pPr>
            <a:endParaRPr sz="1400"/>
          </a:p>
        </p:txBody>
      </p:sp>
      <p:sp>
        <p:nvSpPr>
          <p:cNvPr id="497" name="Google Shape;497;g11642a7243a_2_384:notes"/>
          <p:cNvSpPr txBox="1">
            <a:spLocks noGrp="1"/>
          </p:cNvSpPr>
          <p:nvPr>
            <p:ph type="sldNum" idx="12"/>
          </p:nvPr>
        </p:nvSpPr>
        <p:spPr>
          <a:xfrm>
            <a:off x="3884026" y="8684926"/>
            <a:ext cx="2972421" cy="457513"/>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41</a:t>
            </a:fld>
            <a:endParaRPr sz="14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11642a7243a_2_390:notes"/>
          <p:cNvSpPr txBox="1">
            <a:spLocks noGrp="1"/>
          </p:cNvSpPr>
          <p:nvPr>
            <p:ph type="body" idx="1"/>
          </p:nvPr>
        </p:nvSpPr>
        <p:spPr>
          <a:xfrm>
            <a:off x="686421" y="4344025"/>
            <a:ext cx="5485158" cy="4114488"/>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503" name="Google Shape;503;g11642a7243a_2_3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11642a7243a_2_3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g11642a7243a_2_395:notes"/>
          <p:cNvSpPr txBox="1">
            <a:spLocks noGrp="1"/>
          </p:cNvSpPr>
          <p:nvPr>
            <p:ph type="body" idx="1"/>
          </p:nvPr>
        </p:nvSpPr>
        <p:spPr>
          <a:xfrm>
            <a:off x="686421" y="4344025"/>
            <a:ext cx="5485158" cy="411448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510" name="Google Shape;510;g11642a7243a_2_395:notes"/>
          <p:cNvSpPr txBox="1">
            <a:spLocks noGrp="1"/>
          </p:cNvSpPr>
          <p:nvPr>
            <p:ph type="sldNum" idx="12"/>
          </p:nvPr>
        </p:nvSpPr>
        <p:spPr>
          <a:xfrm>
            <a:off x="3884026" y="8684926"/>
            <a:ext cx="2972421" cy="457513"/>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43</a:t>
            </a:fld>
            <a:endParaRPr sz="14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1642a7243a_2_4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g11642a7243a_2_401:notes"/>
          <p:cNvSpPr txBox="1">
            <a:spLocks noGrp="1"/>
          </p:cNvSpPr>
          <p:nvPr>
            <p:ph type="body" idx="1"/>
          </p:nvPr>
        </p:nvSpPr>
        <p:spPr>
          <a:xfrm>
            <a:off x="686421" y="4344025"/>
            <a:ext cx="5485158" cy="4114488"/>
          </a:xfrm>
          <a:prstGeom prst="rect">
            <a:avLst/>
          </a:prstGeom>
          <a:noFill/>
          <a:ln>
            <a:noFill/>
          </a:ln>
        </p:spPr>
        <p:txBody>
          <a:bodyPr spcFirstLastPara="1" wrap="square" lIns="91325" tIns="45650" rIns="91325" bIns="45650" anchor="t" anchorCtr="0">
            <a:noAutofit/>
          </a:bodyPr>
          <a:lstStyle/>
          <a:p>
            <a:pPr marL="0" lvl="0" indent="-38100" algn="l" rtl="0">
              <a:lnSpc>
                <a:spcPct val="80000"/>
              </a:lnSpc>
              <a:spcBef>
                <a:spcPts val="0"/>
              </a:spcBef>
              <a:spcAft>
                <a:spcPts val="0"/>
              </a:spcAft>
              <a:buClr>
                <a:srgbClr val="1D4F91"/>
              </a:buClr>
              <a:buSzPts val="600"/>
              <a:buFont typeface="Calibri"/>
              <a:buAutoNum type="arabicPeriod"/>
            </a:pPr>
            <a:r>
              <a:rPr lang="en" sz="600" b="1" i="0" u="sng">
                <a:solidFill>
                  <a:schemeClr val="hlink"/>
                </a:solidFill>
                <a:latin typeface="Avenir"/>
                <a:ea typeface="Avenir"/>
                <a:cs typeface="Avenir"/>
                <a:sym typeface="Avenir"/>
                <a:hlinkClick r:id="rId3"/>
              </a:rPr>
              <a:t>Compensatory and functional academic skills, including communication modes</a:t>
            </a:r>
            <a:endParaRPr sz="600" b="0" i="0">
              <a:solidFill>
                <a:srgbClr val="000000"/>
              </a:solidFill>
              <a:latin typeface="Avenir"/>
              <a:ea typeface="Avenir"/>
              <a:cs typeface="Avenir"/>
              <a:sym typeface="Avenir"/>
            </a:endParaRPr>
          </a:p>
          <a:p>
            <a:pPr marL="0" lvl="0" indent="0" algn="l" rtl="0">
              <a:lnSpc>
                <a:spcPct val="80000"/>
              </a:lnSpc>
              <a:spcBef>
                <a:spcPts val="200"/>
              </a:spcBef>
              <a:spcAft>
                <a:spcPts val="0"/>
              </a:spcAft>
              <a:buNone/>
            </a:pPr>
            <a:r>
              <a:rPr lang="en" sz="600" b="0" i="0">
                <a:solidFill>
                  <a:srgbClr val="000000"/>
                </a:solidFill>
                <a:latin typeface="Avenir"/>
                <a:ea typeface="Avenir"/>
                <a:cs typeface="Avenir"/>
                <a:sym typeface="Avenir"/>
              </a:rPr>
              <a:t>Compensatory skills are the skills students need to have in order to learn academic skills—students who are blind must learn braille, for example, in order to learn how to read. Other examples of compensatory skills include tactile symbols and sign language.</a:t>
            </a:r>
            <a:endParaRPr sz="1400"/>
          </a:p>
          <a:p>
            <a:pPr marL="0" lvl="0" indent="-38100" algn="l" rtl="0">
              <a:lnSpc>
                <a:spcPct val="80000"/>
              </a:lnSpc>
              <a:spcBef>
                <a:spcPts val="200"/>
              </a:spcBef>
              <a:spcAft>
                <a:spcPts val="0"/>
              </a:spcAft>
              <a:buClr>
                <a:srgbClr val="1D4F91"/>
              </a:buClr>
              <a:buSzPts val="600"/>
              <a:buFont typeface="Calibri"/>
              <a:buAutoNum type="arabicPeriod" startAt="2"/>
            </a:pPr>
            <a:r>
              <a:rPr lang="en" sz="600" b="1" i="0" u="sng">
                <a:solidFill>
                  <a:schemeClr val="hlink"/>
                </a:solidFill>
                <a:latin typeface="Avenir"/>
                <a:ea typeface="Avenir"/>
                <a:cs typeface="Avenir"/>
                <a:sym typeface="Avenir"/>
                <a:hlinkClick r:id="rId4"/>
              </a:rPr>
              <a:t>Orientation and Mobility</a:t>
            </a:r>
            <a:endParaRPr sz="600" b="0" i="0">
              <a:solidFill>
                <a:srgbClr val="000000"/>
              </a:solidFill>
              <a:latin typeface="Avenir"/>
              <a:ea typeface="Avenir"/>
              <a:cs typeface="Avenir"/>
              <a:sym typeface="Avenir"/>
            </a:endParaRPr>
          </a:p>
          <a:p>
            <a:pPr marL="0" lvl="0" indent="0" algn="l" rtl="0">
              <a:lnSpc>
                <a:spcPct val="80000"/>
              </a:lnSpc>
              <a:spcBef>
                <a:spcPts val="200"/>
              </a:spcBef>
              <a:spcAft>
                <a:spcPts val="0"/>
              </a:spcAft>
              <a:buNone/>
            </a:pPr>
            <a:r>
              <a:rPr lang="en" sz="600" b="0" i="0">
                <a:solidFill>
                  <a:srgbClr val="000000"/>
                </a:solidFill>
                <a:latin typeface="Avenir"/>
                <a:ea typeface="Avenir"/>
                <a:cs typeface="Avenir"/>
                <a:sym typeface="Avenir"/>
              </a:rPr>
              <a:t>These classes help to orient children who are visually impaired to their surroundings, and give them travel skills they need to move independently and safely in their environment. Navigating with a white cane, trusting a sighted guide, and occasionally working with a guide dog all fall into the Orientation and Mobility category. </a:t>
            </a:r>
            <a:endParaRPr sz="1400"/>
          </a:p>
          <a:p>
            <a:pPr marL="0" lvl="0" indent="-38100" algn="l" rtl="0">
              <a:lnSpc>
                <a:spcPct val="80000"/>
              </a:lnSpc>
              <a:spcBef>
                <a:spcPts val="200"/>
              </a:spcBef>
              <a:spcAft>
                <a:spcPts val="0"/>
              </a:spcAft>
              <a:buClr>
                <a:srgbClr val="1D4F91"/>
              </a:buClr>
              <a:buSzPts val="600"/>
              <a:buFont typeface="Calibri"/>
              <a:buAutoNum type="arabicPeriod" startAt="3"/>
            </a:pPr>
            <a:r>
              <a:rPr lang="en" sz="600" b="1" i="0" u="sng">
                <a:solidFill>
                  <a:schemeClr val="hlink"/>
                </a:solidFill>
                <a:latin typeface="Avenir"/>
                <a:ea typeface="Avenir"/>
                <a:cs typeface="Avenir"/>
                <a:sym typeface="Avenir"/>
                <a:hlinkClick r:id="rId5"/>
              </a:rPr>
              <a:t>Social Interaction Skills</a:t>
            </a:r>
            <a:endParaRPr sz="600" b="0" i="0">
              <a:solidFill>
                <a:srgbClr val="000000"/>
              </a:solidFill>
              <a:latin typeface="Avenir"/>
              <a:ea typeface="Avenir"/>
              <a:cs typeface="Avenir"/>
              <a:sym typeface="Avenir"/>
            </a:endParaRPr>
          </a:p>
          <a:p>
            <a:pPr marL="0" lvl="0" indent="0" algn="l" rtl="0">
              <a:lnSpc>
                <a:spcPct val="80000"/>
              </a:lnSpc>
              <a:spcBef>
                <a:spcPts val="200"/>
              </a:spcBef>
              <a:spcAft>
                <a:spcPts val="0"/>
              </a:spcAft>
              <a:buNone/>
            </a:pPr>
            <a:r>
              <a:rPr lang="en" sz="600" b="0" i="0">
                <a:solidFill>
                  <a:srgbClr val="000000"/>
                </a:solidFill>
                <a:latin typeface="Avenir"/>
                <a:ea typeface="Avenir"/>
                <a:cs typeface="Avenir"/>
                <a:sym typeface="Avenir"/>
              </a:rPr>
              <a:t>Since sighted children learn nearly all social skills through observation of their environment and people, this is an area where students with vision loss need careful, conscious and explicit instruction. For young kids, things like circle time, where students learn concepts like sharing are helpful. For teenagers, giving them the opportunity to just hang out with one another is vital.</a:t>
            </a:r>
            <a:endParaRPr sz="1400"/>
          </a:p>
          <a:p>
            <a:pPr marL="0" lvl="0" indent="-38100" algn="l" rtl="0">
              <a:lnSpc>
                <a:spcPct val="80000"/>
              </a:lnSpc>
              <a:spcBef>
                <a:spcPts val="200"/>
              </a:spcBef>
              <a:spcAft>
                <a:spcPts val="0"/>
              </a:spcAft>
              <a:buClr>
                <a:srgbClr val="1D4F91"/>
              </a:buClr>
              <a:buSzPts val="600"/>
              <a:buFont typeface="Calibri"/>
              <a:buAutoNum type="arabicPeriod" startAt="4"/>
            </a:pPr>
            <a:r>
              <a:rPr lang="en" sz="600" b="1" i="0" u="sng">
                <a:solidFill>
                  <a:schemeClr val="hlink"/>
                </a:solidFill>
                <a:latin typeface="Avenir"/>
                <a:ea typeface="Avenir"/>
                <a:cs typeface="Avenir"/>
                <a:sym typeface="Avenir"/>
                <a:hlinkClick r:id="rId6"/>
              </a:rPr>
              <a:t>Independent Living Skills</a:t>
            </a:r>
            <a:endParaRPr sz="600" b="0" i="0">
              <a:solidFill>
                <a:srgbClr val="000000"/>
              </a:solidFill>
              <a:latin typeface="Avenir"/>
              <a:ea typeface="Avenir"/>
              <a:cs typeface="Avenir"/>
              <a:sym typeface="Avenir"/>
            </a:endParaRPr>
          </a:p>
          <a:p>
            <a:pPr marL="0" lvl="0" indent="0" algn="l" rtl="0">
              <a:lnSpc>
                <a:spcPct val="80000"/>
              </a:lnSpc>
              <a:spcBef>
                <a:spcPts val="200"/>
              </a:spcBef>
              <a:spcAft>
                <a:spcPts val="0"/>
              </a:spcAft>
              <a:buNone/>
            </a:pPr>
            <a:r>
              <a:rPr lang="en" sz="600" b="0" i="0">
                <a:solidFill>
                  <a:srgbClr val="000000"/>
                </a:solidFill>
                <a:latin typeface="Avenir"/>
                <a:ea typeface="Avenir"/>
                <a:cs typeface="Avenir"/>
                <a:sym typeface="Avenir"/>
              </a:rPr>
              <a:t>People who are visually impaired need to organize their daily lives in specific ways in order to live independently. This area includes the tasks and functions people perform in daily life to optimize their independence — skills such as personal hygiene, food preparation, money management and household chores.</a:t>
            </a:r>
            <a:endParaRPr sz="1400"/>
          </a:p>
          <a:p>
            <a:pPr marL="0" lvl="0" indent="-38100" algn="l" rtl="0">
              <a:lnSpc>
                <a:spcPct val="80000"/>
              </a:lnSpc>
              <a:spcBef>
                <a:spcPts val="200"/>
              </a:spcBef>
              <a:spcAft>
                <a:spcPts val="0"/>
              </a:spcAft>
              <a:buClr>
                <a:srgbClr val="1D4F91"/>
              </a:buClr>
              <a:buSzPts val="600"/>
              <a:buFont typeface="Calibri"/>
              <a:buAutoNum type="arabicPeriod" startAt="5"/>
            </a:pPr>
            <a:r>
              <a:rPr lang="en" sz="600" b="1" i="0" u="sng">
                <a:solidFill>
                  <a:schemeClr val="hlink"/>
                </a:solidFill>
                <a:latin typeface="Avenir"/>
                <a:ea typeface="Avenir"/>
                <a:cs typeface="Avenir"/>
                <a:sym typeface="Avenir"/>
                <a:hlinkClick r:id="rId7"/>
              </a:rPr>
              <a:t>Recreation &amp; Leisure</a:t>
            </a:r>
            <a:endParaRPr sz="600" b="0" i="0">
              <a:solidFill>
                <a:srgbClr val="000000"/>
              </a:solidFill>
              <a:latin typeface="Avenir"/>
              <a:ea typeface="Avenir"/>
              <a:cs typeface="Avenir"/>
              <a:sym typeface="Avenir"/>
            </a:endParaRPr>
          </a:p>
          <a:p>
            <a:pPr marL="0" lvl="0" indent="0" algn="l" rtl="0">
              <a:lnSpc>
                <a:spcPct val="80000"/>
              </a:lnSpc>
              <a:spcBef>
                <a:spcPts val="200"/>
              </a:spcBef>
              <a:spcAft>
                <a:spcPts val="0"/>
              </a:spcAft>
              <a:buNone/>
            </a:pPr>
            <a:r>
              <a:rPr lang="en" sz="600" b="0" i="0">
                <a:solidFill>
                  <a:srgbClr val="000000"/>
                </a:solidFill>
                <a:latin typeface="Avenir"/>
                <a:ea typeface="Avenir"/>
                <a:cs typeface="Avenir"/>
                <a:sym typeface="Avenir"/>
              </a:rPr>
              <a:t>Skills to ensure students’ enjoyment of physical and leisure-time activities, including making choices about how to spend leisure time. This area includes keeping physically fit as well.</a:t>
            </a:r>
            <a:endParaRPr sz="1400"/>
          </a:p>
          <a:p>
            <a:pPr marL="0" lvl="0" indent="-38100" algn="l" rtl="0">
              <a:lnSpc>
                <a:spcPct val="80000"/>
              </a:lnSpc>
              <a:spcBef>
                <a:spcPts val="200"/>
              </a:spcBef>
              <a:spcAft>
                <a:spcPts val="0"/>
              </a:spcAft>
              <a:buClr>
                <a:srgbClr val="1D4F91"/>
              </a:buClr>
              <a:buSzPts val="600"/>
              <a:buFont typeface="Calibri"/>
              <a:buAutoNum type="arabicPeriod" startAt="6"/>
            </a:pPr>
            <a:r>
              <a:rPr lang="en" sz="600" b="1" i="0" u="sng">
                <a:solidFill>
                  <a:schemeClr val="hlink"/>
                </a:solidFill>
                <a:latin typeface="Avenir"/>
                <a:ea typeface="Avenir"/>
                <a:cs typeface="Avenir"/>
                <a:sym typeface="Avenir"/>
                <a:hlinkClick r:id="rId8"/>
              </a:rPr>
              <a:t>Career Education</a:t>
            </a:r>
            <a:endParaRPr sz="600" b="0" i="0">
              <a:solidFill>
                <a:srgbClr val="000000"/>
              </a:solidFill>
              <a:latin typeface="Avenir"/>
              <a:ea typeface="Avenir"/>
              <a:cs typeface="Avenir"/>
              <a:sym typeface="Avenir"/>
            </a:endParaRPr>
          </a:p>
          <a:p>
            <a:pPr marL="0" lvl="0" indent="0" algn="l" rtl="0">
              <a:lnSpc>
                <a:spcPct val="80000"/>
              </a:lnSpc>
              <a:spcBef>
                <a:spcPts val="200"/>
              </a:spcBef>
              <a:spcAft>
                <a:spcPts val="0"/>
              </a:spcAft>
              <a:buNone/>
            </a:pPr>
            <a:r>
              <a:rPr lang="en" sz="600" b="0" i="0">
                <a:solidFill>
                  <a:srgbClr val="000000"/>
                </a:solidFill>
                <a:latin typeface="Avenir"/>
                <a:ea typeface="Avenir"/>
                <a:cs typeface="Avenir"/>
                <a:sym typeface="Avenir"/>
              </a:rPr>
              <a:t>Students with vision loss benefit most from an experiential learning approach. Structured visits to community sites and discussions with people who perform various jobs, enable them to understand concepts and specific skills that are needed to be successful in those jobs. Considering the national rate of unemployment or underemployment of working-age adults who are blind is disproportionately high, this area needs attention throughout the school years to help students with vision loss develop marketable job skills.</a:t>
            </a:r>
            <a:endParaRPr sz="1400"/>
          </a:p>
          <a:p>
            <a:pPr marL="0" lvl="0" indent="-38100" algn="l" rtl="0">
              <a:lnSpc>
                <a:spcPct val="80000"/>
              </a:lnSpc>
              <a:spcBef>
                <a:spcPts val="200"/>
              </a:spcBef>
              <a:spcAft>
                <a:spcPts val="0"/>
              </a:spcAft>
              <a:buClr>
                <a:srgbClr val="1D4F91"/>
              </a:buClr>
              <a:buSzPts val="600"/>
              <a:buFont typeface="Calibri"/>
              <a:buAutoNum type="arabicPeriod" startAt="7"/>
            </a:pPr>
            <a:r>
              <a:rPr lang="en" sz="600" b="1" i="0" u="sng">
                <a:solidFill>
                  <a:schemeClr val="hlink"/>
                </a:solidFill>
                <a:latin typeface="Avenir"/>
                <a:ea typeface="Avenir"/>
                <a:cs typeface="Avenir"/>
                <a:sym typeface="Avenir"/>
                <a:hlinkClick r:id="rId9"/>
              </a:rPr>
              <a:t>Assistive Technology</a:t>
            </a:r>
            <a:endParaRPr sz="600" b="0" i="0">
              <a:solidFill>
                <a:srgbClr val="000000"/>
              </a:solidFill>
              <a:latin typeface="Avenir"/>
              <a:ea typeface="Avenir"/>
              <a:cs typeface="Avenir"/>
              <a:sym typeface="Avenir"/>
            </a:endParaRPr>
          </a:p>
          <a:p>
            <a:pPr marL="0" lvl="0" indent="0" algn="l" rtl="0">
              <a:lnSpc>
                <a:spcPct val="80000"/>
              </a:lnSpc>
              <a:spcBef>
                <a:spcPts val="200"/>
              </a:spcBef>
              <a:spcAft>
                <a:spcPts val="0"/>
              </a:spcAft>
              <a:buNone/>
            </a:pPr>
            <a:r>
              <a:rPr lang="en" sz="600" b="0" i="0">
                <a:solidFill>
                  <a:srgbClr val="000000"/>
                </a:solidFill>
                <a:latin typeface="Avenir"/>
                <a:ea typeface="Avenir"/>
                <a:cs typeface="Avenir"/>
                <a:sym typeface="Avenir"/>
              </a:rPr>
              <a:t>Assistive technology is a powerful tool that can empower students with vision loss to overcome some traditional barriers to independence and employment. Things like screen readers, for example, enable children who are visually impaired to access information online.</a:t>
            </a:r>
            <a:endParaRPr sz="1400"/>
          </a:p>
          <a:p>
            <a:pPr marL="0" lvl="0" indent="-38100" algn="l" rtl="0">
              <a:lnSpc>
                <a:spcPct val="80000"/>
              </a:lnSpc>
              <a:spcBef>
                <a:spcPts val="200"/>
              </a:spcBef>
              <a:spcAft>
                <a:spcPts val="0"/>
              </a:spcAft>
              <a:buClr>
                <a:srgbClr val="1D4F91"/>
              </a:buClr>
              <a:buSzPts val="600"/>
              <a:buFont typeface="Calibri"/>
              <a:buAutoNum type="arabicPeriod" startAt="8"/>
            </a:pPr>
            <a:r>
              <a:rPr lang="en" sz="600" b="1" i="0" u="sng">
                <a:solidFill>
                  <a:schemeClr val="hlink"/>
                </a:solidFill>
                <a:latin typeface="Avenir"/>
                <a:ea typeface="Avenir"/>
                <a:cs typeface="Avenir"/>
                <a:sym typeface="Avenir"/>
                <a:hlinkClick r:id="rId10"/>
              </a:rPr>
              <a:t>Sensory Efficiency Skills</a:t>
            </a:r>
            <a:endParaRPr sz="600" b="0" i="0">
              <a:solidFill>
                <a:srgbClr val="000000"/>
              </a:solidFill>
              <a:latin typeface="Avenir"/>
              <a:ea typeface="Avenir"/>
              <a:cs typeface="Avenir"/>
              <a:sym typeface="Avenir"/>
            </a:endParaRPr>
          </a:p>
          <a:p>
            <a:pPr marL="0" lvl="0" indent="0" algn="l" rtl="0">
              <a:lnSpc>
                <a:spcPct val="80000"/>
              </a:lnSpc>
              <a:spcBef>
                <a:spcPts val="200"/>
              </a:spcBef>
              <a:spcAft>
                <a:spcPts val="0"/>
              </a:spcAft>
              <a:buNone/>
            </a:pPr>
            <a:r>
              <a:rPr lang="en" sz="600" b="0" i="0">
                <a:solidFill>
                  <a:srgbClr val="000000"/>
                </a:solidFill>
                <a:latin typeface="Avenir"/>
                <a:ea typeface="Avenir"/>
                <a:cs typeface="Avenir"/>
                <a:sym typeface="Avenir"/>
              </a:rPr>
              <a:t>These skills help students use the senses, including any functional vision, hearing, touch, smell and taste, to access skills related to literacy and concept development.</a:t>
            </a:r>
            <a:endParaRPr sz="1400"/>
          </a:p>
          <a:p>
            <a:pPr marL="0" lvl="0" indent="-38100" algn="l" rtl="0">
              <a:lnSpc>
                <a:spcPct val="80000"/>
              </a:lnSpc>
              <a:spcBef>
                <a:spcPts val="200"/>
              </a:spcBef>
              <a:spcAft>
                <a:spcPts val="0"/>
              </a:spcAft>
              <a:buClr>
                <a:srgbClr val="1D4F91"/>
              </a:buClr>
              <a:buSzPts val="600"/>
              <a:buFont typeface="Calibri"/>
              <a:buAutoNum type="arabicPeriod" startAt="9"/>
            </a:pPr>
            <a:r>
              <a:rPr lang="en" sz="600" b="1" i="0" u="sng">
                <a:solidFill>
                  <a:schemeClr val="hlink"/>
                </a:solidFill>
                <a:latin typeface="Avenir"/>
                <a:ea typeface="Avenir"/>
                <a:cs typeface="Avenir"/>
                <a:sym typeface="Avenir"/>
                <a:hlinkClick r:id="rId11"/>
              </a:rPr>
              <a:t>Self-Determination</a:t>
            </a:r>
            <a:endParaRPr sz="600" b="0" i="0">
              <a:solidFill>
                <a:srgbClr val="000000"/>
              </a:solidFill>
              <a:latin typeface="Avenir"/>
              <a:ea typeface="Avenir"/>
              <a:cs typeface="Avenir"/>
              <a:sym typeface="Avenir"/>
            </a:endParaRPr>
          </a:p>
          <a:p>
            <a:pPr marL="0" lvl="0" indent="0" algn="l" rtl="0">
              <a:lnSpc>
                <a:spcPct val="80000"/>
              </a:lnSpc>
              <a:spcBef>
                <a:spcPts val="200"/>
              </a:spcBef>
              <a:spcAft>
                <a:spcPts val="0"/>
              </a:spcAft>
              <a:buNone/>
            </a:pPr>
            <a:r>
              <a:rPr lang="en" sz="600" b="0" i="0">
                <a:solidFill>
                  <a:srgbClr val="000000"/>
                </a:solidFill>
                <a:latin typeface="Avenir"/>
                <a:ea typeface="Avenir"/>
                <a:cs typeface="Avenir"/>
                <a:sym typeface="Avenir"/>
              </a:rPr>
              <a:t>Becoming an effective advocate for themselves is critical for students with visual impairments and complex disabilities. Self-determination skills are developed based on an individual student’s  own needs and goals.</a:t>
            </a:r>
            <a:endParaRPr sz="1400"/>
          </a:p>
          <a:p>
            <a:pPr marL="0" lvl="0" indent="0" algn="l" rtl="0">
              <a:lnSpc>
                <a:spcPct val="80000"/>
              </a:lnSpc>
              <a:spcBef>
                <a:spcPts val="200"/>
              </a:spcBef>
              <a:spcAft>
                <a:spcPts val="0"/>
              </a:spcAft>
              <a:buNone/>
            </a:pPr>
            <a:endParaRPr sz="600"/>
          </a:p>
        </p:txBody>
      </p:sp>
      <p:sp>
        <p:nvSpPr>
          <p:cNvPr id="517" name="Google Shape;517;g11642a7243a_2_401:notes"/>
          <p:cNvSpPr txBox="1">
            <a:spLocks noGrp="1"/>
          </p:cNvSpPr>
          <p:nvPr>
            <p:ph type="sldNum" idx="12"/>
          </p:nvPr>
        </p:nvSpPr>
        <p:spPr>
          <a:xfrm>
            <a:off x="3884026" y="8684926"/>
            <a:ext cx="2972421" cy="457513"/>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44</a:t>
            </a:fld>
            <a:endParaRPr sz="14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1642a7243a_2_410:notes"/>
          <p:cNvSpPr txBox="1">
            <a:spLocks noGrp="1"/>
          </p:cNvSpPr>
          <p:nvPr>
            <p:ph type="body" idx="1"/>
          </p:nvPr>
        </p:nvSpPr>
        <p:spPr>
          <a:xfrm>
            <a:off x="686421" y="4344025"/>
            <a:ext cx="5485158" cy="4114488"/>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526" name="Google Shape;526;g11642a7243a_2_4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1642a7243a_2_4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g11642a7243a_2_415:notes"/>
          <p:cNvSpPr txBox="1">
            <a:spLocks noGrp="1"/>
          </p:cNvSpPr>
          <p:nvPr>
            <p:ph type="body" idx="1"/>
          </p:nvPr>
        </p:nvSpPr>
        <p:spPr>
          <a:xfrm>
            <a:off x="686421" y="4344025"/>
            <a:ext cx="5485158" cy="4114488"/>
          </a:xfrm>
          <a:prstGeom prst="rect">
            <a:avLst/>
          </a:prstGeom>
          <a:noFill/>
          <a:ln>
            <a:noFill/>
          </a:ln>
        </p:spPr>
        <p:txBody>
          <a:bodyPr spcFirstLastPara="1" wrap="square" lIns="91325" tIns="45650" rIns="91325" bIns="45650" anchor="t" anchorCtr="0">
            <a:noAutofit/>
          </a:bodyPr>
          <a:lstStyle/>
          <a:p>
            <a:pPr marL="0" lvl="0" indent="0" algn="l" rtl="0">
              <a:lnSpc>
                <a:spcPct val="90000"/>
              </a:lnSpc>
              <a:spcBef>
                <a:spcPts val="0"/>
              </a:spcBef>
              <a:spcAft>
                <a:spcPts val="0"/>
              </a:spcAft>
              <a:buNone/>
            </a:pPr>
            <a:endParaRPr sz="1800" b="0" i="0" u="none" strike="noStrike">
              <a:solidFill>
                <a:srgbClr val="000000"/>
              </a:solidFill>
              <a:latin typeface="Calibri"/>
              <a:ea typeface="Calibri"/>
              <a:cs typeface="Calibri"/>
              <a:sym typeface="Calibri"/>
            </a:endParaRPr>
          </a:p>
          <a:p>
            <a:pPr marL="0" lvl="0" indent="0" algn="l" rtl="0">
              <a:lnSpc>
                <a:spcPct val="90000"/>
              </a:lnSpc>
              <a:spcBef>
                <a:spcPts val="500"/>
              </a:spcBef>
              <a:spcAft>
                <a:spcPts val="0"/>
              </a:spcAft>
              <a:buNone/>
            </a:pPr>
            <a:endParaRPr sz="1800" b="0" i="0" u="none" strike="noStrike">
              <a:latin typeface="Calibri"/>
              <a:ea typeface="Calibri"/>
              <a:cs typeface="Calibri"/>
              <a:sym typeface="Calibri"/>
            </a:endParaRPr>
          </a:p>
          <a:p>
            <a:pPr marL="0" lvl="0" indent="0" algn="l" rtl="0">
              <a:lnSpc>
                <a:spcPct val="90000"/>
              </a:lnSpc>
              <a:spcBef>
                <a:spcPts val="500"/>
              </a:spcBef>
              <a:spcAft>
                <a:spcPts val="0"/>
              </a:spcAft>
              <a:buNone/>
            </a:pPr>
            <a:r>
              <a:rPr lang="en" sz="1800" b="0" i="0" u="none" strike="noStrike">
                <a:solidFill>
                  <a:srgbClr val="FFFFFF"/>
                </a:solidFill>
                <a:latin typeface="Calibri"/>
                <a:ea typeface="Calibri"/>
                <a:cs typeface="Calibri"/>
                <a:sym typeface="Calibri"/>
              </a:rPr>
              <a:t>Students with significant cognitive disabilities (SWSCD) can learn to integrate and build upon background knowledge.</a:t>
            </a:r>
            <a:endParaRPr sz="1400"/>
          </a:p>
          <a:p>
            <a:pPr marL="0" lvl="0" indent="0" algn="l" rtl="0">
              <a:lnSpc>
                <a:spcPct val="90000"/>
              </a:lnSpc>
              <a:spcBef>
                <a:spcPts val="500"/>
              </a:spcBef>
              <a:spcAft>
                <a:spcPts val="0"/>
              </a:spcAft>
              <a:buNone/>
            </a:pPr>
            <a:r>
              <a:rPr lang="en" sz="1800" b="0" i="0" u="none" strike="noStrike">
                <a:solidFill>
                  <a:srgbClr val="FFFFFF"/>
                </a:solidFill>
                <a:latin typeface="Calibri"/>
                <a:ea typeface="Calibri"/>
                <a:cs typeface="Calibri"/>
                <a:sym typeface="Calibri"/>
              </a:rPr>
              <a:t>SWSCD are a highly diverse group who learn through multiple pathways.</a:t>
            </a:r>
            <a:endParaRPr sz="1400"/>
          </a:p>
          <a:p>
            <a:pPr marL="0" lvl="0" indent="0" algn="l" rtl="0">
              <a:lnSpc>
                <a:spcPct val="90000"/>
              </a:lnSpc>
              <a:spcBef>
                <a:spcPts val="500"/>
              </a:spcBef>
              <a:spcAft>
                <a:spcPts val="0"/>
              </a:spcAft>
              <a:buNone/>
            </a:pPr>
            <a:endParaRPr sz="1800" b="0" i="0" u="none" strike="noStrike">
              <a:latin typeface="Calibri"/>
              <a:ea typeface="Calibri"/>
              <a:cs typeface="Calibri"/>
              <a:sym typeface="Calibri"/>
            </a:endParaRPr>
          </a:p>
          <a:p>
            <a:pPr marL="0" lvl="0" indent="0" algn="l" rtl="0">
              <a:lnSpc>
                <a:spcPct val="90000"/>
              </a:lnSpc>
              <a:spcBef>
                <a:spcPts val="500"/>
              </a:spcBef>
              <a:spcAft>
                <a:spcPts val="0"/>
              </a:spcAft>
              <a:buNone/>
            </a:pPr>
            <a:r>
              <a:rPr lang="en" sz="1800" b="1" i="0" u="none" strike="noStrike">
                <a:solidFill>
                  <a:srgbClr val="FFFFFF"/>
                </a:solidFill>
                <a:latin typeface="Calibri"/>
                <a:ea typeface="Calibri"/>
                <a:cs typeface="Calibri"/>
                <a:sym typeface="Calibri"/>
              </a:rPr>
              <a:t>SWSCD need to be taught appropriately challenging content linked to college, career, and citizenship standards that will prepare them for postsecondary opportunities. </a:t>
            </a:r>
            <a:endParaRPr sz="1800" b="0" i="0" u="none" strike="noStrike">
              <a:solidFill>
                <a:srgbClr val="000000"/>
              </a:solidFill>
              <a:latin typeface="Calibri"/>
              <a:ea typeface="Calibri"/>
              <a:cs typeface="Calibri"/>
              <a:sym typeface="Calibri"/>
            </a:endParaRPr>
          </a:p>
          <a:p>
            <a:pPr marL="0" lvl="0" indent="0" algn="l" rtl="0">
              <a:lnSpc>
                <a:spcPct val="90000"/>
              </a:lnSpc>
              <a:spcBef>
                <a:spcPts val="500"/>
              </a:spcBef>
              <a:spcAft>
                <a:spcPts val="0"/>
              </a:spcAft>
              <a:buNone/>
            </a:pPr>
            <a:r>
              <a:rPr lang="en" sz="1800" b="0" i="0" u="none" strike="noStrike">
                <a:solidFill>
                  <a:srgbClr val="FFFFFF"/>
                </a:solidFill>
                <a:latin typeface="Calibri"/>
                <a:ea typeface="Calibri"/>
                <a:cs typeface="Calibri"/>
                <a:sym typeface="Calibri"/>
              </a:rPr>
              <a:t>Assessment must by closely integrated with instruction in order to have positive instructional impacts. </a:t>
            </a:r>
            <a:endParaRPr sz="1400"/>
          </a:p>
        </p:txBody>
      </p:sp>
      <p:sp>
        <p:nvSpPr>
          <p:cNvPr id="533" name="Google Shape;533;g11642a7243a_2_415:notes"/>
          <p:cNvSpPr txBox="1">
            <a:spLocks noGrp="1"/>
          </p:cNvSpPr>
          <p:nvPr>
            <p:ph type="sldNum" idx="12"/>
          </p:nvPr>
        </p:nvSpPr>
        <p:spPr>
          <a:xfrm>
            <a:off x="3884026" y="8684926"/>
            <a:ext cx="2972421" cy="457513"/>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46</a:t>
            </a:fld>
            <a:endParaRPr sz="14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11642a7243a_2_4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g11642a7243a_2_421:notes"/>
          <p:cNvSpPr txBox="1">
            <a:spLocks noGrp="1"/>
          </p:cNvSpPr>
          <p:nvPr>
            <p:ph type="body" idx="1"/>
          </p:nvPr>
        </p:nvSpPr>
        <p:spPr>
          <a:xfrm>
            <a:off x="686421" y="4344025"/>
            <a:ext cx="5485158" cy="411448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800" b="0" i="0" u="none" strike="noStrike">
              <a:solidFill>
                <a:srgbClr val="000000"/>
              </a:solidFill>
              <a:latin typeface="Calibri"/>
              <a:ea typeface="Calibri"/>
              <a:cs typeface="Calibri"/>
              <a:sym typeface="Calibri"/>
            </a:endParaRPr>
          </a:p>
        </p:txBody>
      </p:sp>
      <p:sp>
        <p:nvSpPr>
          <p:cNvPr id="540" name="Google Shape;540;g11642a7243a_2_421:notes"/>
          <p:cNvSpPr txBox="1">
            <a:spLocks noGrp="1"/>
          </p:cNvSpPr>
          <p:nvPr>
            <p:ph type="sldNum" idx="12"/>
          </p:nvPr>
        </p:nvSpPr>
        <p:spPr>
          <a:xfrm>
            <a:off x="3884026" y="8684926"/>
            <a:ext cx="2972421" cy="457513"/>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47</a:t>
            </a:fld>
            <a:endParaRPr sz="14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11642a7243a_2_427:notes"/>
          <p:cNvSpPr txBox="1">
            <a:spLocks noGrp="1"/>
          </p:cNvSpPr>
          <p:nvPr>
            <p:ph type="body" idx="1"/>
          </p:nvPr>
        </p:nvSpPr>
        <p:spPr>
          <a:xfrm>
            <a:off x="686421" y="4344025"/>
            <a:ext cx="5485158" cy="4114488"/>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546" name="Google Shape;546;g11642a7243a_2_4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642a7243a_2_1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11642a7243a_2_182:notes"/>
          <p:cNvSpPr txBox="1">
            <a:spLocks noGrp="1"/>
          </p:cNvSpPr>
          <p:nvPr>
            <p:ph type="body" idx="1"/>
          </p:nvPr>
        </p:nvSpPr>
        <p:spPr>
          <a:xfrm>
            <a:off x="686421" y="4344025"/>
            <a:ext cx="5485158" cy="411448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265" name="Google Shape;265;g11642a7243a_2_182:notes"/>
          <p:cNvSpPr txBox="1">
            <a:spLocks noGrp="1"/>
          </p:cNvSpPr>
          <p:nvPr>
            <p:ph type="sldNum" idx="12"/>
          </p:nvPr>
        </p:nvSpPr>
        <p:spPr>
          <a:xfrm>
            <a:off x="3884026" y="8684926"/>
            <a:ext cx="2972421" cy="457513"/>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5</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1642a7243a_2_1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11642a7243a_2_188:notes"/>
          <p:cNvSpPr txBox="1">
            <a:spLocks noGrp="1"/>
          </p:cNvSpPr>
          <p:nvPr>
            <p:ph type="body" idx="1"/>
          </p:nvPr>
        </p:nvSpPr>
        <p:spPr>
          <a:xfrm>
            <a:off x="686421" y="4344025"/>
            <a:ext cx="5485158" cy="411448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 sz="1400" b="0" i="0">
                <a:solidFill>
                  <a:srgbClr val="222222"/>
                </a:solidFill>
                <a:latin typeface="Merriweather Sans"/>
                <a:ea typeface="Merriweather Sans"/>
                <a:cs typeface="Merriweather Sans"/>
                <a:sym typeface="Merriweather Sans"/>
              </a:rPr>
              <a:t>I</a:t>
            </a:r>
            <a:endParaRPr sz="1400"/>
          </a:p>
        </p:txBody>
      </p:sp>
      <p:sp>
        <p:nvSpPr>
          <p:cNvPr id="272" name="Google Shape;272;g11642a7243a_2_188:notes"/>
          <p:cNvSpPr txBox="1">
            <a:spLocks noGrp="1"/>
          </p:cNvSpPr>
          <p:nvPr>
            <p:ph type="sldNum" idx="12"/>
          </p:nvPr>
        </p:nvSpPr>
        <p:spPr>
          <a:xfrm>
            <a:off x="3884026" y="8684926"/>
            <a:ext cx="2972421" cy="457513"/>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6</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1642a7243a_2_1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11642a7243a_2_194:notes"/>
          <p:cNvSpPr txBox="1">
            <a:spLocks noGrp="1"/>
          </p:cNvSpPr>
          <p:nvPr>
            <p:ph type="body" idx="1"/>
          </p:nvPr>
        </p:nvSpPr>
        <p:spPr>
          <a:xfrm>
            <a:off x="686421" y="4344025"/>
            <a:ext cx="5485158" cy="411448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279" name="Google Shape;279;g11642a7243a_2_194:notes"/>
          <p:cNvSpPr txBox="1">
            <a:spLocks noGrp="1"/>
          </p:cNvSpPr>
          <p:nvPr>
            <p:ph type="sldNum" idx="12"/>
          </p:nvPr>
        </p:nvSpPr>
        <p:spPr>
          <a:xfrm>
            <a:off x="3884026" y="8684926"/>
            <a:ext cx="2972421" cy="457513"/>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7</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1642a7243a_2_200:notes"/>
          <p:cNvSpPr txBox="1">
            <a:spLocks noGrp="1"/>
          </p:cNvSpPr>
          <p:nvPr>
            <p:ph type="body" idx="1"/>
          </p:nvPr>
        </p:nvSpPr>
        <p:spPr>
          <a:xfrm>
            <a:off x="686421" y="4344025"/>
            <a:ext cx="5485158" cy="4114488"/>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85" name="Google Shape;285;g11642a7243a_2_2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1642a7243a_2_205:notes"/>
          <p:cNvSpPr txBox="1">
            <a:spLocks noGrp="1"/>
          </p:cNvSpPr>
          <p:nvPr>
            <p:ph type="body" idx="1"/>
          </p:nvPr>
        </p:nvSpPr>
        <p:spPr>
          <a:xfrm>
            <a:off x="686421" y="4344025"/>
            <a:ext cx="5485158" cy="4114488"/>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91" name="Google Shape;291;g11642a7243a_2_2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SERS Section Header" type="secHead">
  <p:cSld name="SECTION_HEADER">
    <p:spTree>
      <p:nvGrpSpPr>
        <p:cNvPr id="1" name="Shape 51"/>
        <p:cNvGrpSpPr/>
        <p:nvPr/>
      </p:nvGrpSpPr>
      <p:grpSpPr>
        <a:xfrm>
          <a:off x="0" y="0"/>
          <a:ext cx="0" cy="0"/>
          <a:chOff x="0" y="0"/>
          <a:chExt cx="0" cy="0"/>
        </a:xfrm>
      </p:grpSpPr>
      <p:sp>
        <p:nvSpPr>
          <p:cNvPr id="52" name="Google Shape;52;p10" descr="Slide number"/>
          <p:cNvSpPr txBox="1"/>
          <p:nvPr/>
        </p:nvSpPr>
        <p:spPr>
          <a:xfrm>
            <a:off x="-2519" y="6172200"/>
            <a:ext cx="490611" cy="6858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fld id="{00000000-1234-1234-1234-123412341234}" type="slidenum">
              <a:rPr lang="en" sz="1050" b="1" i="0">
                <a:solidFill>
                  <a:schemeClr val="lt1"/>
                </a:solidFill>
                <a:latin typeface="Century Gothic"/>
                <a:ea typeface="Century Gothic"/>
                <a:cs typeface="Century Gothic"/>
                <a:sym typeface="Century Gothic"/>
              </a:rPr>
              <a:t>‹#›</a:t>
            </a:fld>
            <a:endParaRPr sz="1050" b="1" i="0">
              <a:solidFill>
                <a:schemeClr val="lt1"/>
              </a:solidFill>
              <a:latin typeface="Century Gothic"/>
              <a:ea typeface="Century Gothic"/>
              <a:cs typeface="Century Gothic"/>
              <a:sym typeface="Century Gothic"/>
            </a:endParaRPr>
          </a:p>
        </p:txBody>
      </p:sp>
      <p:sp>
        <p:nvSpPr>
          <p:cNvPr id="53" name="Google Shape;53;p10"/>
          <p:cNvSpPr txBox="1">
            <a:spLocks noGrp="1"/>
          </p:cNvSpPr>
          <p:nvPr>
            <p:ph type="title"/>
          </p:nvPr>
        </p:nvSpPr>
        <p:spPr>
          <a:xfrm>
            <a:off x="623888" y="1709739"/>
            <a:ext cx="7886700" cy="171926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345065"/>
              </a:buClr>
              <a:buSzPts val="3300"/>
              <a:buFont typeface="Century Gothic"/>
              <a:buNone/>
              <a:defRPr sz="3300">
                <a:solidFill>
                  <a:srgbClr val="34506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0"/>
          <p:cNvSpPr txBox="1">
            <a:spLocks noGrp="1"/>
          </p:cNvSpPr>
          <p:nvPr>
            <p:ph type="body" idx="1"/>
          </p:nvPr>
        </p:nvSpPr>
        <p:spPr>
          <a:xfrm>
            <a:off x="623888" y="3657600"/>
            <a:ext cx="7886700" cy="2432051"/>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800"/>
              </a:spcBef>
              <a:spcAft>
                <a:spcPts val="0"/>
              </a:spcAft>
              <a:buSzPts val="1800"/>
              <a:buNone/>
              <a:defRPr sz="1800">
                <a:solidFill>
                  <a:srgbClr val="2CA34E"/>
                </a:solidFill>
              </a:defRPr>
            </a:lvl1pPr>
            <a:lvl2pPr marL="914400" lvl="1" indent="-228600" algn="l">
              <a:lnSpc>
                <a:spcPct val="100000"/>
              </a:lnSpc>
              <a:spcBef>
                <a:spcPts val="900"/>
              </a:spcBef>
              <a:spcAft>
                <a:spcPts val="0"/>
              </a:spcAft>
              <a:buSzPts val="1500"/>
              <a:buNone/>
              <a:defRPr sz="1500">
                <a:solidFill>
                  <a:srgbClr val="888888"/>
                </a:solidFill>
              </a:defRPr>
            </a:lvl2pPr>
            <a:lvl3pPr marL="1371600" lvl="2" indent="-228600" algn="l">
              <a:lnSpc>
                <a:spcPct val="100000"/>
              </a:lnSpc>
              <a:spcBef>
                <a:spcPts val="450"/>
              </a:spcBef>
              <a:spcAft>
                <a:spcPts val="0"/>
              </a:spcAft>
              <a:buSzPts val="1350"/>
              <a:buNone/>
              <a:defRPr sz="1350">
                <a:solidFill>
                  <a:srgbClr val="888888"/>
                </a:solidFill>
              </a:defRPr>
            </a:lvl3pPr>
            <a:lvl4pPr marL="1828800" lvl="3" indent="-228600" algn="l">
              <a:lnSpc>
                <a:spcPct val="100000"/>
              </a:lnSpc>
              <a:spcBef>
                <a:spcPts val="450"/>
              </a:spcBef>
              <a:spcAft>
                <a:spcPts val="0"/>
              </a:spcAft>
              <a:buSzPts val="1200"/>
              <a:buNone/>
              <a:defRPr sz="1200">
                <a:solidFill>
                  <a:srgbClr val="888888"/>
                </a:solidFill>
              </a:defRPr>
            </a:lvl4pPr>
            <a:lvl5pPr marL="2286000" lvl="4" indent="-228600" algn="l">
              <a:lnSpc>
                <a:spcPct val="100000"/>
              </a:lnSpc>
              <a:spcBef>
                <a:spcPts val="450"/>
              </a:spcBef>
              <a:spcAft>
                <a:spcPts val="0"/>
              </a:spcAft>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55" name="Google Shape;55;p10"/>
          <p:cNvSpPr txBox="1">
            <a:spLocks noGrp="1"/>
          </p:cNvSpPr>
          <p:nvPr>
            <p:ph type="dt" idx="10"/>
          </p:nvPr>
        </p:nvSpPr>
        <p:spPr>
          <a:xfrm>
            <a:off x="800100" y="6172199"/>
            <a:ext cx="685800" cy="685800"/>
          </a:xfrm>
          <a:prstGeom prst="rect">
            <a:avLst/>
          </a:prstGeom>
          <a:noFill/>
          <a:ln>
            <a:noFill/>
          </a:ln>
          <a:effectLst>
            <a:outerShdw blurRad="76200" dist="38100" dir="2700000" algn="tl" rotWithShape="0">
              <a:srgbClr val="000000">
                <a:alpha val="20000"/>
              </a:srgbClr>
            </a:outerShdw>
          </a:effectLst>
        </p:spPr>
        <p:txBody>
          <a:bodyPr spcFirstLastPara="1" wrap="square" lIns="91425" tIns="0" rIns="91425" bIns="0" anchor="ctr" anchorCtr="0">
            <a:noAutofit/>
          </a:bodyPr>
          <a:lstStyle>
            <a:lvl1pPr lvl="0" algn="ctr">
              <a:spcBef>
                <a:spcPts val="0"/>
              </a:spcBef>
              <a:spcAft>
                <a:spcPts val="0"/>
              </a:spcAft>
              <a:buSzPts val="1400"/>
              <a:buNone/>
              <a:defRPr sz="825" b="0" i="0">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SERS End Slide">
  <p:cSld name="OSERS End Slide">
    <p:spTree>
      <p:nvGrpSpPr>
        <p:cNvPr id="1" name="Shape 100"/>
        <p:cNvGrpSpPr/>
        <p:nvPr/>
      </p:nvGrpSpPr>
      <p:grpSpPr>
        <a:xfrm>
          <a:off x="0" y="0"/>
          <a:ext cx="0" cy="0"/>
          <a:chOff x="0" y="0"/>
          <a:chExt cx="0" cy="0"/>
        </a:xfrm>
      </p:grpSpPr>
      <p:pic>
        <p:nvPicPr>
          <p:cNvPr id="101" name="Google Shape;101;p19"/>
          <p:cNvPicPr preferRelativeResize="0"/>
          <p:nvPr/>
        </p:nvPicPr>
        <p:blipFill rotWithShape="1">
          <a:blip r:embed="rId2">
            <a:alphaModFix amt="20000"/>
          </a:blip>
          <a:srcRect/>
          <a:stretch/>
        </p:blipFill>
        <p:spPr>
          <a:xfrm>
            <a:off x="2854966" y="1143000"/>
            <a:ext cx="3434069" cy="4572000"/>
          </a:xfrm>
          <a:prstGeom prst="rect">
            <a:avLst/>
          </a:prstGeom>
          <a:noFill/>
          <a:ln>
            <a:noFill/>
          </a:ln>
        </p:spPr>
      </p:pic>
      <p:sp>
        <p:nvSpPr>
          <p:cNvPr id="102" name="Google Shape;102;p19" descr="Slide number"/>
          <p:cNvSpPr txBox="1">
            <a:spLocks noGrp="1"/>
          </p:cNvSpPr>
          <p:nvPr>
            <p:ph type="sldNum" idx="12"/>
          </p:nvPr>
        </p:nvSpPr>
        <p:spPr>
          <a:xfrm>
            <a:off x="-2519" y="6172200"/>
            <a:ext cx="490611" cy="685800"/>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050" b="1" i="0">
                <a:solidFill>
                  <a:schemeClr val="lt1"/>
                </a:solidFill>
                <a:latin typeface="Century Gothic"/>
                <a:ea typeface="Century Gothic"/>
                <a:cs typeface="Century Gothic"/>
                <a:sym typeface="Century Gothic"/>
              </a:defRPr>
            </a:lvl1pPr>
            <a:lvl2pPr marL="0" lvl="1" indent="0" algn="ctr">
              <a:spcBef>
                <a:spcPts val="0"/>
              </a:spcBef>
              <a:spcAft>
                <a:spcPts val="0"/>
              </a:spcAft>
              <a:buNone/>
              <a:defRPr sz="1050" b="1" i="0">
                <a:solidFill>
                  <a:schemeClr val="lt1"/>
                </a:solidFill>
                <a:latin typeface="Century Gothic"/>
                <a:ea typeface="Century Gothic"/>
                <a:cs typeface="Century Gothic"/>
                <a:sym typeface="Century Gothic"/>
              </a:defRPr>
            </a:lvl2pPr>
            <a:lvl3pPr marL="0" lvl="2" indent="0" algn="ctr">
              <a:spcBef>
                <a:spcPts val="0"/>
              </a:spcBef>
              <a:spcAft>
                <a:spcPts val="0"/>
              </a:spcAft>
              <a:buNone/>
              <a:defRPr sz="1050" b="1" i="0">
                <a:solidFill>
                  <a:schemeClr val="lt1"/>
                </a:solidFill>
                <a:latin typeface="Century Gothic"/>
                <a:ea typeface="Century Gothic"/>
                <a:cs typeface="Century Gothic"/>
                <a:sym typeface="Century Gothic"/>
              </a:defRPr>
            </a:lvl3pPr>
            <a:lvl4pPr marL="0" lvl="3" indent="0" algn="ctr">
              <a:spcBef>
                <a:spcPts val="0"/>
              </a:spcBef>
              <a:spcAft>
                <a:spcPts val="0"/>
              </a:spcAft>
              <a:buNone/>
              <a:defRPr sz="1050" b="1" i="0">
                <a:solidFill>
                  <a:schemeClr val="lt1"/>
                </a:solidFill>
                <a:latin typeface="Century Gothic"/>
                <a:ea typeface="Century Gothic"/>
                <a:cs typeface="Century Gothic"/>
                <a:sym typeface="Century Gothic"/>
              </a:defRPr>
            </a:lvl4pPr>
            <a:lvl5pPr marL="0" lvl="4" indent="0" algn="ctr">
              <a:spcBef>
                <a:spcPts val="0"/>
              </a:spcBef>
              <a:spcAft>
                <a:spcPts val="0"/>
              </a:spcAft>
              <a:buNone/>
              <a:defRPr sz="1050" b="1" i="0">
                <a:solidFill>
                  <a:schemeClr val="lt1"/>
                </a:solidFill>
                <a:latin typeface="Century Gothic"/>
                <a:ea typeface="Century Gothic"/>
                <a:cs typeface="Century Gothic"/>
                <a:sym typeface="Century Gothic"/>
              </a:defRPr>
            </a:lvl5pPr>
            <a:lvl6pPr marL="0" lvl="5" indent="0" algn="ctr">
              <a:spcBef>
                <a:spcPts val="0"/>
              </a:spcBef>
              <a:spcAft>
                <a:spcPts val="0"/>
              </a:spcAft>
              <a:buNone/>
              <a:defRPr sz="1050" b="1" i="0">
                <a:solidFill>
                  <a:schemeClr val="lt1"/>
                </a:solidFill>
                <a:latin typeface="Century Gothic"/>
                <a:ea typeface="Century Gothic"/>
                <a:cs typeface="Century Gothic"/>
                <a:sym typeface="Century Gothic"/>
              </a:defRPr>
            </a:lvl6pPr>
            <a:lvl7pPr marL="0" lvl="6" indent="0" algn="ctr">
              <a:spcBef>
                <a:spcPts val="0"/>
              </a:spcBef>
              <a:spcAft>
                <a:spcPts val="0"/>
              </a:spcAft>
              <a:buNone/>
              <a:defRPr sz="1050" b="1" i="0">
                <a:solidFill>
                  <a:schemeClr val="lt1"/>
                </a:solidFill>
                <a:latin typeface="Century Gothic"/>
                <a:ea typeface="Century Gothic"/>
                <a:cs typeface="Century Gothic"/>
                <a:sym typeface="Century Gothic"/>
              </a:defRPr>
            </a:lvl7pPr>
            <a:lvl8pPr marL="0" lvl="7" indent="0" algn="ctr">
              <a:spcBef>
                <a:spcPts val="0"/>
              </a:spcBef>
              <a:spcAft>
                <a:spcPts val="0"/>
              </a:spcAft>
              <a:buNone/>
              <a:defRPr sz="1050" b="1" i="0">
                <a:solidFill>
                  <a:schemeClr val="lt1"/>
                </a:solidFill>
                <a:latin typeface="Century Gothic"/>
                <a:ea typeface="Century Gothic"/>
                <a:cs typeface="Century Gothic"/>
                <a:sym typeface="Century Gothic"/>
              </a:defRPr>
            </a:lvl8pPr>
            <a:lvl9pPr marL="0" lvl="8" indent="0" algn="ctr">
              <a:spcBef>
                <a:spcPts val="0"/>
              </a:spcBef>
              <a:spcAft>
                <a:spcPts val="0"/>
              </a:spcAft>
              <a:buNone/>
              <a:defRPr sz="1050" b="1"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103" name="Google Shape;103;p19"/>
          <p:cNvSpPr txBox="1"/>
          <p:nvPr/>
        </p:nvSpPr>
        <p:spPr>
          <a:xfrm>
            <a:off x="435575" y="2539916"/>
            <a:ext cx="8229600" cy="854080"/>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 sz="4950">
                <a:solidFill>
                  <a:srgbClr val="2D8700"/>
                </a:solidFill>
                <a:latin typeface="Century Gothic"/>
                <a:ea typeface="Century Gothic"/>
                <a:cs typeface="Century Gothic"/>
                <a:sym typeface="Century Gothic"/>
              </a:rPr>
              <a:t>OSERS</a:t>
            </a:r>
            <a:endParaRPr/>
          </a:p>
        </p:txBody>
      </p:sp>
      <p:sp>
        <p:nvSpPr>
          <p:cNvPr id="104" name="Google Shape;104;p19"/>
          <p:cNvSpPr txBox="1"/>
          <p:nvPr/>
        </p:nvSpPr>
        <p:spPr>
          <a:xfrm>
            <a:off x="457199" y="3429000"/>
            <a:ext cx="8229600" cy="6412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800" cap="small">
                <a:solidFill>
                  <a:srgbClr val="2C506A"/>
                </a:solidFill>
                <a:latin typeface="Century Gothic"/>
                <a:ea typeface="Century Gothic"/>
                <a:cs typeface="Century Gothic"/>
                <a:sym typeface="Century Gothic"/>
              </a:rPr>
              <a:t>Office of Special Education and Rehabilitative Services</a:t>
            </a:r>
            <a:endParaRPr/>
          </a:p>
          <a:p>
            <a:pPr marL="0" marR="0" lvl="0" indent="0" algn="ctr" rtl="0">
              <a:spcBef>
                <a:spcPts val="450"/>
              </a:spcBef>
              <a:spcAft>
                <a:spcPts val="0"/>
              </a:spcAft>
              <a:buNone/>
            </a:pPr>
            <a:r>
              <a:rPr lang="en" sz="1350" cap="small">
                <a:solidFill>
                  <a:srgbClr val="2C506A"/>
                </a:solidFill>
                <a:latin typeface="Century Gothic"/>
                <a:ea typeface="Century Gothic"/>
                <a:cs typeface="Century Gothic"/>
                <a:sym typeface="Century Gothic"/>
              </a:rPr>
              <a:t>U.S. Department of Education</a:t>
            </a:r>
            <a:endParaRPr/>
          </a:p>
        </p:txBody>
      </p:sp>
      <p:sp>
        <p:nvSpPr>
          <p:cNvPr id="105" name="Google Shape;105;p19"/>
          <p:cNvSpPr txBox="1">
            <a:spLocks noGrp="1"/>
          </p:cNvSpPr>
          <p:nvPr>
            <p:ph type="dt" idx="10"/>
          </p:nvPr>
        </p:nvSpPr>
        <p:spPr>
          <a:xfrm>
            <a:off x="800100" y="6172199"/>
            <a:ext cx="685800" cy="685800"/>
          </a:xfrm>
          <a:prstGeom prst="rect">
            <a:avLst/>
          </a:prstGeom>
          <a:noFill/>
          <a:ln>
            <a:noFill/>
          </a:ln>
          <a:effectLst>
            <a:outerShdw blurRad="76200" dist="38100" dir="2700000" algn="tl" rotWithShape="0">
              <a:srgbClr val="000000">
                <a:alpha val="20000"/>
              </a:srgbClr>
            </a:outerShdw>
          </a:effectLst>
        </p:spPr>
        <p:txBody>
          <a:bodyPr spcFirstLastPara="1" wrap="square" lIns="91425" tIns="0" rIns="91425" bIns="0" anchor="ctr" anchorCtr="0">
            <a:noAutofit/>
          </a:bodyPr>
          <a:lstStyle>
            <a:lvl1pPr lvl="0" algn="ctr">
              <a:spcBef>
                <a:spcPts val="0"/>
              </a:spcBef>
              <a:spcAft>
                <a:spcPts val="0"/>
              </a:spcAft>
              <a:buSzPts val="1400"/>
              <a:buNone/>
              <a:defRPr sz="825" b="0" i="0">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SERS End Slide, Links">
  <p:cSld name="OSERS End Slide, Links">
    <p:spTree>
      <p:nvGrpSpPr>
        <p:cNvPr id="1" name="Shape 106"/>
        <p:cNvGrpSpPr/>
        <p:nvPr/>
      </p:nvGrpSpPr>
      <p:grpSpPr>
        <a:xfrm>
          <a:off x="0" y="0"/>
          <a:ext cx="0" cy="0"/>
          <a:chOff x="0" y="0"/>
          <a:chExt cx="0" cy="0"/>
        </a:xfrm>
      </p:grpSpPr>
      <p:pic>
        <p:nvPicPr>
          <p:cNvPr id="107" name="Google Shape;107;p20"/>
          <p:cNvPicPr preferRelativeResize="0"/>
          <p:nvPr/>
        </p:nvPicPr>
        <p:blipFill rotWithShape="1">
          <a:blip r:embed="rId2">
            <a:alphaModFix amt="20000"/>
          </a:blip>
          <a:srcRect/>
          <a:stretch/>
        </p:blipFill>
        <p:spPr>
          <a:xfrm>
            <a:off x="2854966" y="1143000"/>
            <a:ext cx="3434069" cy="4572000"/>
          </a:xfrm>
          <a:prstGeom prst="rect">
            <a:avLst/>
          </a:prstGeom>
          <a:noFill/>
          <a:ln>
            <a:noFill/>
          </a:ln>
        </p:spPr>
      </p:pic>
      <p:sp>
        <p:nvSpPr>
          <p:cNvPr id="108" name="Google Shape;108;p20" descr="Slide number"/>
          <p:cNvSpPr txBox="1">
            <a:spLocks noGrp="1"/>
          </p:cNvSpPr>
          <p:nvPr>
            <p:ph type="sldNum" idx="12"/>
          </p:nvPr>
        </p:nvSpPr>
        <p:spPr>
          <a:xfrm>
            <a:off x="-2519" y="6172200"/>
            <a:ext cx="490611" cy="685800"/>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050" b="1" i="0">
                <a:solidFill>
                  <a:schemeClr val="lt1"/>
                </a:solidFill>
                <a:latin typeface="Century Gothic"/>
                <a:ea typeface="Century Gothic"/>
                <a:cs typeface="Century Gothic"/>
                <a:sym typeface="Century Gothic"/>
              </a:defRPr>
            </a:lvl1pPr>
            <a:lvl2pPr marL="0" lvl="1" indent="0" algn="ctr">
              <a:spcBef>
                <a:spcPts val="0"/>
              </a:spcBef>
              <a:spcAft>
                <a:spcPts val="0"/>
              </a:spcAft>
              <a:buNone/>
              <a:defRPr sz="1050" b="1" i="0">
                <a:solidFill>
                  <a:schemeClr val="lt1"/>
                </a:solidFill>
                <a:latin typeface="Century Gothic"/>
                <a:ea typeface="Century Gothic"/>
                <a:cs typeface="Century Gothic"/>
                <a:sym typeface="Century Gothic"/>
              </a:defRPr>
            </a:lvl2pPr>
            <a:lvl3pPr marL="0" lvl="2" indent="0" algn="ctr">
              <a:spcBef>
                <a:spcPts val="0"/>
              </a:spcBef>
              <a:spcAft>
                <a:spcPts val="0"/>
              </a:spcAft>
              <a:buNone/>
              <a:defRPr sz="1050" b="1" i="0">
                <a:solidFill>
                  <a:schemeClr val="lt1"/>
                </a:solidFill>
                <a:latin typeface="Century Gothic"/>
                <a:ea typeface="Century Gothic"/>
                <a:cs typeface="Century Gothic"/>
                <a:sym typeface="Century Gothic"/>
              </a:defRPr>
            </a:lvl3pPr>
            <a:lvl4pPr marL="0" lvl="3" indent="0" algn="ctr">
              <a:spcBef>
                <a:spcPts val="0"/>
              </a:spcBef>
              <a:spcAft>
                <a:spcPts val="0"/>
              </a:spcAft>
              <a:buNone/>
              <a:defRPr sz="1050" b="1" i="0">
                <a:solidFill>
                  <a:schemeClr val="lt1"/>
                </a:solidFill>
                <a:latin typeface="Century Gothic"/>
                <a:ea typeface="Century Gothic"/>
                <a:cs typeface="Century Gothic"/>
                <a:sym typeface="Century Gothic"/>
              </a:defRPr>
            </a:lvl4pPr>
            <a:lvl5pPr marL="0" lvl="4" indent="0" algn="ctr">
              <a:spcBef>
                <a:spcPts val="0"/>
              </a:spcBef>
              <a:spcAft>
                <a:spcPts val="0"/>
              </a:spcAft>
              <a:buNone/>
              <a:defRPr sz="1050" b="1" i="0">
                <a:solidFill>
                  <a:schemeClr val="lt1"/>
                </a:solidFill>
                <a:latin typeface="Century Gothic"/>
                <a:ea typeface="Century Gothic"/>
                <a:cs typeface="Century Gothic"/>
                <a:sym typeface="Century Gothic"/>
              </a:defRPr>
            </a:lvl5pPr>
            <a:lvl6pPr marL="0" lvl="5" indent="0" algn="ctr">
              <a:spcBef>
                <a:spcPts val="0"/>
              </a:spcBef>
              <a:spcAft>
                <a:spcPts val="0"/>
              </a:spcAft>
              <a:buNone/>
              <a:defRPr sz="1050" b="1" i="0">
                <a:solidFill>
                  <a:schemeClr val="lt1"/>
                </a:solidFill>
                <a:latin typeface="Century Gothic"/>
                <a:ea typeface="Century Gothic"/>
                <a:cs typeface="Century Gothic"/>
                <a:sym typeface="Century Gothic"/>
              </a:defRPr>
            </a:lvl6pPr>
            <a:lvl7pPr marL="0" lvl="6" indent="0" algn="ctr">
              <a:spcBef>
                <a:spcPts val="0"/>
              </a:spcBef>
              <a:spcAft>
                <a:spcPts val="0"/>
              </a:spcAft>
              <a:buNone/>
              <a:defRPr sz="1050" b="1" i="0">
                <a:solidFill>
                  <a:schemeClr val="lt1"/>
                </a:solidFill>
                <a:latin typeface="Century Gothic"/>
                <a:ea typeface="Century Gothic"/>
                <a:cs typeface="Century Gothic"/>
                <a:sym typeface="Century Gothic"/>
              </a:defRPr>
            </a:lvl7pPr>
            <a:lvl8pPr marL="0" lvl="7" indent="0" algn="ctr">
              <a:spcBef>
                <a:spcPts val="0"/>
              </a:spcBef>
              <a:spcAft>
                <a:spcPts val="0"/>
              </a:spcAft>
              <a:buNone/>
              <a:defRPr sz="1050" b="1" i="0">
                <a:solidFill>
                  <a:schemeClr val="lt1"/>
                </a:solidFill>
                <a:latin typeface="Century Gothic"/>
                <a:ea typeface="Century Gothic"/>
                <a:cs typeface="Century Gothic"/>
                <a:sym typeface="Century Gothic"/>
              </a:defRPr>
            </a:lvl8pPr>
            <a:lvl9pPr marL="0" lvl="8" indent="0" algn="ctr">
              <a:spcBef>
                <a:spcPts val="0"/>
              </a:spcBef>
              <a:spcAft>
                <a:spcPts val="0"/>
              </a:spcAft>
              <a:buNone/>
              <a:defRPr sz="1050" b="1"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109" name="Google Shape;109;p20"/>
          <p:cNvSpPr txBox="1"/>
          <p:nvPr/>
        </p:nvSpPr>
        <p:spPr>
          <a:xfrm>
            <a:off x="435575" y="2539916"/>
            <a:ext cx="8229600" cy="854080"/>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 sz="4950">
                <a:solidFill>
                  <a:srgbClr val="2D8700"/>
                </a:solidFill>
                <a:latin typeface="Century Gothic"/>
                <a:ea typeface="Century Gothic"/>
                <a:cs typeface="Century Gothic"/>
                <a:sym typeface="Century Gothic"/>
              </a:rPr>
              <a:t>OSERS</a:t>
            </a:r>
            <a:endParaRPr/>
          </a:p>
        </p:txBody>
      </p:sp>
      <p:sp>
        <p:nvSpPr>
          <p:cNvPr id="110" name="Google Shape;110;p20"/>
          <p:cNvSpPr txBox="1"/>
          <p:nvPr/>
        </p:nvSpPr>
        <p:spPr>
          <a:xfrm>
            <a:off x="457199" y="3429000"/>
            <a:ext cx="8229600" cy="6412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800" cap="small">
                <a:solidFill>
                  <a:srgbClr val="2C506A"/>
                </a:solidFill>
                <a:latin typeface="Century Gothic"/>
                <a:ea typeface="Century Gothic"/>
                <a:cs typeface="Century Gothic"/>
                <a:sym typeface="Century Gothic"/>
              </a:rPr>
              <a:t>Office of Special Education and Rehabilitative Services</a:t>
            </a:r>
            <a:endParaRPr/>
          </a:p>
          <a:p>
            <a:pPr marL="0" marR="0" lvl="0" indent="0" algn="ctr" rtl="0">
              <a:spcBef>
                <a:spcPts val="450"/>
              </a:spcBef>
              <a:spcAft>
                <a:spcPts val="0"/>
              </a:spcAft>
              <a:buNone/>
            </a:pPr>
            <a:r>
              <a:rPr lang="en" sz="1350" cap="small">
                <a:solidFill>
                  <a:srgbClr val="2C506A"/>
                </a:solidFill>
                <a:latin typeface="Century Gothic"/>
                <a:ea typeface="Century Gothic"/>
                <a:cs typeface="Century Gothic"/>
                <a:sym typeface="Century Gothic"/>
              </a:rPr>
              <a:t>U.S. Department of Education</a:t>
            </a:r>
            <a:endParaRPr/>
          </a:p>
        </p:txBody>
      </p:sp>
      <p:sp>
        <p:nvSpPr>
          <p:cNvPr id="111" name="Google Shape;111;p20"/>
          <p:cNvSpPr txBox="1"/>
          <p:nvPr/>
        </p:nvSpPr>
        <p:spPr>
          <a:xfrm>
            <a:off x="488092" y="4965666"/>
            <a:ext cx="8198708" cy="93102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45065"/>
              </a:buClr>
              <a:buSzPts val="1050"/>
              <a:buFont typeface="Century Gothic"/>
              <a:buNone/>
            </a:pPr>
            <a:r>
              <a:rPr lang="en" sz="1050" b="1">
                <a:solidFill>
                  <a:srgbClr val="345065"/>
                </a:solidFill>
                <a:latin typeface="Century Gothic"/>
                <a:ea typeface="Century Gothic"/>
                <a:cs typeface="Century Gothic"/>
                <a:sym typeface="Century Gothic"/>
              </a:rPr>
              <a:t>	</a:t>
            </a:r>
            <a:r>
              <a:rPr lang="en" sz="1050" b="1">
                <a:solidFill>
                  <a:srgbClr val="215070"/>
                </a:solidFill>
                <a:latin typeface="Century Gothic"/>
                <a:ea typeface="Century Gothic"/>
                <a:cs typeface="Century Gothic"/>
                <a:sym typeface="Century Gothic"/>
              </a:rPr>
              <a:t>Home:</a:t>
            </a:r>
            <a:r>
              <a:rPr lang="en" sz="1050">
                <a:solidFill>
                  <a:srgbClr val="215070"/>
                </a:solidFill>
                <a:latin typeface="Century Gothic"/>
                <a:ea typeface="Century Gothic"/>
                <a:cs typeface="Century Gothic"/>
                <a:sym typeface="Century Gothic"/>
              </a:rPr>
              <a:t>	www.ed.gov/osers</a:t>
            </a:r>
            <a:endParaRPr/>
          </a:p>
          <a:p>
            <a:pPr marL="0" marR="0" lvl="0" indent="0" algn="l" rtl="0">
              <a:lnSpc>
                <a:spcPct val="100000"/>
              </a:lnSpc>
              <a:spcBef>
                <a:spcPts val="450"/>
              </a:spcBef>
              <a:spcAft>
                <a:spcPts val="0"/>
              </a:spcAft>
              <a:buClr>
                <a:srgbClr val="215070"/>
              </a:buClr>
              <a:buSzPts val="1050"/>
              <a:buFont typeface="Century Gothic"/>
              <a:buNone/>
            </a:pPr>
            <a:r>
              <a:rPr lang="en" sz="1050">
                <a:solidFill>
                  <a:srgbClr val="215070"/>
                </a:solidFill>
                <a:latin typeface="Century Gothic"/>
                <a:ea typeface="Century Gothic"/>
                <a:cs typeface="Century Gothic"/>
                <a:sym typeface="Century Gothic"/>
              </a:rPr>
              <a:t>	</a:t>
            </a:r>
            <a:r>
              <a:rPr lang="en" sz="1050" b="1">
                <a:solidFill>
                  <a:srgbClr val="215070"/>
                </a:solidFill>
                <a:latin typeface="Century Gothic"/>
                <a:ea typeface="Century Gothic"/>
                <a:cs typeface="Century Gothic"/>
                <a:sym typeface="Century Gothic"/>
              </a:rPr>
              <a:t>Blog:</a:t>
            </a:r>
            <a:r>
              <a:rPr lang="en" sz="1050">
                <a:solidFill>
                  <a:srgbClr val="215070"/>
                </a:solidFill>
                <a:latin typeface="Century Gothic"/>
                <a:ea typeface="Century Gothic"/>
                <a:cs typeface="Century Gothic"/>
                <a:sym typeface="Century Gothic"/>
              </a:rPr>
              <a:t>	https://sites.ed.gov/osers</a:t>
            </a:r>
            <a:endParaRPr/>
          </a:p>
          <a:p>
            <a:pPr marL="0" marR="0" lvl="0" indent="0" algn="l" rtl="0">
              <a:lnSpc>
                <a:spcPct val="100000"/>
              </a:lnSpc>
              <a:spcBef>
                <a:spcPts val="450"/>
              </a:spcBef>
              <a:spcAft>
                <a:spcPts val="0"/>
              </a:spcAft>
              <a:buClr>
                <a:srgbClr val="215070"/>
              </a:buClr>
              <a:buSzPts val="1050"/>
              <a:buFont typeface="Century Gothic"/>
              <a:buNone/>
            </a:pPr>
            <a:r>
              <a:rPr lang="en" sz="1050">
                <a:solidFill>
                  <a:srgbClr val="215070"/>
                </a:solidFill>
                <a:latin typeface="Century Gothic"/>
                <a:ea typeface="Century Gothic"/>
                <a:cs typeface="Century Gothic"/>
                <a:sym typeface="Century Gothic"/>
              </a:rPr>
              <a:t>	</a:t>
            </a:r>
            <a:r>
              <a:rPr lang="en" sz="1050" b="1">
                <a:solidFill>
                  <a:srgbClr val="215070"/>
                </a:solidFill>
                <a:latin typeface="Century Gothic"/>
                <a:ea typeface="Century Gothic"/>
                <a:cs typeface="Century Gothic"/>
                <a:sym typeface="Century Gothic"/>
              </a:rPr>
              <a:t>Twitter:</a:t>
            </a:r>
            <a:r>
              <a:rPr lang="en" sz="1050">
                <a:solidFill>
                  <a:srgbClr val="215070"/>
                </a:solidFill>
                <a:latin typeface="Century Gothic"/>
                <a:ea typeface="Century Gothic"/>
                <a:cs typeface="Century Gothic"/>
                <a:sym typeface="Century Gothic"/>
              </a:rPr>
              <a:t>	https://twitter.com/ED_Sped_Rehab</a:t>
            </a:r>
            <a:endParaRPr/>
          </a:p>
          <a:p>
            <a:pPr marL="0" marR="0" lvl="0" indent="0" algn="l" rtl="0">
              <a:spcBef>
                <a:spcPts val="450"/>
              </a:spcBef>
              <a:spcAft>
                <a:spcPts val="0"/>
              </a:spcAft>
              <a:buClr>
                <a:srgbClr val="215070"/>
              </a:buClr>
              <a:buSzPts val="1050"/>
              <a:buFont typeface="Century Gothic"/>
              <a:buNone/>
            </a:pPr>
            <a:r>
              <a:rPr lang="en" sz="1050">
                <a:solidFill>
                  <a:srgbClr val="215070"/>
                </a:solidFill>
                <a:latin typeface="Century Gothic"/>
                <a:ea typeface="Century Gothic"/>
                <a:cs typeface="Century Gothic"/>
                <a:sym typeface="Century Gothic"/>
              </a:rPr>
              <a:t>	</a:t>
            </a:r>
            <a:r>
              <a:rPr lang="en" sz="1050" b="1">
                <a:solidFill>
                  <a:srgbClr val="215070"/>
                </a:solidFill>
                <a:latin typeface="Century Gothic"/>
                <a:ea typeface="Century Gothic"/>
                <a:cs typeface="Century Gothic"/>
                <a:sym typeface="Century Gothic"/>
              </a:rPr>
              <a:t>YouTube</a:t>
            </a:r>
            <a:r>
              <a:rPr lang="en" sz="1050">
                <a:solidFill>
                  <a:srgbClr val="215070"/>
                </a:solidFill>
                <a:latin typeface="Century Gothic"/>
                <a:ea typeface="Century Gothic"/>
                <a:cs typeface="Century Gothic"/>
                <a:sym typeface="Century Gothic"/>
              </a:rPr>
              <a:t>:	www.youtube.com/c/OSERS</a:t>
            </a:r>
            <a:endParaRPr sz="1050">
              <a:solidFill>
                <a:schemeClr val="dk1"/>
              </a:solidFill>
              <a:latin typeface="Century Gothic"/>
              <a:ea typeface="Century Gothic"/>
              <a:cs typeface="Century Gothic"/>
              <a:sym typeface="Century Gothic"/>
            </a:endParaRPr>
          </a:p>
        </p:txBody>
      </p:sp>
      <p:sp>
        <p:nvSpPr>
          <p:cNvPr id="112" name="Google Shape;112;p20"/>
          <p:cNvSpPr txBox="1">
            <a:spLocks noGrp="1"/>
          </p:cNvSpPr>
          <p:nvPr>
            <p:ph type="dt" idx="10"/>
          </p:nvPr>
        </p:nvSpPr>
        <p:spPr>
          <a:xfrm>
            <a:off x="800100" y="6172199"/>
            <a:ext cx="685800" cy="685800"/>
          </a:xfrm>
          <a:prstGeom prst="rect">
            <a:avLst/>
          </a:prstGeom>
          <a:noFill/>
          <a:ln>
            <a:noFill/>
          </a:ln>
          <a:effectLst>
            <a:outerShdw blurRad="76200" dist="38100" dir="2700000" algn="tl" rotWithShape="0">
              <a:srgbClr val="000000">
                <a:alpha val="20000"/>
              </a:srgbClr>
            </a:outerShdw>
          </a:effectLst>
        </p:spPr>
        <p:txBody>
          <a:bodyPr spcFirstLastPara="1" wrap="square" lIns="91425" tIns="0" rIns="91425" bIns="0" anchor="ctr" anchorCtr="0">
            <a:noAutofit/>
          </a:bodyPr>
          <a:lstStyle>
            <a:lvl1pPr lvl="0" algn="ctr">
              <a:spcBef>
                <a:spcPts val="0"/>
              </a:spcBef>
              <a:spcAft>
                <a:spcPts val="0"/>
              </a:spcAft>
              <a:buSzPts val="1400"/>
              <a:buNone/>
              <a:defRPr sz="825" b="0" i="0">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SERS End Slide, Editable">
  <p:cSld name="OSERS End Slide, Editable">
    <p:spTree>
      <p:nvGrpSpPr>
        <p:cNvPr id="1" name="Shape 113"/>
        <p:cNvGrpSpPr/>
        <p:nvPr/>
      </p:nvGrpSpPr>
      <p:grpSpPr>
        <a:xfrm>
          <a:off x="0" y="0"/>
          <a:ext cx="0" cy="0"/>
          <a:chOff x="0" y="0"/>
          <a:chExt cx="0" cy="0"/>
        </a:xfrm>
      </p:grpSpPr>
      <p:pic>
        <p:nvPicPr>
          <p:cNvPr id="114" name="Google Shape;114;p21"/>
          <p:cNvPicPr preferRelativeResize="0"/>
          <p:nvPr/>
        </p:nvPicPr>
        <p:blipFill rotWithShape="1">
          <a:blip r:embed="rId2">
            <a:alphaModFix amt="20000"/>
          </a:blip>
          <a:srcRect/>
          <a:stretch/>
        </p:blipFill>
        <p:spPr>
          <a:xfrm>
            <a:off x="2854966" y="1143000"/>
            <a:ext cx="3434069" cy="4572000"/>
          </a:xfrm>
          <a:prstGeom prst="rect">
            <a:avLst/>
          </a:prstGeom>
          <a:noFill/>
          <a:ln>
            <a:noFill/>
          </a:ln>
        </p:spPr>
      </p:pic>
      <p:sp>
        <p:nvSpPr>
          <p:cNvPr id="115" name="Google Shape;115;p21" descr="Slide number"/>
          <p:cNvSpPr txBox="1">
            <a:spLocks noGrp="1"/>
          </p:cNvSpPr>
          <p:nvPr>
            <p:ph type="sldNum" idx="12"/>
          </p:nvPr>
        </p:nvSpPr>
        <p:spPr>
          <a:xfrm>
            <a:off x="-2519" y="6172200"/>
            <a:ext cx="490611" cy="685800"/>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050" b="1" i="0">
                <a:solidFill>
                  <a:schemeClr val="lt1"/>
                </a:solidFill>
                <a:latin typeface="Century Gothic"/>
                <a:ea typeface="Century Gothic"/>
                <a:cs typeface="Century Gothic"/>
                <a:sym typeface="Century Gothic"/>
              </a:defRPr>
            </a:lvl1pPr>
            <a:lvl2pPr marL="0" lvl="1" indent="0" algn="ctr">
              <a:spcBef>
                <a:spcPts val="0"/>
              </a:spcBef>
              <a:spcAft>
                <a:spcPts val="0"/>
              </a:spcAft>
              <a:buNone/>
              <a:defRPr sz="1050" b="1" i="0">
                <a:solidFill>
                  <a:schemeClr val="lt1"/>
                </a:solidFill>
                <a:latin typeface="Century Gothic"/>
                <a:ea typeface="Century Gothic"/>
                <a:cs typeface="Century Gothic"/>
                <a:sym typeface="Century Gothic"/>
              </a:defRPr>
            </a:lvl2pPr>
            <a:lvl3pPr marL="0" lvl="2" indent="0" algn="ctr">
              <a:spcBef>
                <a:spcPts val="0"/>
              </a:spcBef>
              <a:spcAft>
                <a:spcPts val="0"/>
              </a:spcAft>
              <a:buNone/>
              <a:defRPr sz="1050" b="1" i="0">
                <a:solidFill>
                  <a:schemeClr val="lt1"/>
                </a:solidFill>
                <a:latin typeface="Century Gothic"/>
                <a:ea typeface="Century Gothic"/>
                <a:cs typeface="Century Gothic"/>
                <a:sym typeface="Century Gothic"/>
              </a:defRPr>
            </a:lvl3pPr>
            <a:lvl4pPr marL="0" lvl="3" indent="0" algn="ctr">
              <a:spcBef>
                <a:spcPts val="0"/>
              </a:spcBef>
              <a:spcAft>
                <a:spcPts val="0"/>
              </a:spcAft>
              <a:buNone/>
              <a:defRPr sz="1050" b="1" i="0">
                <a:solidFill>
                  <a:schemeClr val="lt1"/>
                </a:solidFill>
                <a:latin typeface="Century Gothic"/>
                <a:ea typeface="Century Gothic"/>
                <a:cs typeface="Century Gothic"/>
                <a:sym typeface="Century Gothic"/>
              </a:defRPr>
            </a:lvl4pPr>
            <a:lvl5pPr marL="0" lvl="4" indent="0" algn="ctr">
              <a:spcBef>
                <a:spcPts val="0"/>
              </a:spcBef>
              <a:spcAft>
                <a:spcPts val="0"/>
              </a:spcAft>
              <a:buNone/>
              <a:defRPr sz="1050" b="1" i="0">
                <a:solidFill>
                  <a:schemeClr val="lt1"/>
                </a:solidFill>
                <a:latin typeface="Century Gothic"/>
                <a:ea typeface="Century Gothic"/>
                <a:cs typeface="Century Gothic"/>
                <a:sym typeface="Century Gothic"/>
              </a:defRPr>
            </a:lvl5pPr>
            <a:lvl6pPr marL="0" lvl="5" indent="0" algn="ctr">
              <a:spcBef>
                <a:spcPts val="0"/>
              </a:spcBef>
              <a:spcAft>
                <a:spcPts val="0"/>
              </a:spcAft>
              <a:buNone/>
              <a:defRPr sz="1050" b="1" i="0">
                <a:solidFill>
                  <a:schemeClr val="lt1"/>
                </a:solidFill>
                <a:latin typeface="Century Gothic"/>
                <a:ea typeface="Century Gothic"/>
                <a:cs typeface="Century Gothic"/>
                <a:sym typeface="Century Gothic"/>
              </a:defRPr>
            </a:lvl6pPr>
            <a:lvl7pPr marL="0" lvl="6" indent="0" algn="ctr">
              <a:spcBef>
                <a:spcPts val="0"/>
              </a:spcBef>
              <a:spcAft>
                <a:spcPts val="0"/>
              </a:spcAft>
              <a:buNone/>
              <a:defRPr sz="1050" b="1" i="0">
                <a:solidFill>
                  <a:schemeClr val="lt1"/>
                </a:solidFill>
                <a:latin typeface="Century Gothic"/>
                <a:ea typeface="Century Gothic"/>
                <a:cs typeface="Century Gothic"/>
                <a:sym typeface="Century Gothic"/>
              </a:defRPr>
            </a:lvl7pPr>
            <a:lvl8pPr marL="0" lvl="7" indent="0" algn="ctr">
              <a:spcBef>
                <a:spcPts val="0"/>
              </a:spcBef>
              <a:spcAft>
                <a:spcPts val="0"/>
              </a:spcAft>
              <a:buNone/>
              <a:defRPr sz="1050" b="1" i="0">
                <a:solidFill>
                  <a:schemeClr val="lt1"/>
                </a:solidFill>
                <a:latin typeface="Century Gothic"/>
                <a:ea typeface="Century Gothic"/>
                <a:cs typeface="Century Gothic"/>
                <a:sym typeface="Century Gothic"/>
              </a:defRPr>
            </a:lvl8pPr>
            <a:lvl9pPr marL="0" lvl="8" indent="0" algn="ctr">
              <a:spcBef>
                <a:spcPts val="0"/>
              </a:spcBef>
              <a:spcAft>
                <a:spcPts val="0"/>
              </a:spcAft>
              <a:buNone/>
              <a:defRPr sz="1050" b="1"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116" name="Google Shape;116;p21"/>
          <p:cNvSpPr txBox="1">
            <a:spLocks noGrp="1"/>
          </p:cNvSpPr>
          <p:nvPr>
            <p:ph type="body" idx="1"/>
          </p:nvPr>
        </p:nvSpPr>
        <p:spPr>
          <a:xfrm>
            <a:off x="1028699" y="2514600"/>
            <a:ext cx="7086600" cy="914400"/>
          </a:xfrm>
          <a:prstGeom prst="rect">
            <a:avLst/>
          </a:prstGeom>
          <a:noFill/>
          <a:ln>
            <a:noFill/>
          </a:ln>
        </p:spPr>
        <p:txBody>
          <a:bodyPr spcFirstLastPara="1" wrap="square" lIns="91425" tIns="45700" rIns="91425" bIns="45700" anchor="b" anchorCtr="0">
            <a:normAutofit/>
          </a:bodyPr>
          <a:lstStyle>
            <a:lvl1pPr marL="457200" lvl="0" indent="-228600" algn="ctr">
              <a:lnSpc>
                <a:spcPct val="100000"/>
              </a:lnSpc>
              <a:spcBef>
                <a:spcPts val="1800"/>
              </a:spcBef>
              <a:spcAft>
                <a:spcPts val="0"/>
              </a:spcAft>
              <a:buSzPts val="3600"/>
              <a:buNone/>
              <a:defRPr sz="3600">
                <a:solidFill>
                  <a:srgbClr val="008710"/>
                </a:solidFill>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450"/>
              </a:spcBef>
              <a:spcAft>
                <a:spcPts val="0"/>
              </a:spcAft>
              <a:buSzPts val="1800"/>
              <a:buChar char="•"/>
              <a:defRPr/>
            </a:lvl3pPr>
            <a:lvl4pPr marL="1828800" lvl="3" indent="-342900" algn="l">
              <a:lnSpc>
                <a:spcPct val="100000"/>
              </a:lnSpc>
              <a:spcBef>
                <a:spcPts val="450"/>
              </a:spcBef>
              <a:spcAft>
                <a:spcPts val="0"/>
              </a:spcAft>
              <a:buSzPts val="1800"/>
              <a:buChar char="•"/>
              <a:defRPr/>
            </a:lvl4pPr>
            <a:lvl5pPr marL="2286000" lvl="4" indent="-342900" algn="l">
              <a:lnSpc>
                <a:spcPct val="100000"/>
              </a:lnSpc>
              <a:spcBef>
                <a:spcPts val="45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7" name="Google Shape;117;p21"/>
          <p:cNvSpPr txBox="1"/>
          <p:nvPr/>
        </p:nvSpPr>
        <p:spPr>
          <a:xfrm>
            <a:off x="457199" y="3429000"/>
            <a:ext cx="8229600" cy="6412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800" cap="small">
                <a:solidFill>
                  <a:srgbClr val="2C506A"/>
                </a:solidFill>
                <a:latin typeface="Century Gothic"/>
                <a:ea typeface="Century Gothic"/>
                <a:cs typeface="Century Gothic"/>
                <a:sym typeface="Century Gothic"/>
              </a:rPr>
              <a:t>Office of Special Education and Rehabilitative Services</a:t>
            </a:r>
            <a:endParaRPr/>
          </a:p>
          <a:p>
            <a:pPr marL="0" marR="0" lvl="0" indent="0" algn="ctr" rtl="0">
              <a:spcBef>
                <a:spcPts val="450"/>
              </a:spcBef>
              <a:spcAft>
                <a:spcPts val="0"/>
              </a:spcAft>
              <a:buNone/>
            </a:pPr>
            <a:r>
              <a:rPr lang="en" sz="1350" cap="small">
                <a:solidFill>
                  <a:srgbClr val="2C506A"/>
                </a:solidFill>
                <a:latin typeface="Century Gothic"/>
                <a:ea typeface="Century Gothic"/>
                <a:cs typeface="Century Gothic"/>
                <a:sym typeface="Century Gothic"/>
              </a:rPr>
              <a:t>U.S. Department of Education</a:t>
            </a:r>
            <a:endParaRPr/>
          </a:p>
        </p:txBody>
      </p:sp>
      <p:sp>
        <p:nvSpPr>
          <p:cNvPr id="118" name="Google Shape;118;p21"/>
          <p:cNvSpPr txBox="1">
            <a:spLocks noGrp="1"/>
          </p:cNvSpPr>
          <p:nvPr>
            <p:ph type="dt" idx="10"/>
          </p:nvPr>
        </p:nvSpPr>
        <p:spPr>
          <a:xfrm>
            <a:off x="800100" y="6172199"/>
            <a:ext cx="685800" cy="685800"/>
          </a:xfrm>
          <a:prstGeom prst="rect">
            <a:avLst/>
          </a:prstGeom>
          <a:noFill/>
          <a:ln>
            <a:noFill/>
          </a:ln>
          <a:effectLst>
            <a:outerShdw blurRad="76200" dist="38100" dir="2700000" algn="tl" rotWithShape="0">
              <a:srgbClr val="000000">
                <a:alpha val="20000"/>
              </a:srgbClr>
            </a:outerShdw>
          </a:effectLst>
        </p:spPr>
        <p:txBody>
          <a:bodyPr spcFirstLastPara="1" wrap="square" lIns="91425" tIns="0" rIns="91425" bIns="0" anchor="ctr" anchorCtr="0">
            <a:noAutofit/>
          </a:bodyPr>
          <a:lstStyle>
            <a:lvl1pPr lvl="0" algn="ctr">
              <a:spcBef>
                <a:spcPts val="0"/>
              </a:spcBef>
              <a:spcAft>
                <a:spcPts val="0"/>
              </a:spcAft>
              <a:buSzPts val="1400"/>
              <a:buNone/>
              <a:defRPr sz="825" b="0" i="0">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SEP Title and Content">
  <p:cSld name="OSEP Title and Content">
    <p:spTree>
      <p:nvGrpSpPr>
        <p:cNvPr id="1" name="Shape 131"/>
        <p:cNvGrpSpPr/>
        <p:nvPr/>
      </p:nvGrpSpPr>
      <p:grpSpPr>
        <a:xfrm>
          <a:off x="0" y="0"/>
          <a:ext cx="0" cy="0"/>
          <a:chOff x="0" y="0"/>
          <a:chExt cx="0" cy="0"/>
        </a:xfrm>
      </p:grpSpPr>
      <p:sp>
        <p:nvSpPr>
          <p:cNvPr id="132" name="Google Shape;132;p23" descr="Slide number"/>
          <p:cNvSpPr txBox="1"/>
          <p:nvPr/>
        </p:nvSpPr>
        <p:spPr>
          <a:xfrm>
            <a:off x="-2519" y="6172200"/>
            <a:ext cx="490611" cy="6858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fld id="{00000000-1234-1234-1234-123412341234}" type="slidenum">
              <a:rPr lang="en" sz="1050" b="1" i="0">
                <a:solidFill>
                  <a:schemeClr val="lt1"/>
                </a:solidFill>
                <a:latin typeface="Century Gothic"/>
                <a:ea typeface="Century Gothic"/>
                <a:cs typeface="Century Gothic"/>
                <a:sym typeface="Century Gothic"/>
              </a:rPr>
              <a:t>‹#›</a:t>
            </a:fld>
            <a:endParaRPr sz="1050" b="1" i="0">
              <a:solidFill>
                <a:schemeClr val="lt1"/>
              </a:solidFill>
              <a:latin typeface="Century Gothic"/>
              <a:ea typeface="Century Gothic"/>
              <a:cs typeface="Century Gothic"/>
              <a:sym typeface="Century Gothic"/>
            </a:endParaRPr>
          </a:p>
        </p:txBody>
      </p:sp>
      <p:sp>
        <p:nvSpPr>
          <p:cNvPr id="133" name="Google Shape;133;p23"/>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3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23"/>
          <p:cNvSpPr txBox="1">
            <a:spLocks noGrp="1"/>
          </p:cNvSpPr>
          <p:nvPr>
            <p:ph type="body" idx="1"/>
          </p:nvPr>
        </p:nvSpPr>
        <p:spPr>
          <a:xfrm>
            <a:off x="457200" y="1143001"/>
            <a:ext cx="8229600" cy="4648200"/>
          </a:xfrm>
          <a:prstGeom prst="rect">
            <a:avLst/>
          </a:prstGeom>
          <a:noFill/>
          <a:ln>
            <a:noFill/>
          </a:ln>
        </p:spPr>
        <p:txBody>
          <a:bodyPr spcFirstLastPara="1" wrap="square" lIns="91425" tIns="45700" rIns="91425" bIns="45700" anchor="t" anchorCtr="0">
            <a:normAutofit/>
          </a:bodyPr>
          <a:lstStyle>
            <a:lvl1pPr marL="457200" lvl="0" indent="-361950" algn="l">
              <a:lnSpc>
                <a:spcPct val="100000"/>
              </a:lnSpc>
              <a:spcBef>
                <a:spcPts val="1800"/>
              </a:spcBef>
              <a:spcAft>
                <a:spcPts val="0"/>
              </a:spcAft>
              <a:buSzPts val="2100"/>
              <a:buChar char="▶"/>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450"/>
              </a:spcBef>
              <a:spcAft>
                <a:spcPts val="0"/>
              </a:spcAft>
              <a:buSzPts val="1800"/>
              <a:buChar char="•"/>
              <a:defRPr/>
            </a:lvl3pPr>
            <a:lvl4pPr marL="1828800" lvl="3" indent="-342900" algn="l">
              <a:lnSpc>
                <a:spcPct val="100000"/>
              </a:lnSpc>
              <a:spcBef>
                <a:spcPts val="450"/>
              </a:spcBef>
              <a:spcAft>
                <a:spcPts val="0"/>
              </a:spcAft>
              <a:buSzPts val="1800"/>
              <a:buChar char="•"/>
              <a:defRPr/>
            </a:lvl4pPr>
            <a:lvl5pPr marL="2286000" lvl="4" indent="-342900" algn="l">
              <a:lnSpc>
                <a:spcPct val="100000"/>
              </a:lnSpc>
              <a:spcBef>
                <a:spcPts val="45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5" name="Google Shape;135;p23"/>
          <p:cNvSpPr txBox="1">
            <a:spLocks noGrp="1"/>
          </p:cNvSpPr>
          <p:nvPr>
            <p:ph type="dt" idx="10"/>
          </p:nvPr>
        </p:nvSpPr>
        <p:spPr>
          <a:xfrm>
            <a:off x="800100" y="6172199"/>
            <a:ext cx="685800" cy="685800"/>
          </a:xfrm>
          <a:prstGeom prst="rect">
            <a:avLst/>
          </a:prstGeom>
          <a:noFill/>
          <a:ln>
            <a:noFill/>
          </a:ln>
          <a:effectLst>
            <a:outerShdw blurRad="76200" dist="38100" dir="2700000" algn="tl" rotWithShape="0">
              <a:srgbClr val="000000">
                <a:alpha val="20000"/>
              </a:srgbClr>
            </a:outerShdw>
          </a:effectLst>
        </p:spPr>
        <p:txBody>
          <a:bodyPr spcFirstLastPara="1" wrap="square" lIns="91425" tIns="0" rIns="91425" bIns="0" anchor="ctr" anchorCtr="0">
            <a:noAutofit/>
          </a:bodyPr>
          <a:lstStyle>
            <a:lvl1pPr lvl="0" algn="ctr">
              <a:spcBef>
                <a:spcPts val="0"/>
              </a:spcBef>
              <a:spcAft>
                <a:spcPts val="0"/>
              </a:spcAft>
              <a:buSzPts val="1400"/>
              <a:buNone/>
              <a:defRPr sz="825" b="0" i="0">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SEP Title Only">
  <p:cSld name="OSEP Title Only">
    <p:spTree>
      <p:nvGrpSpPr>
        <p:cNvPr id="1" name="Shape 136"/>
        <p:cNvGrpSpPr/>
        <p:nvPr/>
      </p:nvGrpSpPr>
      <p:grpSpPr>
        <a:xfrm>
          <a:off x="0" y="0"/>
          <a:ext cx="0" cy="0"/>
          <a:chOff x="0" y="0"/>
          <a:chExt cx="0" cy="0"/>
        </a:xfrm>
      </p:grpSpPr>
      <p:sp>
        <p:nvSpPr>
          <p:cNvPr id="137" name="Google Shape;137;p24" descr="Slide number"/>
          <p:cNvSpPr txBox="1"/>
          <p:nvPr/>
        </p:nvSpPr>
        <p:spPr>
          <a:xfrm>
            <a:off x="-2519" y="6172200"/>
            <a:ext cx="490611" cy="6858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fld id="{00000000-1234-1234-1234-123412341234}" type="slidenum">
              <a:rPr lang="en" sz="1050" b="1" i="0">
                <a:solidFill>
                  <a:schemeClr val="lt1"/>
                </a:solidFill>
                <a:latin typeface="Century Gothic"/>
                <a:ea typeface="Century Gothic"/>
                <a:cs typeface="Century Gothic"/>
                <a:sym typeface="Century Gothic"/>
              </a:rPr>
              <a:t>‹#›</a:t>
            </a:fld>
            <a:endParaRPr sz="1050" b="1" i="0">
              <a:solidFill>
                <a:schemeClr val="lt1"/>
              </a:solidFill>
              <a:latin typeface="Century Gothic"/>
              <a:ea typeface="Century Gothic"/>
              <a:cs typeface="Century Gothic"/>
              <a:sym typeface="Century Gothic"/>
            </a:endParaRPr>
          </a:p>
        </p:txBody>
      </p:sp>
      <p:sp>
        <p:nvSpPr>
          <p:cNvPr id="138" name="Google Shape;138;p24"/>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3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24"/>
          <p:cNvSpPr txBox="1">
            <a:spLocks noGrp="1"/>
          </p:cNvSpPr>
          <p:nvPr>
            <p:ph type="dt" idx="10"/>
          </p:nvPr>
        </p:nvSpPr>
        <p:spPr>
          <a:xfrm>
            <a:off x="800100" y="6172199"/>
            <a:ext cx="685800" cy="685800"/>
          </a:xfrm>
          <a:prstGeom prst="rect">
            <a:avLst/>
          </a:prstGeom>
          <a:noFill/>
          <a:ln>
            <a:noFill/>
          </a:ln>
          <a:effectLst>
            <a:outerShdw blurRad="76200" dist="38100" dir="2700000" algn="tl" rotWithShape="0">
              <a:srgbClr val="000000">
                <a:alpha val="20000"/>
              </a:srgbClr>
            </a:outerShdw>
          </a:effectLst>
        </p:spPr>
        <p:txBody>
          <a:bodyPr spcFirstLastPara="1" wrap="square" lIns="91425" tIns="0" rIns="91425" bIns="0" anchor="ctr" anchorCtr="0">
            <a:noAutofit/>
          </a:bodyPr>
          <a:lstStyle>
            <a:lvl1pPr lvl="0" algn="ctr">
              <a:spcBef>
                <a:spcPts val="0"/>
              </a:spcBef>
              <a:spcAft>
                <a:spcPts val="0"/>
              </a:spcAft>
              <a:buSzPts val="1400"/>
              <a:buNone/>
              <a:defRPr sz="825" b="0" i="0">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SEP Section Header" type="secHead">
  <p:cSld name="SECTION_HEADER">
    <p:spTree>
      <p:nvGrpSpPr>
        <p:cNvPr id="1" name="Shape 140"/>
        <p:cNvGrpSpPr/>
        <p:nvPr/>
      </p:nvGrpSpPr>
      <p:grpSpPr>
        <a:xfrm>
          <a:off x="0" y="0"/>
          <a:ext cx="0" cy="0"/>
          <a:chOff x="0" y="0"/>
          <a:chExt cx="0" cy="0"/>
        </a:xfrm>
      </p:grpSpPr>
      <p:sp>
        <p:nvSpPr>
          <p:cNvPr id="141" name="Google Shape;141;p25" descr="Slide number"/>
          <p:cNvSpPr txBox="1"/>
          <p:nvPr/>
        </p:nvSpPr>
        <p:spPr>
          <a:xfrm>
            <a:off x="-2519" y="6172200"/>
            <a:ext cx="490611" cy="6858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fld id="{00000000-1234-1234-1234-123412341234}" type="slidenum">
              <a:rPr lang="en" sz="1050" b="1" i="0">
                <a:solidFill>
                  <a:schemeClr val="lt1"/>
                </a:solidFill>
                <a:latin typeface="Century Gothic"/>
                <a:ea typeface="Century Gothic"/>
                <a:cs typeface="Century Gothic"/>
                <a:sym typeface="Century Gothic"/>
              </a:rPr>
              <a:t>‹#›</a:t>
            </a:fld>
            <a:endParaRPr sz="1050" b="1" i="0">
              <a:solidFill>
                <a:schemeClr val="lt1"/>
              </a:solidFill>
              <a:latin typeface="Century Gothic"/>
              <a:ea typeface="Century Gothic"/>
              <a:cs typeface="Century Gothic"/>
              <a:sym typeface="Century Gothic"/>
            </a:endParaRPr>
          </a:p>
        </p:txBody>
      </p:sp>
      <p:sp>
        <p:nvSpPr>
          <p:cNvPr id="142" name="Google Shape;142;p25"/>
          <p:cNvSpPr txBox="1">
            <a:spLocks noGrp="1"/>
          </p:cNvSpPr>
          <p:nvPr>
            <p:ph type="title"/>
          </p:nvPr>
        </p:nvSpPr>
        <p:spPr>
          <a:xfrm>
            <a:off x="623888" y="1709739"/>
            <a:ext cx="7886700" cy="171926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345065"/>
              </a:buClr>
              <a:buSzPts val="3300"/>
              <a:buFont typeface="Century Gothic"/>
              <a:buNone/>
              <a:defRPr sz="3300">
                <a:solidFill>
                  <a:srgbClr val="34506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25"/>
          <p:cNvSpPr txBox="1">
            <a:spLocks noGrp="1"/>
          </p:cNvSpPr>
          <p:nvPr>
            <p:ph type="body" idx="1"/>
          </p:nvPr>
        </p:nvSpPr>
        <p:spPr>
          <a:xfrm>
            <a:off x="623888" y="3657600"/>
            <a:ext cx="7886700" cy="2432051"/>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800"/>
              </a:spcBef>
              <a:spcAft>
                <a:spcPts val="0"/>
              </a:spcAft>
              <a:buSzPts val="1800"/>
              <a:buNone/>
              <a:defRPr sz="1800">
                <a:solidFill>
                  <a:srgbClr val="2CA34E"/>
                </a:solidFill>
              </a:defRPr>
            </a:lvl1pPr>
            <a:lvl2pPr marL="914400" lvl="1" indent="-228600" algn="l">
              <a:lnSpc>
                <a:spcPct val="100000"/>
              </a:lnSpc>
              <a:spcBef>
                <a:spcPts val="900"/>
              </a:spcBef>
              <a:spcAft>
                <a:spcPts val="0"/>
              </a:spcAft>
              <a:buSzPts val="1500"/>
              <a:buNone/>
              <a:defRPr sz="1500">
                <a:solidFill>
                  <a:srgbClr val="888888"/>
                </a:solidFill>
              </a:defRPr>
            </a:lvl2pPr>
            <a:lvl3pPr marL="1371600" lvl="2" indent="-228600" algn="l">
              <a:lnSpc>
                <a:spcPct val="100000"/>
              </a:lnSpc>
              <a:spcBef>
                <a:spcPts val="450"/>
              </a:spcBef>
              <a:spcAft>
                <a:spcPts val="0"/>
              </a:spcAft>
              <a:buSzPts val="1350"/>
              <a:buNone/>
              <a:defRPr sz="1350">
                <a:solidFill>
                  <a:srgbClr val="888888"/>
                </a:solidFill>
              </a:defRPr>
            </a:lvl3pPr>
            <a:lvl4pPr marL="1828800" lvl="3" indent="-228600" algn="l">
              <a:lnSpc>
                <a:spcPct val="100000"/>
              </a:lnSpc>
              <a:spcBef>
                <a:spcPts val="450"/>
              </a:spcBef>
              <a:spcAft>
                <a:spcPts val="0"/>
              </a:spcAft>
              <a:buSzPts val="1200"/>
              <a:buNone/>
              <a:defRPr sz="1200">
                <a:solidFill>
                  <a:srgbClr val="888888"/>
                </a:solidFill>
              </a:defRPr>
            </a:lvl4pPr>
            <a:lvl5pPr marL="2286000" lvl="4" indent="-228600" algn="l">
              <a:lnSpc>
                <a:spcPct val="100000"/>
              </a:lnSpc>
              <a:spcBef>
                <a:spcPts val="450"/>
              </a:spcBef>
              <a:spcAft>
                <a:spcPts val="0"/>
              </a:spcAft>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44" name="Google Shape;144;p25"/>
          <p:cNvSpPr txBox="1">
            <a:spLocks noGrp="1"/>
          </p:cNvSpPr>
          <p:nvPr>
            <p:ph type="dt" idx="10"/>
          </p:nvPr>
        </p:nvSpPr>
        <p:spPr>
          <a:xfrm>
            <a:off x="800100" y="6172199"/>
            <a:ext cx="685800" cy="685800"/>
          </a:xfrm>
          <a:prstGeom prst="rect">
            <a:avLst/>
          </a:prstGeom>
          <a:noFill/>
          <a:ln>
            <a:noFill/>
          </a:ln>
          <a:effectLst>
            <a:outerShdw blurRad="76200" dist="38100" dir="2700000" algn="tl" rotWithShape="0">
              <a:srgbClr val="000000">
                <a:alpha val="20000"/>
              </a:srgbClr>
            </a:outerShdw>
          </a:effectLst>
        </p:spPr>
        <p:txBody>
          <a:bodyPr spcFirstLastPara="1" wrap="square" lIns="91425" tIns="0" rIns="91425" bIns="0" anchor="ctr" anchorCtr="0">
            <a:noAutofit/>
          </a:bodyPr>
          <a:lstStyle>
            <a:lvl1pPr lvl="0" algn="ctr">
              <a:spcBef>
                <a:spcPts val="0"/>
              </a:spcBef>
              <a:spcAft>
                <a:spcPts val="0"/>
              </a:spcAft>
              <a:buSzPts val="1400"/>
              <a:buNone/>
              <a:defRPr sz="825" b="0" i="0">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SEP Two Content">
  <p:cSld name="OSEP Two Content">
    <p:spTree>
      <p:nvGrpSpPr>
        <p:cNvPr id="1" name="Shape 145"/>
        <p:cNvGrpSpPr/>
        <p:nvPr/>
      </p:nvGrpSpPr>
      <p:grpSpPr>
        <a:xfrm>
          <a:off x="0" y="0"/>
          <a:ext cx="0" cy="0"/>
          <a:chOff x="0" y="0"/>
          <a:chExt cx="0" cy="0"/>
        </a:xfrm>
      </p:grpSpPr>
      <p:sp>
        <p:nvSpPr>
          <p:cNvPr id="146" name="Google Shape;146;p26" descr="Slide number"/>
          <p:cNvSpPr txBox="1"/>
          <p:nvPr/>
        </p:nvSpPr>
        <p:spPr>
          <a:xfrm>
            <a:off x="-2519" y="6172200"/>
            <a:ext cx="490611" cy="6858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fld id="{00000000-1234-1234-1234-123412341234}" type="slidenum">
              <a:rPr lang="en" sz="1050" b="1" i="0">
                <a:solidFill>
                  <a:schemeClr val="lt1"/>
                </a:solidFill>
                <a:latin typeface="Century Gothic"/>
                <a:ea typeface="Century Gothic"/>
                <a:cs typeface="Century Gothic"/>
                <a:sym typeface="Century Gothic"/>
              </a:rPr>
              <a:t>‹#›</a:t>
            </a:fld>
            <a:endParaRPr sz="1050" b="1" i="0">
              <a:solidFill>
                <a:schemeClr val="lt1"/>
              </a:solidFill>
              <a:latin typeface="Century Gothic"/>
              <a:ea typeface="Century Gothic"/>
              <a:cs typeface="Century Gothic"/>
              <a:sym typeface="Century Gothic"/>
            </a:endParaRPr>
          </a:p>
        </p:txBody>
      </p:sp>
      <p:sp>
        <p:nvSpPr>
          <p:cNvPr id="147" name="Google Shape;147;p26"/>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3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26"/>
          <p:cNvSpPr txBox="1">
            <a:spLocks noGrp="1"/>
          </p:cNvSpPr>
          <p:nvPr>
            <p:ph type="body" idx="1"/>
          </p:nvPr>
        </p:nvSpPr>
        <p:spPr>
          <a:xfrm>
            <a:off x="478632" y="1143001"/>
            <a:ext cx="4036219" cy="4572000"/>
          </a:xfrm>
          <a:prstGeom prst="rect">
            <a:avLst/>
          </a:prstGeom>
          <a:noFill/>
          <a:ln>
            <a:noFill/>
          </a:ln>
        </p:spPr>
        <p:txBody>
          <a:bodyPr spcFirstLastPara="1" wrap="square" lIns="91425" tIns="45700" rIns="91425" bIns="45700" anchor="t" anchorCtr="0">
            <a:normAutofit/>
          </a:bodyPr>
          <a:lstStyle>
            <a:lvl1pPr marL="457200" lvl="0" indent="-361950" algn="l">
              <a:lnSpc>
                <a:spcPct val="100000"/>
              </a:lnSpc>
              <a:spcBef>
                <a:spcPts val="450"/>
              </a:spcBef>
              <a:spcAft>
                <a:spcPts val="0"/>
              </a:spcAft>
              <a:buSzPts val="2100"/>
              <a:buChar char="▶"/>
              <a:defRPr/>
            </a:lvl1pPr>
            <a:lvl2pPr marL="914400" lvl="1" indent="-342900" algn="l">
              <a:lnSpc>
                <a:spcPct val="100000"/>
              </a:lnSpc>
              <a:spcBef>
                <a:spcPts val="450"/>
              </a:spcBef>
              <a:spcAft>
                <a:spcPts val="0"/>
              </a:spcAft>
              <a:buSzPts val="1800"/>
              <a:buChar char="•"/>
              <a:defRPr/>
            </a:lvl2pPr>
            <a:lvl3pPr marL="1371600" lvl="2" indent="-323850" algn="l">
              <a:lnSpc>
                <a:spcPct val="100000"/>
              </a:lnSpc>
              <a:spcBef>
                <a:spcPts val="450"/>
              </a:spcBef>
              <a:spcAft>
                <a:spcPts val="0"/>
              </a:spcAft>
              <a:buSzPts val="1500"/>
              <a:buChar char="•"/>
              <a:defRPr/>
            </a:lvl3pPr>
            <a:lvl4pPr marL="1828800" lvl="3" indent="-314325" algn="l">
              <a:lnSpc>
                <a:spcPct val="100000"/>
              </a:lnSpc>
              <a:spcBef>
                <a:spcPts val="450"/>
              </a:spcBef>
              <a:spcAft>
                <a:spcPts val="0"/>
              </a:spcAft>
              <a:buSzPts val="1350"/>
              <a:buChar char="•"/>
              <a:defRPr/>
            </a:lvl4pPr>
            <a:lvl5pPr marL="2286000" lvl="4" indent="-314325" algn="l">
              <a:lnSpc>
                <a:spcPct val="100000"/>
              </a:lnSpc>
              <a:spcBef>
                <a:spcPts val="450"/>
              </a:spcBef>
              <a:spcAft>
                <a:spcPts val="0"/>
              </a:spcAft>
              <a:buSzPts val="13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9" name="Google Shape;149;p26"/>
          <p:cNvSpPr txBox="1">
            <a:spLocks noGrp="1"/>
          </p:cNvSpPr>
          <p:nvPr>
            <p:ph type="body" idx="2"/>
          </p:nvPr>
        </p:nvSpPr>
        <p:spPr>
          <a:xfrm>
            <a:off x="4629150" y="1143001"/>
            <a:ext cx="4057650" cy="4572000"/>
          </a:xfrm>
          <a:prstGeom prst="rect">
            <a:avLst/>
          </a:prstGeom>
          <a:noFill/>
          <a:ln>
            <a:noFill/>
          </a:ln>
        </p:spPr>
        <p:txBody>
          <a:bodyPr spcFirstLastPara="1" wrap="square" lIns="91425" tIns="45700" rIns="91425" bIns="45700" anchor="t" anchorCtr="0">
            <a:normAutofit/>
          </a:bodyPr>
          <a:lstStyle>
            <a:lvl1pPr marL="457200" lvl="0" indent="-361950" algn="l">
              <a:lnSpc>
                <a:spcPct val="100000"/>
              </a:lnSpc>
              <a:spcBef>
                <a:spcPts val="450"/>
              </a:spcBef>
              <a:spcAft>
                <a:spcPts val="0"/>
              </a:spcAft>
              <a:buSzPts val="2100"/>
              <a:buChar char="▶"/>
              <a:defRPr/>
            </a:lvl1pPr>
            <a:lvl2pPr marL="914400" lvl="1" indent="-342900" algn="l">
              <a:lnSpc>
                <a:spcPct val="100000"/>
              </a:lnSpc>
              <a:spcBef>
                <a:spcPts val="450"/>
              </a:spcBef>
              <a:spcAft>
                <a:spcPts val="0"/>
              </a:spcAft>
              <a:buSzPts val="1800"/>
              <a:buChar char="•"/>
              <a:defRPr/>
            </a:lvl2pPr>
            <a:lvl3pPr marL="1371600" lvl="2" indent="-323850" algn="l">
              <a:lnSpc>
                <a:spcPct val="100000"/>
              </a:lnSpc>
              <a:spcBef>
                <a:spcPts val="450"/>
              </a:spcBef>
              <a:spcAft>
                <a:spcPts val="0"/>
              </a:spcAft>
              <a:buSzPts val="1500"/>
              <a:buChar char="•"/>
              <a:defRPr/>
            </a:lvl3pPr>
            <a:lvl4pPr marL="1828800" lvl="3" indent="-314325" algn="l">
              <a:lnSpc>
                <a:spcPct val="100000"/>
              </a:lnSpc>
              <a:spcBef>
                <a:spcPts val="450"/>
              </a:spcBef>
              <a:spcAft>
                <a:spcPts val="0"/>
              </a:spcAft>
              <a:buSzPts val="1350"/>
              <a:buChar char="•"/>
              <a:defRPr/>
            </a:lvl4pPr>
            <a:lvl5pPr marL="2286000" lvl="4" indent="-314325" algn="l">
              <a:lnSpc>
                <a:spcPct val="100000"/>
              </a:lnSpc>
              <a:spcBef>
                <a:spcPts val="450"/>
              </a:spcBef>
              <a:spcAft>
                <a:spcPts val="0"/>
              </a:spcAft>
              <a:buSzPts val="13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0" name="Google Shape;150;p26"/>
          <p:cNvSpPr txBox="1">
            <a:spLocks noGrp="1"/>
          </p:cNvSpPr>
          <p:nvPr>
            <p:ph type="dt" idx="10"/>
          </p:nvPr>
        </p:nvSpPr>
        <p:spPr>
          <a:xfrm>
            <a:off x="800100" y="6172199"/>
            <a:ext cx="685800" cy="685800"/>
          </a:xfrm>
          <a:prstGeom prst="rect">
            <a:avLst/>
          </a:prstGeom>
          <a:noFill/>
          <a:ln>
            <a:noFill/>
          </a:ln>
          <a:effectLst>
            <a:outerShdw blurRad="76200" dist="38100" dir="2700000" algn="tl" rotWithShape="0">
              <a:srgbClr val="000000">
                <a:alpha val="20000"/>
              </a:srgbClr>
            </a:outerShdw>
          </a:effectLst>
        </p:spPr>
        <p:txBody>
          <a:bodyPr spcFirstLastPara="1" wrap="square" lIns="91425" tIns="0" rIns="91425" bIns="0" anchor="ctr" anchorCtr="0">
            <a:noAutofit/>
          </a:bodyPr>
          <a:lstStyle>
            <a:lvl1pPr lvl="0" algn="ctr">
              <a:spcBef>
                <a:spcPts val="0"/>
              </a:spcBef>
              <a:spcAft>
                <a:spcPts val="0"/>
              </a:spcAft>
              <a:buSzPts val="1400"/>
              <a:buNone/>
              <a:defRPr sz="825" b="0" i="0">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SEP End Slide, Editable">
  <p:cSld name="OSEP End Slide, Editable">
    <p:spTree>
      <p:nvGrpSpPr>
        <p:cNvPr id="1" name="Shape 151"/>
        <p:cNvGrpSpPr/>
        <p:nvPr/>
      </p:nvGrpSpPr>
      <p:grpSpPr>
        <a:xfrm>
          <a:off x="0" y="0"/>
          <a:ext cx="0" cy="0"/>
          <a:chOff x="0" y="0"/>
          <a:chExt cx="0" cy="0"/>
        </a:xfrm>
      </p:grpSpPr>
      <p:pic>
        <p:nvPicPr>
          <p:cNvPr id="152" name="Google Shape;152;p27"/>
          <p:cNvPicPr preferRelativeResize="0"/>
          <p:nvPr/>
        </p:nvPicPr>
        <p:blipFill rotWithShape="1">
          <a:blip r:embed="rId2">
            <a:alphaModFix amt="20000"/>
          </a:blip>
          <a:srcRect/>
          <a:stretch/>
        </p:blipFill>
        <p:spPr>
          <a:xfrm>
            <a:off x="2854966" y="1143000"/>
            <a:ext cx="3434069" cy="4572000"/>
          </a:xfrm>
          <a:prstGeom prst="rect">
            <a:avLst/>
          </a:prstGeom>
          <a:noFill/>
          <a:ln>
            <a:noFill/>
          </a:ln>
        </p:spPr>
      </p:pic>
      <p:sp>
        <p:nvSpPr>
          <p:cNvPr id="153" name="Google Shape;153;p27" descr="Slide number"/>
          <p:cNvSpPr txBox="1">
            <a:spLocks noGrp="1"/>
          </p:cNvSpPr>
          <p:nvPr>
            <p:ph type="sldNum" idx="12"/>
          </p:nvPr>
        </p:nvSpPr>
        <p:spPr>
          <a:xfrm>
            <a:off x="-2519" y="6172200"/>
            <a:ext cx="490611" cy="685800"/>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050" b="1" i="0">
                <a:solidFill>
                  <a:schemeClr val="lt1"/>
                </a:solidFill>
                <a:latin typeface="Century Gothic"/>
                <a:ea typeface="Century Gothic"/>
                <a:cs typeface="Century Gothic"/>
                <a:sym typeface="Century Gothic"/>
              </a:defRPr>
            </a:lvl1pPr>
            <a:lvl2pPr marL="0" lvl="1" indent="0" algn="ctr">
              <a:spcBef>
                <a:spcPts val="0"/>
              </a:spcBef>
              <a:spcAft>
                <a:spcPts val="0"/>
              </a:spcAft>
              <a:buNone/>
              <a:defRPr sz="1050" b="1" i="0">
                <a:solidFill>
                  <a:schemeClr val="lt1"/>
                </a:solidFill>
                <a:latin typeface="Century Gothic"/>
                <a:ea typeface="Century Gothic"/>
                <a:cs typeface="Century Gothic"/>
                <a:sym typeface="Century Gothic"/>
              </a:defRPr>
            </a:lvl2pPr>
            <a:lvl3pPr marL="0" lvl="2" indent="0" algn="ctr">
              <a:spcBef>
                <a:spcPts val="0"/>
              </a:spcBef>
              <a:spcAft>
                <a:spcPts val="0"/>
              </a:spcAft>
              <a:buNone/>
              <a:defRPr sz="1050" b="1" i="0">
                <a:solidFill>
                  <a:schemeClr val="lt1"/>
                </a:solidFill>
                <a:latin typeface="Century Gothic"/>
                <a:ea typeface="Century Gothic"/>
                <a:cs typeface="Century Gothic"/>
                <a:sym typeface="Century Gothic"/>
              </a:defRPr>
            </a:lvl3pPr>
            <a:lvl4pPr marL="0" lvl="3" indent="0" algn="ctr">
              <a:spcBef>
                <a:spcPts val="0"/>
              </a:spcBef>
              <a:spcAft>
                <a:spcPts val="0"/>
              </a:spcAft>
              <a:buNone/>
              <a:defRPr sz="1050" b="1" i="0">
                <a:solidFill>
                  <a:schemeClr val="lt1"/>
                </a:solidFill>
                <a:latin typeface="Century Gothic"/>
                <a:ea typeface="Century Gothic"/>
                <a:cs typeface="Century Gothic"/>
                <a:sym typeface="Century Gothic"/>
              </a:defRPr>
            </a:lvl4pPr>
            <a:lvl5pPr marL="0" lvl="4" indent="0" algn="ctr">
              <a:spcBef>
                <a:spcPts val="0"/>
              </a:spcBef>
              <a:spcAft>
                <a:spcPts val="0"/>
              </a:spcAft>
              <a:buNone/>
              <a:defRPr sz="1050" b="1" i="0">
                <a:solidFill>
                  <a:schemeClr val="lt1"/>
                </a:solidFill>
                <a:latin typeface="Century Gothic"/>
                <a:ea typeface="Century Gothic"/>
                <a:cs typeface="Century Gothic"/>
                <a:sym typeface="Century Gothic"/>
              </a:defRPr>
            </a:lvl5pPr>
            <a:lvl6pPr marL="0" lvl="5" indent="0" algn="ctr">
              <a:spcBef>
                <a:spcPts val="0"/>
              </a:spcBef>
              <a:spcAft>
                <a:spcPts val="0"/>
              </a:spcAft>
              <a:buNone/>
              <a:defRPr sz="1050" b="1" i="0">
                <a:solidFill>
                  <a:schemeClr val="lt1"/>
                </a:solidFill>
                <a:latin typeface="Century Gothic"/>
                <a:ea typeface="Century Gothic"/>
                <a:cs typeface="Century Gothic"/>
                <a:sym typeface="Century Gothic"/>
              </a:defRPr>
            </a:lvl6pPr>
            <a:lvl7pPr marL="0" lvl="6" indent="0" algn="ctr">
              <a:spcBef>
                <a:spcPts val="0"/>
              </a:spcBef>
              <a:spcAft>
                <a:spcPts val="0"/>
              </a:spcAft>
              <a:buNone/>
              <a:defRPr sz="1050" b="1" i="0">
                <a:solidFill>
                  <a:schemeClr val="lt1"/>
                </a:solidFill>
                <a:latin typeface="Century Gothic"/>
                <a:ea typeface="Century Gothic"/>
                <a:cs typeface="Century Gothic"/>
                <a:sym typeface="Century Gothic"/>
              </a:defRPr>
            </a:lvl7pPr>
            <a:lvl8pPr marL="0" lvl="7" indent="0" algn="ctr">
              <a:spcBef>
                <a:spcPts val="0"/>
              </a:spcBef>
              <a:spcAft>
                <a:spcPts val="0"/>
              </a:spcAft>
              <a:buNone/>
              <a:defRPr sz="1050" b="1" i="0">
                <a:solidFill>
                  <a:schemeClr val="lt1"/>
                </a:solidFill>
                <a:latin typeface="Century Gothic"/>
                <a:ea typeface="Century Gothic"/>
                <a:cs typeface="Century Gothic"/>
                <a:sym typeface="Century Gothic"/>
              </a:defRPr>
            </a:lvl8pPr>
            <a:lvl9pPr marL="0" lvl="8" indent="0" algn="ctr">
              <a:spcBef>
                <a:spcPts val="0"/>
              </a:spcBef>
              <a:spcAft>
                <a:spcPts val="0"/>
              </a:spcAft>
              <a:buNone/>
              <a:defRPr sz="1050" b="1"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154" name="Google Shape;154;p27"/>
          <p:cNvSpPr txBox="1">
            <a:spLocks noGrp="1"/>
          </p:cNvSpPr>
          <p:nvPr>
            <p:ph type="body" idx="1"/>
          </p:nvPr>
        </p:nvSpPr>
        <p:spPr>
          <a:xfrm>
            <a:off x="1028699" y="2514600"/>
            <a:ext cx="7086600" cy="914400"/>
          </a:xfrm>
          <a:prstGeom prst="rect">
            <a:avLst/>
          </a:prstGeom>
          <a:noFill/>
          <a:ln>
            <a:noFill/>
          </a:ln>
        </p:spPr>
        <p:txBody>
          <a:bodyPr spcFirstLastPara="1" wrap="square" lIns="91425" tIns="45700" rIns="91425" bIns="45700" anchor="b" anchorCtr="0">
            <a:normAutofit/>
          </a:bodyPr>
          <a:lstStyle>
            <a:lvl1pPr marL="457200" lvl="0" indent="-228600" algn="ctr">
              <a:lnSpc>
                <a:spcPct val="100000"/>
              </a:lnSpc>
              <a:spcBef>
                <a:spcPts val="1800"/>
              </a:spcBef>
              <a:spcAft>
                <a:spcPts val="0"/>
              </a:spcAft>
              <a:buSzPts val="3600"/>
              <a:buNone/>
              <a:defRPr sz="3600">
                <a:solidFill>
                  <a:srgbClr val="008710"/>
                </a:solidFill>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450"/>
              </a:spcBef>
              <a:spcAft>
                <a:spcPts val="0"/>
              </a:spcAft>
              <a:buSzPts val="1800"/>
              <a:buChar char="•"/>
              <a:defRPr/>
            </a:lvl3pPr>
            <a:lvl4pPr marL="1828800" lvl="3" indent="-342900" algn="l">
              <a:lnSpc>
                <a:spcPct val="100000"/>
              </a:lnSpc>
              <a:spcBef>
                <a:spcPts val="450"/>
              </a:spcBef>
              <a:spcAft>
                <a:spcPts val="0"/>
              </a:spcAft>
              <a:buSzPts val="1800"/>
              <a:buChar char="•"/>
              <a:defRPr/>
            </a:lvl4pPr>
            <a:lvl5pPr marL="2286000" lvl="4" indent="-342900" algn="l">
              <a:lnSpc>
                <a:spcPct val="100000"/>
              </a:lnSpc>
              <a:spcBef>
                <a:spcPts val="45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5" name="Google Shape;155;p27"/>
          <p:cNvSpPr txBox="1"/>
          <p:nvPr/>
        </p:nvSpPr>
        <p:spPr>
          <a:xfrm>
            <a:off x="457199" y="3429000"/>
            <a:ext cx="8229600" cy="9130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C506A"/>
              </a:buClr>
              <a:buSzPts val="1800"/>
              <a:buFont typeface="Century Gothic"/>
              <a:buNone/>
            </a:pPr>
            <a:r>
              <a:rPr lang="en" sz="1800" cap="small">
                <a:solidFill>
                  <a:srgbClr val="2C506A"/>
                </a:solidFill>
                <a:latin typeface="Century Gothic"/>
                <a:ea typeface="Century Gothic"/>
                <a:cs typeface="Century Gothic"/>
                <a:sym typeface="Century Gothic"/>
              </a:rPr>
              <a:t>Office of Special Education Programs</a:t>
            </a:r>
            <a:endParaRPr/>
          </a:p>
          <a:p>
            <a:pPr marL="0" marR="0" lvl="0" indent="0" algn="ctr" rtl="0">
              <a:spcBef>
                <a:spcPts val="450"/>
              </a:spcBef>
              <a:spcAft>
                <a:spcPts val="0"/>
              </a:spcAft>
              <a:buNone/>
            </a:pPr>
            <a:r>
              <a:rPr lang="en" sz="1350" cap="small">
                <a:solidFill>
                  <a:srgbClr val="2C506A"/>
                </a:solidFill>
                <a:latin typeface="Century Gothic"/>
                <a:ea typeface="Century Gothic"/>
                <a:cs typeface="Century Gothic"/>
                <a:sym typeface="Century Gothic"/>
              </a:rPr>
              <a:t>Office of Special Education and Rehabilitative Services</a:t>
            </a:r>
            <a:endParaRPr/>
          </a:p>
          <a:p>
            <a:pPr marL="0" marR="0" lvl="0" indent="0" algn="ctr" rtl="0">
              <a:spcBef>
                <a:spcPts val="450"/>
              </a:spcBef>
              <a:spcAft>
                <a:spcPts val="0"/>
              </a:spcAft>
              <a:buNone/>
            </a:pPr>
            <a:r>
              <a:rPr lang="en" sz="1350" cap="small">
                <a:solidFill>
                  <a:srgbClr val="2C506A"/>
                </a:solidFill>
                <a:latin typeface="Century Gothic"/>
                <a:ea typeface="Century Gothic"/>
                <a:cs typeface="Century Gothic"/>
                <a:sym typeface="Century Gothic"/>
              </a:rPr>
              <a:t>U.S. Department of Education</a:t>
            </a:r>
            <a:endParaRPr/>
          </a:p>
        </p:txBody>
      </p:sp>
      <p:sp>
        <p:nvSpPr>
          <p:cNvPr id="156" name="Google Shape;156;p27"/>
          <p:cNvSpPr txBox="1">
            <a:spLocks noGrp="1"/>
          </p:cNvSpPr>
          <p:nvPr>
            <p:ph type="dt" idx="10"/>
          </p:nvPr>
        </p:nvSpPr>
        <p:spPr>
          <a:xfrm>
            <a:off x="800100" y="6172199"/>
            <a:ext cx="685800" cy="685800"/>
          </a:xfrm>
          <a:prstGeom prst="rect">
            <a:avLst/>
          </a:prstGeom>
          <a:noFill/>
          <a:ln>
            <a:noFill/>
          </a:ln>
          <a:effectLst>
            <a:outerShdw blurRad="76200" dist="38100" dir="2700000" algn="tl" rotWithShape="0">
              <a:srgbClr val="000000">
                <a:alpha val="20000"/>
              </a:srgbClr>
            </a:outerShdw>
          </a:effectLst>
        </p:spPr>
        <p:txBody>
          <a:bodyPr spcFirstLastPara="1" wrap="square" lIns="91425" tIns="0" rIns="91425" bIns="0" anchor="ctr" anchorCtr="0">
            <a:noAutofit/>
          </a:bodyPr>
          <a:lstStyle>
            <a:lvl1pPr lvl="0" algn="ctr">
              <a:spcBef>
                <a:spcPts val="0"/>
              </a:spcBef>
              <a:spcAft>
                <a:spcPts val="0"/>
              </a:spcAft>
              <a:buSzPts val="1400"/>
              <a:buNone/>
              <a:defRPr sz="825" b="0" i="0">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SEP Title Slide" type="title">
  <p:cSld name="TITLE">
    <p:spTree>
      <p:nvGrpSpPr>
        <p:cNvPr id="1" name="Shape 157"/>
        <p:cNvGrpSpPr/>
        <p:nvPr/>
      </p:nvGrpSpPr>
      <p:grpSpPr>
        <a:xfrm>
          <a:off x="0" y="0"/>
          <a:ext cx="0" cy="0"/>
          <a:chOff x="0" y="0"/>
          <a:chExt cx="0" cy="0"/>
        </a:xfrm>
      </p:grpSpPr>
      <p:pic>
        <p:nvPicPr>
          <p:cNvPr id="158" name="Google Shape;158;p28"/>
          <p:cNvPicPr preferRelativeResize="0"/>
          <p:nvPr/>
        </p:nvPicPr>
        <p:blipFill rotWithShape="1">
          <a:blip r:embed="rId2">
            <a:alphaModFix amt="20000"/>
          </a:blip>
          <a:srcRect/>
          <a:stretch/>
        </p:blipFill>
        <p:spPr>
          <a:xfrm>
            <a:off x="2854966" y="1143000"/>
            <a:ext cx="3434069" cy="4572000"/>
          </a:xfrm>
          <a:prstGeom prst="rect">
            <a:avLst/>
          </a:prstGeom>
          <a:noFill/>
          <a:ln>
            <a:noFill/>
          </a:ln>
        </p:spPr>
      </p:pic>
      <p:sp>
        <p:nvSpPr>
          <p:cNvPr id="159" name="Google Shape;159;p28" descr="Slide number"/>
          <p:cNvSpPr txBox="1">
            <a:spLocks noGrp="1"/>
          </p:cNvSpPr>
          <p:nvPr>
            <p:ph type="sldNum" idx="12"/>
          </p:nvPr>
        </p:nvSpPr>
        <p:spPr>
          <a:xfrm>
            <a:off x="-2519" y="6172200"/>
            <a:ext cx="490611" cy="685800"/>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050" b="1" i="0">
                <a:solidFill>
                  <a:schemeClr val="lt1"/>
                </a:solidFill>
                <a:latin typeface="Century Gothic"/>
                <a:ea typeface="Century Gothic"/>
                <a:cs typeface="Century Gothic"/>
                <a:sym typeface="Century Gothic"/>
              </a:defRPr>
            </a:lvl1pPr>
            <a:lvl2pPr marL="0" lvl="1" indent="0" algn="ctr">
              <a:spcBef>
                <a:spcPts val="0"/>
              </a:spcBef>
              <a:spcAft>
                <a:spcPts val="0"/>
              </a:spcAft>
              <a:buNone/>
              <a:defRPr sz="1050" b="1" i="0">
                <a:solidFill>
                  <a:schemeClr val="lt1"/>
                </a:solidFill>
                <a:latin typeface="Century Gothic"/>
                <a:ea typeface="Century Gothic"/>
                <a:cs typeface="Century Gothic"/>
                <a:sym typeface="Century Gothic"/>
              </a:defRPr>
            </a:lvl2pPr>
            <a:lvl3pPr marL="0" lvl="2" indent="0" algn="ctr">
              <a:spcBef>
                <a:spcPts val="0"/>
              </a:spcBef>
              <a:spcAft>
                <a:spcPts val="0"/>
              </a:spcAft>
              <a:buNone/>
              <a:defRPr sz="1050" b="1" i="0">
                <a:solidFill>
                  <a:schemeClr val="lt1"/>
                </a:solidFill>
                <a:latin typeface="Century Gothic"/>
                <a:ea typeface="Century Gothic"/>
                <a:cs typeface="Century Gothic"/>
                <a:sym typeface="Century Gothic"/>
              </a:defRPr>
            </a:lvl3pPr>
            <a:lvl4pPr marL="0" lvl="3" indent="0" algn="ctr">
              <a:spcBef>
                <a:spcPts val="0"/>
              </a:spcBef>
              <a:spcAft>
                <a:spcPts val="0"/>
              </a:spcAft>
              <a:buNone/>
              <a:defRPr sz="1050" b="1" i="0">
                <a:solidFill>
                  <a:schemeClr val="lt1"/>
                </a:solidFill>
                <a:latin typeface="Century Gothic"/>
                <a:ea typeface="Century Gothic"/>
                <a:cs typeface="Century Gothic"/>
                <a:sym typeface="Century Gothic"/>
              </a:defRPr>
            </a:lvl4pPr>
            <a:lvl5pPr marL="0" lvl="4" indent="0" algn="ctr">
              <a:spcBef>
                <a:spcPts val="0"/>
              </a:spcBef>
              <a:spcAft>
                <a:spcPts val="0"/>
              </a:spcAft>
              <a:buNone/>
              <a:defRPr sz="1050" b="1" i="0">
                <a:solidFill>
                  <a:schemeClr val="lt1"/>
                </a:solidFill>
                <a:latin typeface="Century Gothic"/>
                <a:ea typeface="Century Gothic"/>
                <a:cs typeface="Century Gothic"/>
                <a:sym typeface="Century Gothic"/>
              </a:defRPr>
            </a:lvl5pPr>
            <a:lvl6pPr marL="0" lvl="5" indent="0" algn="ctr">
              <a:spcBef>
                <a:spcPts val="0"/>
              </a:spcBef>
              <a:spcAft>
                <a:spcPts val="0"/>
              </a:spcAft>
              <a:buNone/>
              <a:defRPr sz="1050" b="1" i="0">
                <a:solidFill>
                  <a:schemeClr val="lt1"/>
                </a:solidFill>
                <a:latin typeface="Century Gothic"/>
                <a:ea typeface="Century Gothic"/>
                <a:cs typeface="Century Gothic"/>
                <a:sym typeface="Century Gothic"/>
              </a:defRPr>
            </a:lvl6pPr>
            <a:lvl7pPr marL="0" lvl="6" indent="0" algn="ctr">
              <a:spcBef>
                <a:spcPts val="0"/>
              </a:spcBef>
              <a:spcAft>
                <a:spcPts val="0"/>
              </a:spcAft>
              <a:buNone/>
              <a:defRPr sz="1050" b="1" i="0">
                <a:solidFill>
                  <a:schemeClr val="lt1"/>
                </a:solidFill>
                <a:latin typeface="Century Gothic"/>
                <a:ea typeface="Century Gothic"/>
                <a:cs typeface="Century Gothic"/>
                <a:sym typeface="Century Gothic"/>
              </a:defRPr>
            </a:lvl7pPr>
            <a:lvl8pPr marL="0" lvl="7" indent="0" algn="ctr">
              <a:spcBef>
                <a:spcPts val="0"/>
              </a:spcBef>
              <a:spcAft>
                <a:spcPts val="0"/>
              </a:spcAft>
              <a:buNone/>
              <a:defRPr sz="1050" b="1" i="0">
                <a:solidFill>
                  <a:schemeClr val="lt1"/>
                </a:solidFill>
                <a:latin typeface="Century Gothic"/>
                <a:ea typeface="Century Gothic"/>
                <a:cs typeface="Century Gothic"/>
                <a:sym typeface="Century Gothic"/>
              </a:defRPr>
            </a:lvl8pPr>
            <a:lvl9pPr marL="0" lvl="8" indent="0" algn="ctr">
              <a:spcBef>
                <a:spcPts val="0"/>
              </a:spcBef>
              <a:spcAft>
                <a:spcPts val="0"/>
              </a:spcAft>
              <a:buNone/>
              <a:defRPr sz="1050" b="1"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160" name="Google Shape;160;p28"/>
          <p:cNvSpPr txBox="1">
            <a:spLocks noGrp="1"/>
          </p:cNvSpPr>
          <p:nvPr>
            <p:ph type="ctrTitle"/>
          </p:nvPr>
        </p:nvSpPr>
        <p:spPr>
          <a:xfrm>
            <a:off x="1143000" y="1122363"/>
            <a:ext cx="6858000" cy="2387600"/>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Clr>
                <a:srgbClr val="345065"/>
              </a:buClr>
              <a:buSzPts val="3600"/>
              <a:buFont typeface="Century Gothic"/>
              <a:buNone/>
              <a:defRPr sz="3600" cap="small">
                <a:solidFill>
                  <a:srgbClr val="34506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28"/>
          <p:cNvSpPr txBox="1">
            <a:spLocks noGrp="1"/>
          </p:cNvSpPr>
          <p:nvPr>
            <p:ph type="subTitle" idx="1"/>
          </p:nvPr>
        </p:nvSpPr>
        <p:spPr>
          <a:xfrm>
            <a:off x="1143000" y="3657600"/>
            <a:ext cx="6858000" cy="16002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800"/>
              </a:spcBef>
              <a:spcAft>
                <a:spcPts val="0"/>
              </a:spcAft>
              <a:buSzPts val="2100"/>
              <a:buNone/>
              <a:defRPr sz="2100" cap="small">
                <a:solidFill>
                  <a:srgbClr val="2CA34E"/>
                </a:solidFill>
              </a:defRPr>
            </a:lvl1pPr>
            <a:lvl2pPr lvl="1" algn="ctr">
              <a:lnSpc>
                <a:spcPct val="100000"/>
              </a:lnSpc>
              <a:spcBef>
                <a:spcPts val="900"/>
              </a:spcBef>
              <a:spcAft>
                <a:spcPts val="0"/>
              </a:spcAft>
              <a:buSzPts val="1500"/>
              <a:buNone/>
              <a:defRPr sz="1500"/>
            </a:lvl2pPr>
            <a:lvl3pPr lvl="2" algn="ctr">
              <a:lnSpc>
                <a:spcPct val="100000"/>
              </a:lnSpc>
              <a:spcBef>
                <a:spcPts val="450"/>
              </a:spcBef>
              <a:spcAft>
                <a:spcPts val="0"/>
              </a:spcAft>
              <a:buSzPts val="1350"/>
              <a:buNone/>
              <a:defRPr sz="1350"/>
            </a:lvl3pPr>
            <a:lvl4pPr lvl="3" algn="ctr">
              <a:lnSpc>
                <a:spcPct val="100000"/>
              </a:lnSpc>
              <a:spcBef>
                <a:spcPts val="450"/>
              </a:spcBef>
              <a:spcAft>
                <a:spcPts val="0"/>
              </a:spcAft>
              <a:buSzPts val="1200"/>
              <a:buNone/>
              <a:defRPr sz="1200"/>
            </a:lvl4pPr>
            <a:lvl5pPr lvl="4" algn="ctr">
              <a:lnSpc>
                <a:spcPct val="100000"/>
              </a:lnSpc>
              <a:spcBef>
                <a:spcPts val="450"/>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62" name="Google Shape;162;p28"/>
          <p:cNvSpPr txBox="1">
            <a:spLocks noGrp="1"/>
          </p:cNvSpPr>
          <p:nvPr>
            <p:ph type="dt" idx="10"/>
          </p:nvPr>
        </p:nvSpPr>
        <p:spPr>
          <a:xfrm>
            <a:off x="800100" y="6172199"/>
            <a:ext cx="685800" cy="685800"/>
          </a:xfrm>
          <a:prstGeom prst="rect">
            <a:avLst/>
          </a:prstGeom>
          <a:noFill/>
          <a:ln>
            <a:noFill/>
          </a:ln>
          <a:effectLst>
            <a:outerShdw blurRad="76200" dist="38100" dir="2700000" algn="tl" rotWithShape="0">
              <a:srgbClr val="000000">
                <a:alpha val="20000"/>
              </a:srgbClr>
            </a:outerShdw>
          </a:effectLst>
        </p:spPr>
        <p:txBody>
          <a:bodyPr spcFirstLastPara="1" wrap="square" lIns="91425" tIns="0" rIns="91425" bIns="0" anchor="ctr" anchorCtr="0">
            <a:noAutofit/>
          </a:bodyPr>
          <a:lstStyle>
            <a:lvl1pPr lvl="0" algn="ctr">
              <a:spcBef>
                <a:spcPts val="0"/>
              </a:spcBef>
              <a:spcAft>
                <a:spcPts val="0"/>
              </a:spcAft>
              <a:buSzPts val="1400"/>
              <a:buNone/>
              <a:defRPr sz="825" b="0" i="0">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SEP Comparison">
  <p:cSld name="OSEP Comparison">
    <p:spTree>
      <p:nvGrpSpPr>
        <p:cNvPr id="1" name="Shape 163"/>
        <p:cNvGrpSpPr/>
        <p:nvPr/>
      </p:nvGrpSpPr>
      <p:grpSpPr>
        <a:xfrm>
          <a:off x="0" y="0"/>
          <a:ext cx="0" cy="0"/>
          <a:chOff x="0" y="0"/>
          <a:chExt cx="0" cy="0"/>
        </a:xfrm>
      </p:grpSpPr>
      <p:sp>
        <p:nvSpPr>
          <p:cNvPr id="164" name="Google Shape;164;p29" descr="Slide number"/>
          <p:cNvSpPr txBox="1"/>
          <p:nvPr/>
        </p:nvSpPr>
        <p:spPr>
          <a:xfrm>
            <a:off x="-2519" y="6172200"/>
            <a:ext cx="490611" cy="6858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fld id="{00000000-1234-1234-1234-123412341234}" type="slidenum">
              <a:rPr lang="en" sz="1050" b="1" i="0">
                <a:solidFill>
                  <a:schemeClr val="lt1"/>
                </a:solidFill>
                <a:latin typeface="Century Gothic"/>
                <a:ea typeface="Century Gothic"/>
                <a:cs typeface="Century Gothic"/>
                <a:sym typeface="Century Gothic"/>
              </a:rPr>
              <a:t>‹#›</a:t>
            </a:fld>
            <a:endParaRPr sz="1050" b="1" i="0">
              <a:solidFill>
                <a:schemeClr val="lt1"/>
              </a:solidFill>
              <a:latin typeface="Century Gothic"/>
              <a:ea typeface="Century Gothic"/>
              <a:cs typeface="Century Gothic"/>
              <a:sym typeface="Century Gothic"/>
            </a:endParaRPr>
          </a:p>
        </p:txBody>
      </p:sp>
      <p:sp>
        <p:nvSpPr>
          <p:cNvPr id="165" name="Google Shape;165;p29"/>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3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29"/>
          <p:cNvSpPr txBox="1">
            <a:spLocks noGrp="1"/>
          </p:cNvSpPr>
          <p:nvPr>
            <p:ph type="body" idx="1"/>
          </p:nvPr>
        </p:nvSpPr>
        <p:spPr>
          <a:xfrm>
            <a:off x="478632" y="1167905"/>
            <a:ext cx="4018359"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800"/>
              </a:spcBef>
              <a:spcAft>
                <a:spcPts val="0"/>
              </a:spcAft>
              <a:buSzPts val="1800"/>
              <a:buNone/>
              <a:defRPr sz="1800" b="1"/>
            </a:lvl1pPr>
            <a:lvl2pPr marL="914400" lvl="1" indent="-228600" algn="l">
              <a:lnSpc>
                <a:spcPct val="100000"/>
              </a:lnSpc>
              <a:spcBef>
                <a:spcPts val="900"/>
              </a:spcBef>
              <a:spcAft>
                <a:spcPts val="0"/>
              </a:spcAft>
              <a:buSzPts val="1500"/>
              <a:buNone/>
              <a:defRPr sz="1500" b="1"/>
            </a:lvl2pPr>
            <a:lvl3pPr marL="1371600" lvl="2" indent="-228600" algn="l">
              <a:lnSpc>
                <a:spcPct val="100000"/>
              </a:lnSpc>
              <a:spcBef>
                <a:spcPts val="450"/>
              </a:spcBef>
              <a:spcAft>
                <a:spcPts val="0"/>
              </a:spcAft>
              <a:buSzPts val="1350"/>
              <a:buNone/>
              <a:defRPr sz="1350" b="1"/>
            </a:lvl3pPr>
            <a:lvl4pPr marL="1828800" lvl="3" indent="-228600" algn="l">
              <a:lnSpc>
                <a:spcPct val="100000"/>
              </a:lnSpc>
              <a:spcBef>
                <a:spcPts val="450"/>
              </a:spcBef>
              <a:spcAft>
                <a:spcPts val="0"/>
              </a:spcAft>
              <a:buSzPts val="1200"/>
              <a:buNone/>
              <a:defRPr sz="1200" b="1"/>
            </a:lvl4pPr>
            <a:lvl5pPr marL="2286000" lvl="4" indent="-228600" algn="l">
              <a:lnSpc>
                <a:spcPct val="100000"/>
              </a:lnSpc>
              <a:spcBef>
                <a:spcPts val="450"/>
              </a:spcBef>
              <a:spcAft>
                <a:spcPts val="0"/>
              </a:spcAft>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67" name="Google Shape;167;p29"/>
          <p:cNvSpPr txBox="1">
            <a:spLocks noGrp="1"/>
          </p:cNvSpPr>
          <p:nvPr>
            <p:ph type="body" idx="2"/>
          </p:nvPr>
        </p:nvSpPr>
        <p:spPr>
          <a:xfrm>
            <a:off x="478632" y="1991817"/>
            <a:ext cx="4018359"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SzPts val="1800"/>
              <a:buChar char="▶"/>
              <a:defRPr sz="1800"/>
            </a:lvl1pPr>
            <a:lvl2pPr marL="914400" lvl="1" indent="-323850" algn="l">
              <a:lnSpc>
                <a:spcPct val="100000"/>
              </a:lnSpc>
              <a:spcBef>
                <a:spcPts val="900"/>
              </a:spcBef>
              <a:spcAft>
                <a:spcPts val="0"/>
              </a:spcAft>
              <a:buSzPts val="1500"/>
              <a:buChar char="•"/>
              <a:defRPr sz="1500"/>
            </a:lvl2pPr>
            <a:lvl3pPr marL="1371600" lvl="2" indent="-314325" algn="l">
              <a:lnSpc>
                <a:spcPct val="100000"/>
              </a:lnSpc>
              <a:spcBef>
                <a:spcPts val="450"/>
              </a:spcBef>
              <a:spcAft>
                <a:spcPts val="0"/>
              </a:spcAft>
              <a:buSzPts val="1350"/>
              <a:buChar char="•"/>
              <a:defRPr sz="1350"/>
            </a:lvl3pPr>
            <a:lvl4pPr marL="1828800" lvl="3" indent="-304800" algn="l">
              <a:lnSpc>
                <a:spcPct val="100000"/>
              </a:lnSpc>
              <a:spcBef>
                <a:spcPts val="450"/>
              </a:spcBef>
              <a:spcAft>
                <a:spcPts val="0"/>
              </a:spcAft>
              <a:buSzPts val="1200"/>
              <a:buChar char="•"/>
              <a:defRPr sz="1200"/>
            </a:lvl4pPr>
            <a:lvl5pPr marL="2286000" lvl="4" indent="-304800" algn="l">
              <a:lnSpc>
                <a:spcPct val="100000"/>
              </a:lnSpc>
              <a:spcBef>
                <a:spcPts val="450"/>
              </a:spcBef>
              <a:spcAft>
                <a:spcPts val="0"/>
              </a:spcAft>
              <a:buSzPts val="1200"/>
              <a:buChar char="•"/>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8" name="Google Shape;168;p29"/>
          <p:cNvSpPr txBox="1">
            <a:spLocks noGrp="1"/>
          </p:cNvSpPr>
          <p:nvPr>
            <p:ph type="body" idx="3"/>
          </p:nvPr>
        </p:nvSpPr>
        <p:spPr>
          <a:xfrm>
            <a:off x="4627959" y="1167905"/>
            <a:ext cx="405884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800"/>
              </a:spcBef>
              <a:spcAft>
                <a:spcPts val="0"/>
              </a:spcAft>
              <a:buSzPts val="1800"/>
              <a:buNone/>
              <a:defRPr sz="1800" b="1"/>
            </a:lvl1pPr>
            <a:lvl2pPr marL="914400" lvl="1" indent="-228600" algn="l">
              <a:lnSpc>
                <a:spcPct val="100000"/>
              </a:lnSpc>
              <a:spcBef>
                <a:spcPts val="900"/>
              </a:spcBef>
              <a:spcAft>
                <a:spcPts val="0"/>
              </a:spcAft>
              <a:buSzPts val="1500"/>
              <a:buNone/>
              <a:defRPr sz="1500" b="1"/>
            </a:lvl2pPr>
            <a:lvl3pPr marL="1371600" lvl="2" indent="-228600" algn="l">
              <a:lnSpc>
                <a:spcPct val="100000"/>
              </a:lnSpc>
              <a:spcBef>
                <a:spcPts val="450"/>
              </a:spcBef>
              <a:spcAft>
                <a:spcPts val="0"/>
              </a:spcAft>
              <a:buSzPts val="1350"/>
              <a:buNone/>
              <a:defRPr sz="1350" b="1"/>
            </a:lvl3pPr>
            <a:lvl4pPr marL="1828800" lvl="3" indent="-228600" algn="l">
              <a:lnSpc>
                <a:spcPct val="100000"/>
              </a:lnSpc>
              <a:spcBef>
                <a:spcPts val="450"/>
              </a:spcBef>
              <a:spcAft>
                <a:spcPts val="0"/>
              </a:spcAft>
              <a:buSzPts val="1200"/>
              <a:buNone/>
              <a:defRPr sz="1200" b="1"/>
            </a:lvl4pPr>
            <a:lvl5pPr marL="2286000" lvl="4" indent="-228600" algn="l">
              <a:lnSpc>
                <a:spcPct val="100000"/>
              </a:lnSpc>
              <a:spcBef>
                <a:spcPts val="450"/>
              </a:spcBef>
              <a:spcAft>
                <a:spcPts val="0"/>
              </a:spcAft>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69" name="Google Shape;169;p29"/>
          <p:cNvSpPr txBox="1">
            <a:spLocks noGrp="1"/>
          </p:cNvSpPr>
          <p:nvPr>
            <p:ph type="body" idx="4"/>
          </p:nvPr>
        </p:nvSpPr>
        <p:spPr>
          <a:xfrm>
            <a:off x="4627959" y="1991817"/>
            <a:ext cx="405884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SzPts val="1800"/>
              <a:buChar char="▶"/>
              <a:defRPr sz="1800"/>
            </a:lvl1pPr>
            <a:lvl2pPr marL="914400" lvl="1" indent="-323850" algn="l">
              <a:lnSpc>
                <a:spcPct val="100000"/>
              </a:lnSpc>
              <a:spcBef>
                <a:spcPts val="900"/>
              </a:spcBef>
              <a:spcAft>
                <a:spcPts val="0"/>
              </a:spcAft>
              <a:buSzPts val="1500"/>
              <a:buChar char="•"/>
              <a:defRPr sz="1500"/>
            </a:lvl2pPr>
            <a:lvl3pPr marL="1371600" lvl="2" indent="-314325" algn="l">
              <a:lnSpc>
                <a:spcPct val="100000"/>
              </a:lnSpc>
              <a:spcBef>
                <a:spcPts val="450"/>
              </a:spcBef>
              <a:spcAft>
                <a:spcPts val="0"/>
              </a:spcAft>
              <a:buSzPts val="1350"/>
              <a:buChar char="•"/>
              <a:defRPr sz="1350"/>
            </a:lvl3pPr>
            <a:lvl4pPr marL="1828800" lvl="3" indent="-304800" algn="l">
              <a:lnSpc>
                <a:spcPct val="100000"/>
              </a:lnSpc>
              <a:spcBef>
                <a:spcPts val="450"/>
              </a:spcBef>
              <a:spcAft>
                <a:spcPts val="0"/>
              </a:spcAft>
              <a:buSzPts val="1200"/>
              <a:buChar char="•"/>
              <a:defRPr sz="1200"/>
            </a:lvl4pPr>
            <a:lvl5pPr marL="2286000" lvl="4" indent="-304800" algn="l">
              <a:lnSpc>
                <a:spcPct val="100000"/>
              </a:lnSpc>
              <a:spcBef>
                <a:spcPts val="450"/>
              </a:spcBef>
              <a:spcAft>
                <a:spcPts val="0"/>
              </a:spcAft>
              <a:buSzPts val="1200"/>
              <a:buChar char="•"/>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0" name="Google Shape;170;p29"/>
          <p:cNvSpPr txBox="1">
            <a:spLocks noGrp="1"/>
          </p:cNvSpPr>
          <p:nvPr>
            <p:ph type="dt" idx="10"/>
          </p:nvPr>
        </p:nvSpPr>
        <p:spPr>
          <a:xfrm>
            <a:off x="800100" y="6172199"/>
            <a:ext cx="685800" cy="685800"/>
          </a:xfrm>
          <a:prstGeom prst="rect">
            <a:avLst/>
          </a:prstGeom>
          <a:noFill/>
          <a:ln>
            <a:noFill/>
          </a:ln>
          <a:effectLst>
            <a:outerShdw blurRad="76200" dist="38100" dir="2700000" algn="tl" rotWithShape="0">
              <a:srgbClr val="000000">
                <a:alpha val="20000"/>
              </a:srgbClr>
            </a:outerShdw>
          </a:effectLst>
        </p:spPr>
        <p:txBody>
          <a:bodyPr spcFirstLastPara="1" wrap="square" lIns="91425" tIns="0" rIns="91425" bIns="0" anchor="ctr" anchorCtr="0">
            <a:noAutofit/>
          </a:bodyPr>
          <a:lstStyle>
            <a:lvl1pPr lvl="0" algn="ctr">
              <a:spcBef>
                <a:spcPts val="0"/>
              </a:spcBef>
              <a:spcAft>
                <a:spcPts val="0"/>
              </a:spcAft>
              <a:buSzPts val="1400"/>
              <a:buNone/>
              <a:defRPr sz="825" b="0" i="0">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SERS Title Slide" type="title">
  <p:cSld name="TITLE">
    <p:spTree>
      <p:nvGrpSpPr>
        <p:cNvPr id="1" name="Shape 56"/>
        <p:cNvGrpSpPr/>
        <p:nvPr/>
      </p:nvGrpSpPr>
      <p:grpSpPr>
        <a:xfrm>
          <a:off x="0" y="0"/>
          <a:ext cx="0" cy="0"/>
          <a:chOff x="0" y="0"/>
          <a:chExt cx="0" cy="0"/>
        </a:xfrm>
      </p:grpSpPr>
      <p:pic>
        <p:nvPicPr>
          <p:cNvPr id="57" name="Google Shape;57;p11"/>
          <p:cNvPicPr preferRelativeResize="0"/>
          <p:nvPr/>
        </p:nvPicPr>
        <p:blipFill rotWithShape="1">
          <a:blip r:embed="rId2">
            <a:alphaModFix amt="20000"/>
          </a:blip>
          <a:srcRect/>
          <a:stretch/>
        </p:blipFill>
        <p:spPr>
          <a:xfrm>
            <a:off x="2854966" y="1143000"/>
            <a:ext cx="3434069" cy="4572000"/>
          </a:xfrm>
          <a:prstGeom prst="rect">
            <a:avLst/>
          </a:prstGeom>
          <a:noFill/>
          <a:ln>
            <a:noFill/>
          </a:ln>
        </p:spPr>
      </p:pic>
      <p:sp>
        <p:nvSpPr>
          <p:cNvPr id="58" name="Google Shape;58;p11" descr="Slide number"/>
          <p:cNvSpPr txBox="1">
            <a:spLocks noGrp="1"/>
          </p:cNvSpPr>
          <p:nvPr>
            <p:ph type="sldNum" idx="12"/>
          </p:nvPr>
        </p:nvSpPr>
        <p:spPr>
          <a:xfrm>
            <a:off x="-2519" y="6172200"/>
            <a:ext cx="490611" cy="685800"/>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050" b="1" i="0">
                <a:solidFill>
                  <a:schemeClr val="lt1"/>
                </a:solidFill>
                <a:latin typeface="Century Gothic"/>
                <a:ea typeface="Century Gothic"/>
                <a:cs typeface="Century Gothic"/>
                <a:sym typeface="Century Gothic"/>
              </a:defRPr>
            </a:lvl1pPr>
            <a:lvl2pPr marL="0" lvl="1" indent="0" algn="ctr">
              <a:spcBef>
                <a:spcPts val="0"/>
              </a:spcBef>
              <a:spcAft>
                <a:spcPts val="0"/>
              </a:spcAft>
              <a:buNone/>
              <a:defRPr sz="1050" b="1" i="0">
                <a:solidFill>
                  <a:schemeClr val="lt1"/>
                </a:solidFill>
                <a:latin typeface="Century Gothic"/>
                <a:ea typeface="Century Gothic"/>
                <a:cs typeface="Century Gothic"/>
                <a:sym typeface="Century Gothic"/>
              </a:defRPr>
            </a:lvl2pPr>
            <a:lvl3pPr marL="0" lvl="2" indent="0" algn="ctr">
              <a:spcBef>
                <a:spcPts val="0"/>
              </a:spcBef>
              <a:spcAft>
                <a:spcPts val="0"/>
              </a:spcAft>
              <a:buNone/>
              <a:defRPr sz="1050" b="1" i="0">
                <a:solidFill>
                  <a:schemeClr val="lt1"/>
                </a:solidFill>
                <a:latin typeface="Century Gothic"/>
                <a:ea typeface="Century Gothic"/>
                <a:cs typeface="Century Gothic"/>
                <a:sym typeface="Century Gothic"/>
              </a:defRPr>
            </a:lvl3pPr>
            <a:lvl4pPr marL="0" lvl="3" indent="0" algn="ctr">
              <a:spcBef>
                <a:spcPts val="0"/>
              </a:spcBef>
              <a:spcAft>
                <a:spcPts val="0"/>
              </a:spcAft>
              <a:buNone/>
              <a:defRPr sz="1050" b="1" i="0">
                <a:solidFill>
                  <a:schemeClr val="lt1"/>
                </a:solidFill>
                <a:latin typeface="Century Gothic"/>
                <a:ea typeface="Century Gothic"/>
                <a:cs typeface="Century Gothic"/>
                <a:sym typeface="Century Gothic"/>
              </a:defRPr>
            </a:lvl4pPr>
            <a:lvl5pPr marL="0" lvl="4" indent="0" algn="ctr">
              <a:spcBef>
                <a:spcPts val="0"/>
              </a:spcBef>
              <a:spcAft>
                <a:spcPts val="0"/>
              </a:spcAft>
              <a:buNone/>
              <a:defRPr sz="1050" b="1" i="0">
                <a:solidFill>
                  <a:schemeClr val="lt1"/>
                </a:solidFill>
                <a:latin typeface="Century Gothic"/>
                <a:ea typeface="Century Gothic"/>
                <a:cs typeface="Century Gothic"/>
                <a:sym typeface="Century Gothic"/>
              </a:defRPr>
            </a:lvl5pPr>
            <a:lvl6pPr marL="0" lvl="5" indent="0" algn="ctr">
              <a:spcBef>
                <a:spcPts val="0"/>
              </a:spcBef>
              <a:spcAft>
                <a:spcPts val="0"/>
              </a:spcAft>
              <a:buNone/>
              <a:defRPr sz="1050" b="1" i="0">
                <a:solidFill>
                  <a:schemeClr val="lt1"/>
                </a:solidFill>
                <a:latin typeface="Century Gothic"/>
                <a:ea typeface="Century Gothic"/>
                <a:cs typeface="Century Gothic"/>
                <a:sym typeface="Century Gothic"/>
              </a:defRPr>
            </a:lvl6pPr>
            <a:lvl7pPr marL="0" lvl="6" indent="0" algn="ctr">
              <a:spcBef>
                <a:spcPts val="0"/>
              </a:spcBef>
              <a:spcAft>
                <a:spcPts val="0"/>
              </a:spcAft>
              <a:buNone/>
              <a:defRPr sz="1050" b="1" i="0">
                <a:solidFill>
                  <a:schemeClr val="lt1"/>
                </a:solidFill>
                <a:latin typeface="Century Gothic"/>
                <a:ea typeface="Century Gothic"/>
                <a:cs typeface="Century Gothic"/>
                <a:sym typeface="Century Gothic"/>
              </a:defRPr>
            </a:lvl7pPr>
            <a:lvl8pPr marL="0" lvl="7" indent="0" algn="ctr">
              <a:spcBef>
                <a:spcPts val="0"/>
              </a:spcBef>
              <a:spcAft>
                <a:spcPts val="0"/>
              </a:spcAft>
              <a:buNone/>
              <a:defRPr sz="1050" b="1" i="0">
                <a:solidFill>
                  <a:schemeClr val="lt1"/>
                </a:solidFill>
                <a:latin typeface="Century Gothic"/>
                <a:ea typeface="Century Gothic"/>
                <a:cs typeface="Century Gothic"/>
                <a:sym typeface="Century Gothic"/>
              </a:defRPr>
            </a:lvl8pPr>
            <a:lvl9pPr marL="0" lvl="8" indent="0" algn="ctr">
              <a:spcBef>
                <a:spcPts val="0"/>
              </a:spcBef>
              <a:spcAft>
                <a:spcPts val="0"/>
              </a:spcAft>
              <a:buNone/>
              <a:defRPr sz="1050" b="1"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59" name="Google Shape;59;p11"/>
          <p:cNvSpPr txBox="1">
            <a:spLocks noGrp="1"/>
          </p:cNvSpPr>
          <p:nvPr>
            <p:ph type="ctrTitle"/>
          </p:nvPr>
        </p:nvSpPr>
        <p:spPr>
          <a:xfrm>
            <a:off x="1143000" y="1122363"/>
            <a:ext cx="6858000" cy="2387600"/>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Clr>
                <a:srgbClr val="345065"/>
              </a:buClr>
              <a:buSzPts val="3600"/>
              <a:buFont typeface="Century Gothic"/>
              <a:buNone/>
              <a:defRPr sz="3600" cap="small">
                <a:solidFill>
                  <a:srgbClr val="34506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1"/>
          <p:cNvSpPr txBox="1">
            <a:spLocks noGrp="1"/>
          </p:cNvSpPr>
          <p:nvPr>
            <p:ph type="subTitle" idx="1"/>
          </p:nvPr>
        </p:nvSpPr>
        <p:spPr>
          <a:xfrm>
            <a:off x="1143000" y="3657600"/>
            <a:ext cx="6858000" cy="16002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800"/>
              </a:spcBef>
              <a:spcAft>
                <a:spcPts val="0"/>
              </a:spcAft>
              <a:buSzPts val="2100"/>
              <a:buNone/>
              <a:defRPr sz="2100" cap="small">
                <a:solidFill>
                  <a:srgbClr val="2CA34E"/>
                </a:solidFill>
              </a:defRPr>
            </a:lvl1pPr>
            <a:lvl2pPr lvl="1" algn="ctr">
              <a:lnSpc>
                <a:spcPct val="100000"/>
              </a:lnSpc>
              <a:spcBef>
                <a:spcPts val="900"/>
              </a:spcBef>
              <a:spcAft>
                <a:spcPts val="0"/>
              </a:spcAft>
              <a:buSzPts val="1500"/>
              <a:buNone/>
              <a:defRPr sz="1500"/>
            </a:lvl2pPr>
            <a:lvl3pPr lvl="2" algn="ctr">
              <a:lnSpc>
                <a:spcPct val="100000"/>
              </a:lnSpc>
              <a:spcBef>
                <a:spcPts val="450"/>
              </a:spcBef>
              <a:spcAft>
                <a:spcPts val="0"/>
              </a:spcAft>
              <a:buSzPts val="1350"/>
              <a:buNone/>
              <a:defRPr sz="1350"/>
            </a:lvl3pPr>
            <a:lvl4pPr lvl="3" algn="ctr">
              <a:lnSpc>
                <a:spcPct val="100000"/>
              </a:lnSpc>
              <a:spcBef>
                <a:spcPts val="450"/>
              </a:spcBef>
              <a:spcAft>
                <a:spcPts val="0"/>
              </a:spcAft>
              <a:buSzPts val="1200"/>
              <a:buNone/>
              <a:defRPr sz="1200"/>
            </a:lvl4pPr>
            <a:lvl5pPr lvl="4" algn="ctr">
              <a:lnSpc>
                <a:spcPct val="100000"/>
              </a:lnSpc>
              <a:spcBef>
                <a:spcPts val="450"/>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61" name="Google Shape;61;p11"/>
          <p:cNvSpPr txBox="1">
            <a:spLocks noGrp="1"/>
          </p:cNvSpPr>
          <p:nvPr>
            <p:ph type="dt" idx="10"/>
          </p:nvPr>
        </p:nvSpPr>
        <p:spPr>
          <a:xfrm>
            <a:off x="800100" y="6172199"/>
            <a:ext cx="685800" cy="685800"/>
          </a:xfrm>
          <a:prstGeom prst="rect">
            <a:avLst/>
          </a:prstGeom>
          <a:noFill/>
          <a:ln>
            <a:noFill/>
          </a:ln>
          <a:effectLst>
            <a:outerShdw blurRad="76200" dist="38100" dir="2700000" algn="tl" rotWithShape="0">
              <a:srgbClr val="000000">
                <a:alpha val="20000"/>
              </a:srgbClr>
            </a:outerShdw>
          </a:effectLst>
        </p:spPr>
        <p:txBody>
          <a:bodyPr spcFirstLastPara="1" wrap="square" lIns="91425" tIns="0" rIns="91425" bIns="0" anchor="ctr" anchorCtr="0">
            <a:noAutofit/>
          </a:bodyPr>
          <a:lstStyle>
            <a:lvl1pPr lvl="0" algn="ctr">
              <a:spcBef>
                <a:spcPts val="0"/>
              </a:spcBef>
              <a:spcAft>
                <a:spcPts val="0"/>
              </a:spcAft>
              <a:buSzPts val="1400"/>
              <a:buNone/>
              <a:defRPr sz="825" b="0" i="0">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SEP Blank" type="blank">
  <p:cSld name="BLANK">
    <p:spTree>
      <p:nvGrpSpPr>
        <p:cNvPr id="1" name="Shape 171"/>
        <p:cNvGrpSpPr/>
        <p:nvPr/>
      </p:nvGrpSpPr>
      <p:grpSpPr>
        <a:xfrm>
          <a:off x="0" y="0"/>
          <a:ext cx="0" cy="0"/>
          <a:chOff x="0" y="0"/>
          <a:chExt cx="0" cy="0"/>
        </a:xfrm>
      </p:grpSpPr>
      <p:sp>
        <p:nvSpPr>
          <p:cNvPr id="172" name="Google Shape;172;p30" descr="Slide number"/>
          <p:cNvSpPr txBox="1"/>
          <p:nvPr/>
        </p:nvSpPr>
        <p:spPr>
          <a:xfrm>
            <a:off x="-2519" y="6172200"/>
            <a:ext cx="490611" cy="6858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fld id="{00000000-1234-1234-1234-123412341234}" type="slidenum">
              <a:rPr lang="en" sz="1050" b="1" i="0">
                <a:solidFill>
                  <a:schemeClr val="lt1"/>
                </a:solidFill>
                <a:latin typeface="Century Gothic"/>
                <a:ea typeface="Century Gothic"/>
                <a:cs typeface="Century Gothic"/>
                <a:sym typeface="Century Gothic"/>
              </a:rPr>
              <a:t>‹#›</a:t>
            </a:fld>
            <a:endParaRPr sz="1050" b="1" i="0">
              <a:solidFill>
                <a:schemeClr val="lt1"/>
              </a:solidFill>
              <a:latin typeface="Century Gothic"/>
              <a:ea typeface="Century Gothic"/>
              <a:cs typeface="Century Gothic"/>
              <a:sym typeface="Century Gothic"/>
            </a:endParaRPr>
          </a:p>
        </p:txBody>
      </p:sp>
      <p:sp>
        <p:nvSpPr>
          <p:cNvPr id="173" name="Google Shape;173;p30"/>
          <p:cNvSpPr txBox="1">
            <a:spLocks noGrp="1"/>
          </p:cNvSpPr>
          <p:nvPr>
            <p:ph type="dt" idx="10"/>
          </p:nvPr>
        </p:nvSpPr>
        <p:spPr>
          <a:xfrm>
            <a:off x="800100" y="6172199"/>
            <a:ext cx="685800" cy="685800"/>
          </a:xfrm>
          <a:prstGeom prst="rect">
            <a:avLst/>
          </a:prstGeom>
          <a:noFill/>
          <a:ln>
            <a:noFill/>
          </a:ln>
          <a:effectLst>
            <a:outerShdw blurRad="76200" dist="38100" dir="2700000" algn="tl" rotWithShape="0">
              <a:srgbClr val="000000">
                <a:alpha val="20000"/>
              </a:srgbClr>
            </a:outerShdw>
          </a:effectLst>
        </p:spPr>
        <p:txBody>
          <a:bodyPr spcFirstLastPara="1" wrap="square" lIns="91425" tIns="0" rIns="91425" bIns="0" anchor="ctr" anchorCtr="0">
            <a:noAutofit/>
          </a:bodyPr>
          <a:lstStyle>
            <a:lvl1pPr lvl="0" algn="ctr">
              <a:spcBef>
                <a:spcPts val="0"/>
              </a:spcBef>
              <a:spcAft>
                <a:spcPts val="0"/>
              </a:spcAft>
              <a:buSzPts val="1400"/>
              <a:buNone/>
              <a:defRPr sz="825" b="0" i="0">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SEP Content with Caption">
  <p:cSld name="OSEP Content with Caption">
    <p:spTree>
      <p:nvGrpSpPr>
        <p:cNvPr id="1" name="Shape 174"/>
        <p:cNvGrpSpPr/>
        <p:nvPr/>
      </p:nvGrpSpPr>
      <p:grpSpPr>
        <a:xfrm>
          <a:off x="0" y="0"/>
          <a:ext cx="0" cy="0"/>
          <a:chOff x="0" y="0"/>
          <a:chExt cx="0" cy="0"/>
        </a:xfrm>
      </p:grpSpPr>
      <p:sp>
        <p:nvSpPr>
          <p:cNvPr id="175" name="Google Shape;175;p31" descr="Slide number"/>
          <p:cNvSpPr txBox="1"/>
          <p:nvPr/>
        </p:nvSpPr>
        <p:spPr>
          <a:xfrm>
            <a:off x="-2519" y="6172200"/>
            <a:ext cx="490611" cy="6858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fld id="{00000000-1234-1234-1234-123412341234}" type="slidenum">
              <a:rPr lang="en" sz="1050" b="1" i="0">
                <a:solidFill>
                  <a:schemeClr val="lt1"/>
                </a:solidFill>
                <a:latin typeface="Century Gothic"/>
                <a:ea typeface="Century Gothic"/>
                <a:cs typeface="Century Gothic"/>
                <a:sym typeface="Century Gothic"/>
              </a:rPr>
              <a:t>‹#›</a:t>
            </a:fld>
            <a:endParaRPr sz="1050" b="1" i="0">
              <a:solidFill>
                <a:schemeClr val="lt1"/>
              </a:solidFill>
              <a:latin typeface="Century Gothic"/>
              <a:ea typeface="Century Gothic"/>
              <a:cs typeface="Century Gothic"/>
              <a:sym typeface="Century Gothic"/>
            </a:endParaRPr>
          </a:p>
        </p:txBody>
      </p:sp>
      <p:sp>
        <p:nvSpPr>
          <p:cNvPr id="176" name="Google Shape;176;p31"/>
          <p:cNvSpPr txBox="1">
            <a:spLocks noGrp="1"/>
          </p:cNvSpPr>
          <p:nvPr>
            <p:ph type="body" idx="1"/>
          </p:nvPr>
        </p:nvSpPr>
        <p:spPr>
          <a:xfrm>
            <a:off x="480060" y="1"/>
            <a:ext cx="8229600" cy="672111"/>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800"/>
              </a:spcBef>
              <a:spcAft>
                <a:spcPts val="0"/>
              </a:spcAft>
              <a:buSzPts val="3000"/>
              <a:buNone/>
              <a:defRPr sz="3000">
                <a:solidFill>
                  <a:schemeClr val="lt1"/>
                </a:solidFill>
              </a:defRPr>
            </a:lvl1pPr>
            <a:lvl2pPr marL="914400" lvl="1" indent="-228600" algn="l">
              <a:lnSpc>
                <a:spcPct val="100000"/>
              </a:lnSpc>
              <a:spcBef>
                <a:spcPts val="900"/>
              </a:spcBef>
              <a:spcAft>
                <a:spcPts val="0"/>
              </a:spcAft>
              <a:buSzPts val="3000"/>
              <a:buNone/>
              <a:defRPr sz="3000">
                <a:solidFill>
                  <a:schemeClr val="lt1"/>
                </a:solidFill>
              </a:defRPr>
            </a:lvl2pPr>
            <a:lvl3pPr marL="1371600" lvl="2" indent="-228600" algn="l">
              <a:lnSpc>
                <a:spcPct val="100000"/>
              </a:lnSpc>
              <a:spcBef>
                <a:spcPts val="450"/>
              </a:spcBef>
              <a:spcAft>
                <a:spcPts val="0"/>
              </a:spcAft>
              <a:buSzPts val="3000"/>
              <a:buNone/>
              <a:defRPr sz="3000">
                <a:solidFill>
                  <a:schemeClr val="lt1"/>
                </a:solidFill>
              </a:defRPr>
            </a:lvl3pPr>
            <a:lvl4pPr marL="1828800" lvl="3" indent="-228600" algn="l">
              <a:lnSpc>
                <a:spcPct val="100000"/>
              </a:lnSpc>
              <a:spcBef>
                <a:spcPts val="450"/>
              </a:spcBef>
              <a:spcAft>
                <a:spcPts val="0"/>
              </a:spcAft>
              <a:buSzPts val="3000"/>
              <a:buNone/>
              <a:defRPr sz="3000">
                <a:solidFill>
                  <a:schemeClr val="lt1"/>
                </a:solidFill>
              </a:defRPr>
            </a:lvl4pPr>
            <a:lvl5pPr marL="2286000" lvl="4" indent="-228600" algn="l">
              <a:lnSpc>
                <a:spcPct val="100000"/>
              </a:lnSpc>
              <a:spcBef>
                <a:spcPts val="450"/>
              </a:spcBef>
              <a:spcAft>
                <a:spcPts val="0"/>
              </a:spcAft>
              <a:buSzPts val="3000"/>
              <a:buNone/>
              <a:defRPr sz="3000">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7" name="Google Shape;177;p31"/>
          <p:cNvSpPr txBox="1">
            <a:spLocks noGrp="1"/>
          </p:cNvSpPr>
          <p:nvPr>
            <p:ph type="body" idx="2"/>
          </p:nvPr>
        </p:nvSpPr>
        <p:spPr>
          <a:xfrm>
            <a:off x="478632" y="1143000"/>
            <a:ext cx="2035968" cy="47259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SzPts val="1350"/>
              <a:buNone/>
              <a:defRPr sz="1350">
                <a:solidFill>
                  <a:srgbClr val="375A71"/>
                </a:solidFill>
              </a:defRPr>
            </a:lvl1pPr>
            <a:lvl2pPr marL="914400" lvl="1" indent="-228600" algn="l">
              <a:lnSpc>
                <a:spcPct val="100000"/>
              </a:lnSpc>
              <a:spcBef>
                <a:spcPts val="900"/>
              </a:spcBef>
              <a:spcAft>
                <a:spcPts val="0"/>
              </a:spcAft>
              <a:buSzPts val="1050"/>
              <a:buNone/>
              <a:defRPr sz="1050"/>
            </a:lvl2pPr>
            <a:lvl3pPr marL="1371600" lvl="2" indent="-228600" algn="l">
              <a:lnSpc>
                <a:spcPct val="100000"/>
              </a:lnSpc>
              <a:spcBef>
                <a:spcPts val="450"/>
              </a:spcBef>
              <a:spcAft>
                <a:spcPts val="0"/>
              </a:spcAft>
              <a:buSzPts val="900"/>
              <a:buNone/>
              <a:defRPr sz="900"/>
            </a:lvl3pPr>
            <a:lvl4pPr marL="1828800" lvl="3" indent="-228600" algn="l">
              <a:lnSpc>
                <a:spcPct val="100000"/>
              </a:lnSpc>
              <a:spcBef>
                <a:spcPts val="450"/>
              </a:spcBef>
              <a:spcAft>
                <a:spcPts val="0"/>
              </a:spcAft>
              <a:buSzPts val="750"/>
              <a:buNone/>
              <a:defRPr sz="750"/>
            </a:lvl4pPr>
            <a:lvl5pPr marL="2286000" lvl="4" indent="-228600" algn="l">
              <a:lnSpc>
                <a:spcPct val="100000"/>
              </a:lnSpc>
              <a:spcBef>
                <a:spcPts val="450"/>
              </a:spcBef>
              <a:spcAft>
                <a:spcPts val="0"/>
              </a:spcAft>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78" name="Google Shape;178;p31"/>
          <p:cNvSpPr txBox="1">
            <a:spLocks noGrp="1"/>
          </p:cNvSpPr>
          <p:nvPr>
            <p:ph type="body" idx="3"/>
          </p:nvPr>
        </p:nvSpPr>
        <p:spPr>
          <a:xfrm>
            <a:off x="2857500" y="1143000"/>
            <a:ext cx="5659041" cy="471805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800"/>
              </a:spcBef>
              <a:spcAft>
                <a:spcPts val="0"/>
              </a:spcAft>
              <a:buClr>
                <a:srgbClr val="2CA34E"/>
              </a:buClr>
              <a:buSzPts val="2400"/>
              <a:buChar char="▶"/>
              <a:defRPr sz="2400"/>
            </a:lvl1pPr>
            <a:lvl2pPr marL="914400" lvl="1" indent="-361950" algn="l">
              <a:lnSpc>
                <a:spcPct val="100000"/>
              </a:lnSpc>
              <a:spcBef>
                <a:spcPts val="900"/>
              </a:spcBef>
              <a:spcAft>
                <a:spcPts val="0"/>
              </a:spcAft>
              <a:buClr>
                <a:srgbClr val="2CA34E"/>
              </a:buClr>
              <a:buSzPts val="2100"/>
              <a:buChar char="•"/>
              <a:defRPr sz="2100"/>
            </a:lvl2pPr>
            <a:lvl3pPr marL="1371600" lvl="2" indent="-342900" algn="l">
              <a:lnSpc>
                <a:spcPct val="100000"/>
              </a:lnSpc>
              <a:spcBef>
                <a:spcPts val="450"/>
              </a:spcBef>
              <a:spcAft>
                <a:spcPts val="0"/>
              </a:spcAft>
              <a:buClr>
                <a:srgbClr val="2CA34E"/>
              </a:buClr>
              <a:buSzPts val="1800"/>
              <a:buChar char="•"/>
              <a:defRPr sz="1800"/>
            </a:lvl3pPr>
            <a:lvl4pPr marL="1828800" lvl="3" indent="-323850" algn="l">
              <a:lnSpc>
                <a:spcPct val="100000"/>
              </a:lnSpc>
              <a:spcBef>
                <a:spcPts val="450"/>
              </a:spcBef>
              <a:spcAft>
                <a:spcPts val="0"/>
              </a:spcAft>
              <a:buClr>
                <a:srgbClr val="2CA34E"/>
              </a:buClr>
              <a:buSzPts val="1500"/>
              <a:buChar char="•"/>
              <a:defRPr sz="1500"/>
            </a:lvl4pPr>
            <a:lvl5pPr marL="2286000" lvl="4" indent="-323850" algn="l">
              <a:lnSpc>
                <a:spcPct val="100000"/>
              </a:lnSpc>
              <a:spcBef>
                <a:spcPts val="450"/>
              </a:spcBef>
              <a:spcAft>
                <a:spcPts val="0"/>
              </a:spcAft>
              <a:buClr>
                <a:srgbClr val="2CA34E"/>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179" name="Google Shape;179;p31"/>
          <p:cNvSpPr txBox="1">
            <a:spLocks noGrp="1"/>
          </p:cNvSpPr>
          <p:nvPr>
            <p:ph type="dt" idx="10"/>
          </p:nvPr>
        </p:nvSpPr>
        <p:spPr>
          <a:xfrm>
            <a:off x="800100" y="6172199"/>
            <a:ext cx="685800" cy="685800"/>
          </a:xfrm>
          <a:prstGeom prst="rect">
            <a:avLst/>
          </a:prstGeom>
          <a:noFill/>
          <a:ln>
            <a:noFill/>
          </a:ln>
          <a:effectLst>
            <a:outerShdw blurRad="76200" dist="38100" dir="2700000" algn="tl" rotWithShape="0">
              <a:srgbClr val="000000">
                <a:alpha val="20000"/>
              </a:srgbClr>
            </a:outerShdw>
          </a:effectLst>
        </p:spPr>
        <p:txBody>
          <a:bodyPr spcFirstLastPara="1" wrap="square" lIns="91425" tIns="0" rIns="91425" bIns="0" anchor="ctr" anchorCtr="0">
            <a:noAutofit/>
          </a:bodyPr>
          <a:lstStyle>
            <a:lvl1pPr lvl="0" algn="ctr">
              <a:spcBef>
                <a:spcPts val="0"/>
              </a:spcBef>
              <a:spcAft>
                <a:spcPts val="0"/>
              </a:spcAft>
              <a:buSzPts val="1400"/>
              <a:buNone/>
              <a:defRPr sz="825" b="0" i="0">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SEP Picture with Caption" type="picTx">
  <p:cSld name="PICTURE_WITH_CAPTION_TEXT">
    <p:spTree>
      <p:nvGrpSpPr>
        <p:cNvPr id="1" name="Shape 180"/>
        <p:cNvGrpSpPr/>
        <p:nvPr/>
      </p:nvGrpSpPr>
      <p:grpSpPr>
        <a:xfrm>
          <a:off x="0" y="0"/>
          <a:ext cx="0" cy="0"/>
          <a:chOff x="0" y="0"/>
          <a:chExt cx="0" cy="0"/>
        </a:xfrm>
      </p:grpSpPr>
      <p:sp>
        <p:nvSpPr>
          <p:cNvPr id="181" name="Google Shape;181;p32" descr="Slide number"/>
          <p:cNvSpPr txBox="1"/>
          <p:nvPr/>
        </p:nvSpPr>
        <p:spPr>
          <a:xfrm>
            <a:off x="-2519" y="6172200"/>
            <a:ext cx="490611" cy="6858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fld id="{00000000-1234-1234-1234-123412341234}" type="slidenum">
              <a:rPr lang="en" sz="1050" b="1" i="0">
                <a:solidFill>
                  <a:schemeClr val="lt1"/>
                </a:solidFill>
                <a:latin typeface="Century Gothic"/>
                <a:ea typeface="Century Gothic"/>
                <a:cs typeface="Century Gothic"/>
                <a:sym typeface="Century Gothic"/>
              </a:rPr>
              <a:t>‹#›</a:t>
            </a:fld>
            <a:endParaRPr sz="1050" b="1" i="0">
              <a:solidFill>
                <a:schemeClr val="lt1"/>
              </a:solidFill>
              <a:latin typeface="Century Gothic"/>
              <a:ea typeface="Century Gothic"/>
              <a:cs typeface="Century Gothic"/>
              <a:sym typeface="Century Gothic"/>
            </a:endParaRPr>
          </a:p>
        </p:txBody>
      </p:sp>
      <p:sp>
        <p:nvSpPr>
          <p:cNvPr id="182" name="Google Shape;182;p32"/>
          <p:cNvSpPr txBox="1">
            <a:spLocks noGrp="1"/>
          </p:cNvSpPr>
          <p:nvPr>
            <p:ph type="title"/>
          </p:nvPr>
        </p:nvSpPr>
        <p:spPr>
          <a:xfrm>
            <a:off x="629841" y="987425"/>
            <a:ext cx="2949178" cy="106997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2C506A"/>
              </a:buClr>
              <a:buSzPts val="2400"/>
              <a:buFont typeface="Century Gothic"/>
              <a:buNone/>
              <a:defRPr sz="2400">
                <a:solidFill>
                  <a:srgbClr val="2C506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32"/>
          <p:cNvSpPr txBox="1">
            <a:spLocks noGrp="1"/>
          </p:cNvSpPr>
          <p:nvPr>
            <p:ph type="body" idx="1"/>
          </p:nvPr>
        </p:nvSpPr>
        <p:spPr>
          <a:xfrm>
            <a:off x="629841" y="2286000"/>
            <a:ext cx="2949178" cy="35829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SzPts val="1350"/>
              <a:buNone/>
              <a:defRPr sz="1350">
                <a:solidFill>
                  <a:srgbClr val="2D8700"/>
                </a:solidFill>
              </a:defRPr>
            </a:lvl1pPr>
            <a:lvl2pPr marL="914400" lvl="1" indent="-228600" algn="l">
              <a:lnSpc>
                <a:spcPct val="100000"/>
              </a:lnSpc>
              <a:spcBef>
                <a:spcPts val="900"/>
              </a:spcBef>
              <a:spcAft>
                <a:spcPts val="0"/>
              </a:spcAft>
              <a:buSzPts val="1050"/>
              <a:buNone/>
              <a:defRPr sz="1050"/>
            </a:lvl2pPr>
            <a:lvl3pPr marL="1371600" lvl="2" indent="-228600" algn="l">
              <a:lnSpc>
                <a:spcPct val="100000"/>
              </a:lnSpc>
              <a:spcBef>
                <a:spcPts val="450"/>
              </a:spcBef>
              <a:spcAft>
                <a:spcPts val="0"/>
              </a:spcAft>
              <a:buSzPts val="900"/>
              <a:buNone/>
              <a:defRPr sz="900"/>
            </a:lvl3pPr>
            <a:lvl4pPr marL="1828800" lvl="3" indent="-228600" algn="l">
              <a:lnSpc>
                <a:spcPct val="100000"/>
              </a:lnSpc>
              <a:spcBef>
                <a:spcPts val="450"/>
              </a:spcBef>
              <a:spcAft>
                <a:spcPts val="0"/>
              </a:spcAft>
              <a:buSzPts val="750"/>
              <a:buNone/>
              <a:defRPr sz="750"/>
            </a:lvl4pPr>
            <a:lvl5pPr marL="2286000" lvl="4" indent="-228600" algn="l">
              <a:lnSpc>
                <a:spcPct val="100000"/>
              </a:lnSpc>
              <a:spcBef>
                <a:spcPts val="450"/>
              </a:spcBef>
              <a:spcAft>
                <a:spcPts val="0"/>
              </a:spcAft>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84" name="Google Shape;184;p32"/>
          <p:cNvSpPr>
            <a:spLocks noGrp="1"/>
          </p:cNvSpPr>
          <p:nvPr>
            <p:ph type="pic" idx="2"/>
          </p:nvPr>
        </p:nvSpPr>
        <p:spPr>
          <a:xfrm>
            <a:off x="3887391" y="987426"/>
            <a:ext cx="4629150" cy="4873625"/>
          </a:xfrm>
          <a:prstGeom prst="rect">
            <a:avLst/>
          </a:prstGeom>
          <a:noFill/>
          <a:ln>
            <a:noFill/>
          </a:ln>
        </p:spPr>
      </p:sp>
      <p:sp>
        <p:nvSpPr>
          <p:cNvPr id="185" name="Google Shape;185;p32"/>
          <p:cNvSpPr txBox="1">
            <a:spLocks noGrp="1"/>
          </p:cNvSpPr>
          <p:nvPr>
            <p:ph type="dt" idx="10"/>
          </p:nvPr>
        </p:nvSpPr>
        <p:spPr>
          <a:xfrm>
            <a:off x="800100" y="6172199"/>
            <a:ext cx="685800" cy="685800"/>
          </a:xfrm>
          <a:prstGeom prst="rect">
            <a:avLst/>
          </a:prstGeom>
          <a:noFill/>
          <a:ln>
            <a:noFill/>
          </a:ln>
          <a:effectLst>
            <a:outerShdw blurRad="76200" dist="38100" dir="2700000" algn="tl" rotWithShape="0">
              <a:srgbClr val="000000">
                <a:alpha val="20000"/>
              </a:srgbClr>
            </a:outerShdw>
          </a:effectLst>
        </p:spPr>
        <p:txBody>
          <a:bodyPr spcFirstLastPara="1" wrap="square" lIns="91425" tIns="0" rIns="91425" bIns="0" anchor="ctr" anchorCtr="0">
            <a:noAutofit/>
          </a:bodyPr>
          <a:lstStyle>
            <a:lvl1pPr lvl="0" algn="ctr">
              <a:spcBef>
                <a:spcPts val="0"/>
              </a:spcBef>
              <a:spcAft>
                <a:spcPts val="0"/>
              </a:spcAft>
              <a:buSzPts val="1400"/>
              <a:buNone/>
              <a:defRPr sz="825" b="0" i="0">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SEP End Slide">
  <p:cSld name="OSEP End Slide">
    <p:spTree>
      <p:nvGrpSpPr>
        <p:cNvPr id="1" name="Shape 186"/>
        <p:cNvGrpSpPr/>
        <p:nvPr/>
      </p:nvGrpSpPr>
      <p:grpSpPr>
        <a:xfrm>
          <a:off x="0" y="0"/>
          <a:ext cx="0" cy="0"/>
          <a:chOff x="0" y="0"/>
          <a:chExt cx="0" cy="0"/>
        </a:xfrm>
      </p:grpSpPr>
      <p:pic>
        <p:nvPicPr>
          <p:cNvPr id="187" name="Google Shape;187;p33"/>
          <p:cNvPicPr preferRelativeResize="0"/>
          <p:nvPr/>
        </p:nvPicPr>
        <p:blipFill rotWithShape="1">
          <a:blip r:embed="rId2">
            <a:alphaModFix amt="20000"/>
          </a:blip>
          <a:srcRect/>
          <a:stretch/>
        </p:blipFill>
        <p:spPr>
          <a:xfrm>
            <a:off x="2854966" y="1143000"/>
            <a:ext cx="3434069" cy="4572000"/>
          </a:xfrm>
          <a:prstGeom prst="rect">
            <a:avLst/>
          </a:prstGeom>
          <a:noFill/>
          <a:ln>
            <a:noFill/>
          </a:ln>
        </p:spPr>
      </p:pic>
      <p:sp>
        <p:nvSpPr>
          <p:cNvPr id="188" name="Google Shape;188;p33" descr="Slide number"/>
          <p:cNvSpPr txBox="1">
            <a:spLocks noGrp="1"/>
          </p:cNvSpPr>
          <p:nvPr>
            <p:ph type="sldNum" idx="12"/>
          </p:nvPr>
        </p:nvSpPr>
        <p:spPr>
          <a:xfrm>
            <a:off x="-2519" y="6172200"/>
            <a:ext cx="490611" cy="685800"/>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050" b="1" i="0">
                <a:solidFill>
                  <a:schemeClr val="lt1"/>
                </a:solidFill>
                <a:latin typeface="Century Gothic"/>
                <a:ea typeface="Century Gothic"/>
                <a:cs typeface="Century Gothic"/>
                <a:sym typeface="Century Gothic"/>
              </a:defRPr>
            </a:lvl1pPr>
            <a:lvl2pPr marL="0" lvl="1" indent="0" algn="ctr">
              <a:spcBef>
                <a:spcPts val="0"/>
              </a:spcBef>
              <a:spcAft>
                <a:spcPts val="0"/>
              </a:spcAft>
              <a:buNone/>
              <a:defRPr sz="1050" b="1" i="0">
                <a:solidFill>
                  <a:schemeClr val="lt1"/>
                </a:solidFill>
                <a:latin typeface="Century Gothic"/>
                <a:ea typeface="Century Gothic"/>
                <a:cs typeface="Century Gothic"/>
                <a:sym typeface="Century Gothic"/>
              </a:defRPr>
            </a:lvl2pPr>
            <a:lvl3pPr marL="0" lvl="2" indent="0" algn="ctr">
              <a:spcBef>
                <a:spcPts val="0"/>
              </a:spcBef>
              <a:spcAft>
                <a:spcPts val="0"/>
              </a:spcAft>
              <a:buNone/>
              <a:defRPr sz="1050" b="1" i="0">
                <a:solidFill>
                  <a:schemeClr val="lt1"/>
                </a:solidFill>
                <a:latin typeface="Century Gothic"/>
                <a:ea typeface="Century Gothic"/>
                <a:cs typeface="Century Gothic"/>
                <a:sym typeface="Century Gothic"/>
              </a:defRPr>
            </a:lvl3pPr>
            <a:lvl4pPr marL="0" lvl="3" indent="0" algn="ctr">
              <a:spcBef>
                <a:spcPts val="0"/>
              </a:spcBef>
              <a:spcAft>
                <a:spcPts val="0"/>
              </a:spcAft>
              <a:buNone/>
              <a:defRPr sz="1050" b="1" i="0">
                <a:solidFill>
                  <a:schemeClr val="lt1"/>
                </a:solidFill>
                <a:latin typeface="Century Gothic"/>
                <a:ea typeface="Century Gothic"/>
                <a:cs typeface="Century Gothic"/>
                <a:sym typeface="Century Gothic"/>
              </a:defRPr>
            </a:lvl4pPr>
            <a:lvl5pPr marL="0" lvl="4" indent="0" algn="ctr">
              <a:spcBef>
                <a:spcPts val="0"/>
              </a:spcBef>
              <a:spcAft>
                <a:spcPts val="0"/>
              </a:spcAft>
              <a:buNone/>
              <a:defRPr sz="1050" b="1" i="0">
                <a:solidFill>
                  <a:schemeClr val="lt1"/>
                </a:solidFill>
                <a:latin typeface="Century Gothic"/>
                <a:ea typeface="Century Gothic"/>
                <a:cs typeface="Century Gothic"/>
                <a:sym typeface="Century Gothic"/>
              </a:defRPr>
            </a:lvl5pPr>
            <a:lvl6pPr marL="0" lvl="5" indent="0" algn="ctr">
              <a:spcBef>
                <a:spcPts val="0"/>
              </a:spcBef>
              <a:spcAft>
                <a:spcPts val="0"/>
              </a:spcAft>
              <a:buNone/>
              <a:defRPr sz="1050" b="1" i="0">
                <a:solidFill>
                  <a:schemeClr val="lt1"/>
                </a:solidFill>
                <a:latin typeface="Century Gothic"/>
                <a:ea typeface="Century Gothic"/>
                <a:cs typeface="Century Gothic"/>
                <a:sym typeface="Century Gothic"/>
              </a:defRPr>
            </a:lvl6pPr>
            <a:lvl7pPr marL="0" lvl="6" indent="0" algn="ctr">
              <a:spcBef>
                <a:spcPts val="0"/>
              </a:spcBef>
              <a:spcAft>
                <a:spcPts val="0"/>
              </a:spcAft>
              <a:buNone/>
              <a:defRPr sz="1050" b="1" i="0">
                <a:solidFill>
                  <a:schemeClr val="lt1"/>
                </a:solidFill>
                <a:latin typeface="Century Gothic"/>
                <a:ea typeface="Century Gothic"/>
                <a:cs typeface="Century Gothic"/>
                <a:sym typeface="Century Gothic"/>
              </a:defRPr>
            </a:lvl7pPr>
            <a:lvl8pPr marL="0" lvl="7" indent="0" algn="ctr">
              <a:spcBef>
                <a:spcPts val="0"/>
              </a:spcBef>
              <a:spcAft>
                <a:spcPts val="0"/>
              </a:spcAft>
              <a:buNone/>
              <a:defRPr sz="1050" b="1" i="0">
                <a:solidFill>
                  <a:schemeClr val="lt1"/>
                </a:solidFill>
                <a:latin typeface="Century Gothic"/>
                <a:ea typeface="Century Gothic"/>
                <a:cs typeface="Century Gothic"/>
                <a:sym typeface="Century Gothic"/>
              </a:defRPr>
            </a:lvl8pPr>
            <a:lvl9pPr marL="0" lvl="8" indent="0" algn="ctr">
              <a:spcBef>
                <a:spcPts val="0"/>
              </a:spcBef>
              <a:spcAft>
                <a:spcPts val="0"/>
              </a:spcAft>
              <a:buNone/>
              <a:defRPr sz="1050" b="1"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189" name="Google Shape;189;p33"/>
          <p:cNvSpPr txBox="1"/>
          <p:nvPr/>
        </p:nvSpPr>
        <p:spPr>
          <a:xfrm>
            <a:off x="435575" y="2539916"/>
            <a:ext cx="8229600" cy="854080"/>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 sz="4950">
                <a:solidFill>
                  <a:srgbClr val="2D8700"/>
                </a:solidFill>
                <a:latin typeface="Century Gothic"/>
                <a:ea typeface="Century Gothic"/>
                <a:cs typeface="Century Gothic"/>
                <a:sym typeface="Century Gothic"/>
              </a:rPr>
              <a:t>OSEP</a:t>
            </a:r>
            <a:endParaRPr/>
          </a:p>
        </p:txBody>
      </p:sp>
      <p:sp>
        <p:nvSpPr>
          <p:cNvPr id="190" name="Google Shape;190;p33"/>
          <p:cNvSpPr txBox="1"/>
          <p:nvPr/>
        </p:nvSpPr>
        <p:spPr>
          <a:xfrm>
            <a:off x="457199" y="3429000"/>
            <a:ext cx="8229600" cy="9130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C506A"/>
              </a:buClr>
              <a:buSzPts val="1800"/>
              <a:buFont typeface="Century Gothic"/>
              <a:buNone/>
            </a:pPr>
            <a:r>
              <a:rPr lang="en" sz="1800" cap="small">
                <a:solidFill>
                  <a:srgbClr val="2C506A"/>
                </a:solidFill>
                <a:latin typeface="Century Gothic"/>
                <a:ea typeface="Century Gothic"/>
                <a:cs typeface="Century Gothic"/>
                <a:sym typeface="Century Gothic"/>
              </a:rPr>
              <a:t>Office of Special Education Programs</a:t>
            </a:r>
            <a:endParaRPr/>
          </a:p>
          <a:p>
            <a:pPr marL="0" marR="0" lvl="0" indent="0" algn="ctr" rtl="0">
              <a:spcBef>
                <a:spcPts val="450"/>
              </a:spcBef>
              <a:spcAft>
                <a:spcPts val="0"/>
              </a:spcAft>
              <a:buNone/>
            </a:pPr>
            <a:r>
              <a:rPr lang="en" sz="1350" cap="small">
                <a:solidFill>
                  <a:srgbClr val="2C506A"/>
                </a:solidFill>
                <a:latin typeface="Century Gothic"/>
                <a:ea typeface="Century Gothic"/>
                <a:cs typeface="Century Gothic"/>
                <a:sym typeface="Century Gothic"/>
              </a:rPr>
              <a:t>Office of Special Education and Rehabilitative Services</a:t>
            </a:r>
            <a:endParaRPr/>
          </a:p>
          <a:p>
            <a:pPr marL="0" marR="0" lvl="0" indent="0" algn="ctr" rtl="0">
              <a:spcBef>
                <a:spcPts val="450"/>
              </a:spcBef>
              <a:spcAft>
                <a:spcPts val="0"/>
              </a:spcAft>
              <a:buNone/>
            </a:pPr>
            <a:r>
              <a:rPr lang="en" sz="1350" cap="small">
                <a:solidFill>
                  <a:srgbClr val="2C506A"/>
                </a:solidFill>
                <a:latin typeface="Century Gothic"/>
                <a:ea typeface="Century Gothic"/>
                <a:cs typeface="Century Gothic"/>
                <a:sym typeface="Century Gothic"/>
              </a:rPr>
              <a:t>U.S. Department of Education</a:t>
            </a:r>
            <a:endParaRPr/>
          </a:p>
        </p:txBody>
      </p:sp>
      <p:sp>
        <p:nvSpPr>
          <p:cNvPr id="191" name="Google Shape;191;p33"/>
          <p:cNvSpPr txBox="1">
            <a:spLocks noGrp="1"/>
          </p:cNvSpPr>
          <p:nvPr>
            <p:ph type="dt" idx="10"/>
          </p:nvPr>
        </p:nvSpPr>
        <p:spPr>
          <a:xfrm>
            <a:off x="800100" y="6172199"/>
            <a:ext cx="685800" cy="685800"/>
          </a:xfrm>
          <a:prstGeom prst="rect">
            <a:avLst/>
          </a:prstGeom>
          <a:noFill/>
          <a:ln>
            <a:noFill/>
          </a:ln>
          <a:effectLst>
            <a:outerShdw blurRad="76200" dist="38100" dir="2700000" algn="tl" rotWithShape="0">
              <a:srgbClr val="000000">
                <a:alpha val="20000"/>
              </a:srgbClr>
            </a:outerShdw>
          </a:effectLst>
        </p:spPr>
        <p:txBody>
          <a:bodyPr spcFirstLastPara="1" wrap="square" lIns="91425" tIns="0" rIns="91425" bIns="0" anchor="ctr" anchorCtr="0">
            <a:noAutofit/>
          </a:bodyPr>
          <a:lstStyle>
            <a:lvl1pPr lvl="0" algn="ctr">
              <a:spcBef>
                <a:spcPts val="0"/>
              </a:spcBef>
              <a:spcAft>
                <a:spcPts val="0"/>
              </a:spcAft>
              <a:buSzPts val="1400"/>
              <a:buNone/>
              <a:defRPr sz="825" b="0" i="0">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SEP End Slide, Links">
  <p:cSld name="OSEP End Slide, Links">
    <p:spTree>
      <p:nvGrpSpPr>
        <p:cNvPr id="1" name="Shape 192"/>
        <p:cNvGrpSpPr/>
        <p:nvPr/>
      </p:nvGrpSpPr>
      <p:grpSpPr>
        <a:xfrm>
          <a:off x="0" y="0"/>
          <a:ext cx="0" cy="0"/>
          <a:chOff x="0" y="0"/>
          <a:chExt cx="0" cy="0"/>
        </a:xfrm>
      </p:grpSpPr>
      <p:pic>
        <p:nvPicPr>
          <p:cNvPr id="193" name="Google Shape;193;p34"/>
          <p:cNvPicPr preferRelativeResize="0"/>
          <p:nvPr/>
        </p:nvPicPr>
        <p:blipFill rotWithShape="1">
          <a:blip r:embed="rId2">
            <a:alphaModFix amt="20000"/>
          </a:blip>
          <a:srcRect/>
          <a:stretch/>
        </p:blipFill>
        <p:spPr>
          <a:xfrm>
            <a:off x="2854966" y="1143000"/>
            <a:ext cx="3434069" cy="4572000"/>
          </a:xfrm>
          <a:prstGeom prst="rect">
            <a:avLst/>
          </a:prstGeom>
          <a:noFill/>
          <a:ln>
            <a:noFill/>
          </a:ln>
        </p:spPr>
      </p:pic>
      <p:sp>
        <p:nvSpPr>
          <p:cNvPr id="194" name="Google Shape;194;p34" descr="Slide number"/>
          <p:cNvSpPr txBox="1">
            <a:spLocks noGrp="1"/>
          </p:cNvSpPr>
          <p:nvPr>
            <p:ph type="sldNum" idx="12"/>
          </p:nvPr>
        </p:nvSpPr>
        <p:spPr>
          <a:xfrm>
            <a:off x="-2519" y="6172200"/>
            <a:ext cx="490611" cy="685800"/>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050" b="1" i="0">
                <a:solidFill>
                  <a:schemeClr val="lt1"/>
                </a:solidFill>
                <a:latin typeface="Century Gothic"/>
                <a:ea typeface="Century Gothic"/>
                <a:cs typeface="Century Gothic"/>
                <a:sym typeface="Century Gothic"/>
              </a:defRPr>
            </a:lvl1pPr>
            <a:lvl2pPr marL="0" lvl="1" indent="0" algn="ctr">
              <a:spcBef>
                <a:spcPts val="0"/>
              </a:spcBef>
              <a:spcAft>
                <a:spcPts val="0"/>
              </a:spcAft>
              <a:buNone/>
              <a:defRPr sz="1050" b="1" i="0">
                <a:solidFill>
                  <a:schemeClr val="lt1"/>
                </a:solidFill>
                <a:latin typeface="Century Gothic"/>
                <a:ea typeface="Century Gothic"/>
                <a:cs typeface="Century Gothic"/>
                <a:sym typeface="Century Gothic"/>
              </a:defRPr>
            </a:lvl2pPr>
            <a:lvl3pPr marL="0" lvl="2" indent="0" algn="ctr">
              <a:spcBef>
                <a:spcPts val="0"/>
              </a:spcBef>
              <a:spcAft>
                <a:spcPts val="0"/>
              </a:spcAft>
              <a:buNone/>
              <a:defRPr sz="1050" b="1" i="0">
                <a:solidFill>
                  <a:schemeClr val="lt1"/>
                </a:solidFill>
                <a:latin typeface="Century Gothic"/>
                <a:ea typeface="Century Gothic"/>
                <a:cs typeface="Century Gothic"/>
                <a:sym typeface="Century Gothic"/>
              </a:defRPr>
            </a:lvl3pPr>
            <a:lvl4pPr marL="0" lvl="3" indent="0" algn="ctr">
              <a:spcBef>
                <a:spcPts val="0"/>
              </a:spcBef>
              <a:spcAft>
                <a:spcPts val="0"/>
              </a:spcAft>
              <a:buNone/>
              <a:defRPr sz="1050" b="1" i="0">
                <a:solidFill>
                  <a:schemeClr val="lt1"/>
                </a:solidFill>
                <a:latin typeface="Century Gothic"/>
                <a:ea typeface="Century Gothic"/>
                <a:cs typeface="Century Gothic"/>
                <a:sym typeface="Century Gothic"/>
              </a:defRPr>
            </a:lvl4pPr>
            <a:lvl5pPr marL="0" lvl="4" indent="0" algn="ctr">
              <a:spcBef>
                <a:spcPts val="0"/>
              </a:spcBef>
              <a:spcAft>
                <a:spcPts val="0"/>
              </a:spcAft>
              <a:buNone/>
              <a:defRPr sz="1050" b="1" i="0">
                <a:solidFill>
                  <a:schemeClr val="lt1"/>
                </a:solidFill>
                <a:latin typeface="Century Gothic"/>
                <a:ea typeface="Century Gothic"/>
                <a:cs typeface="Century Gothic"/>
                <a:sym typeface="Century Gothic"/>
              </a:defRPr>
            </a:lvl5pPr>
            <a:lvl6pPr marL="0" lvl="5" indent="0" algn="ctr">
              <a:spcBef>
                <a:spcPts val="0"/>
              </a:spcBef>
              <a:spcAft>
                <a:spcPts val="0"/>
              </a:spcAft>
              <a:buNone/>
              <a:defRPr sz="1050" b="1" i="0">
                <a:solidFill>
                  <a:schemeClr val="lt1"/>
                </a:solidFill>
                <a:latin typeface="Century Gothic"/>
                <a:ea typeface="Century Gothic"/>
                <a:cs typeface="Century Gothic"/>
                <a:sym typeface="Century Gothic"/>
              </a:defRPr>
            </a:lvl6pPr>
            <a:lvl7pPr marL="0" lvl="6" indent="0" algn="ctr">
              <a:spcBef>
                <a:spcPts val="0"/>
              </a:spcBef>
              <a:spcAft>
                <a:spcPts val="0"/>
              </a:spcAft>
              <a:buNone/>
              <a:defRPr sz="1050" b="1" i="0">
                <a:solidFill>
                  <a:schemeClr val="lt1"/>
                </a:solidFill>
                <a:latin typeface="Century Gothic"/>
                <a:ea typeface="Century Gothic"/>
                <a:cs typeface="Century Gothic"/>
                <a:sym typeface="Century Gothic"/>
              </a:defRPr>
            </a:lvl7pPr>
            <a:lvl8pPr marL="0" lvl="7" indent="0" algn="ctr">
              <a:spcBef>
                <a:spcPts val="0"/>
              </a:spcBef>
              <a:spcAft>
                <a:spcPts val="0"/>
              </a:spcAft>
              <a:buNone/>
              <a:defRPr sz="1050" b="1" i="0">
                <a:solidFill>
                  <a:schemeClr val="lt1"/>
                </a:solidFill>
                <a:latin typeface="Century Gothic"/>
                <a:ea typeface="Century Gothic"/>
                <a:cs typeface="Century Gothic"/>
                <a:sym typeface="Century Gothic"/>
              </a:defRPr>
            </a:lvl8pPr>
            <a:lvl9pPr marL="0" lvl="8" indent="0" algn="ctr">
              <a:spcBef>
                <a:spcPts val="0"/>
              </a:spcBef>
              <a:spcAft>
                <a:spcPts val="0"/>
              </a:spcAft>
              <a:buNone/>
              <a:defRPr sz="1050" b="1"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195" name="Google Shape;195;p34"/>
          <p:cNvSpPr txBox="1"/>
          <p:nvPr/>
        </p:nvSpPr>
        <p:spPr>
          <a:xfrm>
            <a:off x="435575" y="2539916"/>
            <a:ext cx="8229600" cy="854080"/>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 sz="4950">
                <a:solidFill>
                  <a:srgbClr val="2D8700"/>
                </a:solidFill>
                <a:latin typeface="Century Gothic"/>
                <a:ea typeface="Century Gothic"/>
                <a:cs typeface="Century Gothic"/>
                <a:sym typeface="Century Gothic"/>
              </a:rPr>
              <a:t>OSEP</a:t>
            </a:r>
            <a:endParaRPr/>
          </a:p>
        </p:txBody>
      </p:sp>
      <p:sp>
        <p:nvSpPr>
          <p:cNvPr id="196" name="Google Shape;196;p34"/>
          <p:cNvSpPr txBox="1"/>
          <p:nvPr/>
        </p:nvSpPr>
        <p:spPr>
          <a:xfrm>
            <a:off x="457199" y="3429000"/>
            <a:ext cx="8229600" cy="9130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C506A"/>
              </a:buClr>
              <a:buSzPts val="1800"/>
              <a:buFont typeface="Century Gothic"/>
              <a:buNone/>
            </a:pPr>
            <a:r>
              <a:rPr lang="en" sz="1800" cap="small">
                <a:solidFill>
                  <a:srgbClr val="2C506A"/>
                </a:solidFill>
                <a:latin typeface="Century Gothic"/>
                <a:ea typeface="Century Gothic"/>
                <a:cs typeface="Century Gothic"/>
                <a:sym typeface="Century Gothic"/>
              </a:rPr>
              <a:t>Office of Special Education Programs</a:t>
            </a:r>
            <a:endParaRPr/>
          </a:p>
          <a:p>
            <a:pPr marL="0" marR="0" lvl="0" indent="0" algn="ctr" rtl="0">
              <a:spcBef>
                <a:spcPts val="450"/>
              </a:spcBef>
              <a:spcAft>
                <a:spcPts val="0"/>
              </a:spcAft>
              <a:buNone/>
            </a:pPr>
            <a:r>
              <a:rPr lang="en" sz="1350" cap="small">
                <a:solidFill>
                  <a:srgbClr val="2C506A"/>
                </a:solidFill>
                <a:latin typeface="Century Gothic"/>
                <a:ea typeface="Century Gothic"/>
                <a:cs typeface="Century Gothic"/>
                <a:sym typeface="Century Gothic"/>
              </a:rPr>
              <a:t>Office of Special Education and Rehabilitative Services</a:t>
            </a:r>
            <a:endParaRPr/>
          </a:p>
          <a:p>
            <a:pPr marL="0" marR="0" lvl="0" indent="0" algn="ctr" rtl="0">
              <a:spcBef>
                <a:spcPts val="450"/>
              </a:spcBef>
              <a:spcAft>
                <a:spcPts val="0"/>
              </a:spcAft>
              <a:buNone/>
            </a:pPr>
            <a:r>
              <a:rPr lang="en" sz="1350" cap="small">
                <a:solidFill>
                  <a:srgbClr val="2C506A"/>
                </a:solidFill>
                <a:latin typeface="Century Gothic"/>
                <a:ea typeface="Century Gothic"/>
                <a:cs typeface="Century Gothic"/>
                <a:sym typeface="Century Gothic"/>
              </a:rPr>
              <a:t>U.S. Department of Education</a:t>
            </a:r>
            <a:endParaRPr/>
          </a:p>
        </p:txBody>
      </p:sp>
      <p:sp>
        <p:nvSpPr>
          <p:cNvPr id="197" name="Google Shape;197;p34"/>
          <p:cNvSpPr txBox="1"/>
          <p:nvPr/>
        </p:nvSpPr>
        <p:spPr>
          <a:xfrm>
            <a:off x="488092" y="4965666"/>
            <a:ext cx="8198708" cy="93102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45065"/>
              </a:buClr>
              <a:buSzPts val="1050"/>
              <a:buFont typeface="Century Gothic"/>
              <a:buNone/>
            </a:pPr>
            <a:r>
              <a:rPr lang="en" sz="1050" b="1">
                <a:solidFill>
                  <a:srgbClr val="345065"/>
                </a:solidFill>
                <a:latin typeface="Century Gothic"/>
                <a:ea typeface="Century Gothic"/>
                <a:cs typeface="Century Gothic"/>
                <a:sym typeface="Century Gothic"/>
              </a:rPr>
              <a:t>	</a:t>
            </a:r>
            <a:r>
              <a:rPr lang="en" sz="1050" b="1">
                <a:solidFill>
                  <a:srgbClr val="215070"/>
                </a:solidFill>
                <a:latin typeface="Century Gothic"/>
                <a:ea typeface="Century Gothic"/>
                <a:cs typeface="Century Gothic"/>
                <a:sym typeface="Century Gothic"/>
              </a:rPr>
              <a:t>Home:</a:t>
            </a:r>
            <a:r>
              <a:rPr lang="en" sz="1050">
                <a:solidFill>
                  <a:srgbClr val="215070"/>
                </a:solidFill>
                <a:latin typeface="Century Gothic"/>
                <a:ea typeface="Century Gothic"/>
                <a:cs typeface="Century Gothic"/>
                <a:sym typeface="Century Gothic"/>
              </a:rPr>
              <a:t>	www.ed.gov/osers/osep</a:t>
            </a:r>
            <a:endParaRPr/>
          </a:p>
          <a:p>
            <a:pPr marL="0" marR="0" lvl="0" indent="0" algn="l" rtl="0">
              <a:lnSpc>
                <a:spcPct val="100000"/>
              </a:lnSpc>
              <a:spcBef>
                <a:spcPts val="450"/>
              </a:spcBef>
              <a:spcAft>
                <a:spcPts val="0"/>
              </a:spcAft>
              <a:buClr>
                <a:srgbClr val="215070"/>
              </a:buClr>
              <a:buSzPts val="1050"/>
              <a:buFont typeface="Century Gothic"/>
              <a:buNone/>
            </a:pPr>
            <a:r>
              <a:rPr lang="en" sz="1050">
                <a:solidFill>
                  <a:srgbClr val="215070"/>
                </a:solidFill>
                <a:latin typeface="Century Gothic"/>
                <a:ea typeface="Century Gothic"/>
                <a:cs typeface="Century Gothic"/>
                <a:sym typeface="Century Gothic"/>
              </a:rPr>
              <a:t>	</a:t>
            </a:r>
            <a:r>
              <a:rPr lang="en" sz="1050" b="1">
                <a:solidFill>
                  <a:srgbClr val="215070"/>
                </a:solidFill>
                <a:latin typeface="Century Gothic"/>
                <a:ea typeface="Century Gothic"/>
                <a:cs typeface="Century Gothic"/>
                <a:sym typeface="Century Gothic"/>
              </a:rPr>
              <a:t>Blog:</a:t>
            </a:r>
            <a:r>
              <a:rPr lang="en" sz="1050">
                <a:solidFill>
                  <a:srgbClr val="215070"/>
                </a:solidFill>
                <a:latin typeface="Century Gothic"/>
                <a:ea typeface="Century Gothic"/>
                <a:cs typeface="Century Gothic"/>
                <a:sym typeface="Century Gothic"/>
              </a:rPr>
              <a:t>	https://sites.ed.gov/osers</a:t>
            </a:r>
            <a:endParaRPr/>
          </a:p>
          <a:p>
            <a:pPr marL="0" marR="0" lvl="0" indent="0" algn="l" rtl="0">
              <a:lnSpc>
                <a:spcPct val="100000"/>
              </a:lnSpc>
              <a:spcBef>
                <a:spcPts val="450"/>
              </a:spcBef>
              <a:spcAft>
                <a:spcPts val="0"/>
              </a:spcAft>
              <a:buClr>
                <a:srgbClr val="215070"/>
              </a:buClr>
              <a:buSzPts val="1050"/>
              <a:buFont typeface="Century Gothic"/>
              <a:buNone/>
            </a:pPr>
            <a:r>
              <a:rPr lang="en" sz="1050">
                <a:solidFill>
                  <a:srgbClr val="215070"/>
                </a:solidFill>
                <a:latin typeface="Century Gothic"/>
                <a:ea typeface="Century Gothic"/>
                <a:cs typeface="Century Gothic"/>
                <a:sym typeface="Century Gothic"/>
              </a:rPr>
              <a:t>	</a:t>
            </a:r>
            <a:r>
              <a:rPr lang="en" sz="1050" b="1">
                <a:solidFill>
                  <a:srgbClr val="215070"/>
                </a:solidFill>
                <a:latin typeface="Century Gothic"/>
                <a:ea typeface="Century Gothic"/>
                <a:cs typeface="Century Gothic"/>
                <a:sym typeface="Century Gothic"/>
              </a:rPr>
              <a:t>Twitter:</a:t>
            </a:r>
            <a:r>
              <a:rPr lang="en" sz="1050">
                <a:solidFill>
                  <a:srgbClr val="215070"/>
                </a:solidFill>
                <a:latin typeface="Century Gothic"/>
                <a:ea typeface="Century Gothic"/>
                <a:cs typeface="Century Gothic"/>
                <a:sym typeface="Century Gothic"/>
              </a:rPr>
              <a:t>	https://twitter.com/ED_Sped_Rehab</a:t>
            </a:r>
            <a:endParaRPr/>
          </a:p>
          <a:p>
            <a:pPr marL="0" marR="0" lvl="0" indent="0" algn="l" rtl="0">
              <a:spcBef>
                <a:spcPts val="450"/>
              </a:spcBef>
              <a:spcAft>
                <a:spcPts val="0"/>
              </a:spcAft>
              <a:buClr>
                <a:srgbClr val="215070"/>
              </a:buClr>
              <a:buSzPts val="1050"/>
              <a:buFont typeface="Century Gothic"/>
              <a:buNone/>
            </a:pPr>
            <a:r>
              <a:rPr lang="en" sz="1050">
                <a:solidFill>
                  <a:srgbClr val="215070"/>
                </a:solidFill>
                <a:latin typeface="Century Gothic"/>
                <a:ea typeface="Century Gothic"/>
                <a:cs typeface="Century Gothic"/>
                <a:sym typeface="Century Gothic"/>
              </a:rPr>
              <a:t>	</a:t>
            </a:r>
            <a:r>
              <a:rPr lang="en" sz="1050" b="1">
                <a:solidFill>
                  <a:srgbClr val="215070"/>
                </a:solidFill>
                <a:latin typeface="Century Gothic"/>
                <a:ea typeface="Century Gothic"/>
                <a:cs typeface="Century Gothic"/>
                <a:sym typeface="Century Gothic"/>
              </a:rPr>
              <a:t>YouTube</a:t>
            </a:r>
            <a:r>
              <a:rPr lang="en" sz="1050">
                <a:solidFill>
                  <a:srgbClr val="215070"/>
                </a:solidFill>
                <a:latin typeface="Century Gothic"/>
                <a:ea typeface="Century Gothic"/>
                <a:cs typeface="Century Gothic"/>
                <a:sym typeface="Century Gothic"/>
              </a:rPr>
              <a:t>:	www.youtube.com/c/OSERS</a:t>
            </a:r>
            <a:endParaRPr sz="1050">
              <a:solidFill>
                <a:schemeClr val="dk1"/>
              </a:solidFill>
              <a:latin typeface="Century Gothic"/>
              <a:ea typeface="Century Gothic"/>
              <a:cs typeface="Century Gothic"/>
              <a:sym typeface="Century Gothic"/>
            </a:endParaRPr>
          </a:p>
        </p:txBody>
      </p:sp>
      <p:sp>
        <p:nvSpPr>
          <p:cNvPr id="198" name="Google Shape;198;p34"/>
          <p:cNvSpPr txBox="1">
            <a:spLocks noGrp="1"/>
          </p:cNvSpPr>
          <p:nvPr>
            <p:ph type="dt" idx="10"/>
          </p:nvPr>
        </p:nvSpPr>
        <p:spPr>
          <a:xfrm>
            <a:off x="800100" y="6172199"/>
            <a:ext cx="685800" cy="685800"/>
          </a:xfrm>
          <a:prstGeom prst="rect">
            <a:avLst/>
          </a:prstGeom>
          <a:noFill/>
          <a:ln>
            <a:noFill/>
          </a:ln>
          <a:effectLst>
            <a:outerShdw blurRad="76200" dist="38100" dir="2700000" algn="tl" rotWithShape="0">
              <a:srgbClr val="000000">
                <a:alpha val="20000"/>
              </a:srgbClr>
            </a:outerShdw>
          </a:effectLst>
        </p:spPr>
        <p:txBody>
          <a:bodyPr spcFirstLastPara="1" wrap="square" lIns="91425" tIns="0" rIns="91425" bIns="0" anchor="ctr" anchorCtr="0">
            <a:noAutofit/>
          </a:bodyPr>
          <a:lstStyle>
            <a:lvl1pPr lvl="0" algn="ctr">
              <a:spcBef>
                <a:spcPts val="0"/>
              </a:spcBef>
              <a:spcAft>
                <a:spcPts val="0"/>
              </a:spcAft>
              <a:buSzPts val="1400"/>
              <a:buNone/>
              <a:defRPr sz="825" b="0" i="0">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SERS Title and Content">
  <p:cSld name="OSERS Title and Content">
    <p:spTree>
      <p:nvGrpSpPr>
        <p:cNvPr id="1" name="Shape 62"/>
        <p:cNvGrpSpPr/>
        <p:nvPr/>
      </p:nvGrpSpPr>
      <p:grpSpPr>
        <a:xfrm>
          <a:off x="0" y="0"/>
          <a:ext cx="0" cy="0"/>
          <a:chOff x="0" y="0"/>
          <a:chExt cx="0" cy="0"/>
        </a:xfrm>
      </p:grpSpPr>
      <p:sp>
        <p:nvSpPr>
          <p:cNvPr id="63" name="Google Shape;63;p12" descr="Slide number"/>
          <p:cNvSpPr txBox="1"/>
          <p:nvPr/>
        </p:nvSpPr>
        <p:spPr>
          <a:xfrm>
            <a:off x="-2519" y="6172200"/>
            <a:ext cx="490611" cy="6858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fld id="{00000000-1234-1234-1234-123412341234}" type="slidenum">
              <a:rPr lang="en" sz="1050" b="1" i="0">
                <a:solidFill>
                  <a:schemeClr val="lt1"/>
                </a:solidFill>
                <a:latin typeface="Century Gothic"/>
                <a:ea typeface="Century Gothic"/>
                <a:cs typeface="Century Gothic"/>
                <a:sym typeface="Century Gothic"/>
              </a:rPr>
              <a:t>‹#›</a:t>
            </a:fld>
            <a:endParaRPr sz="1050" b="1" i="0">
              <a:solidFill>
                <a:schemeClr val="lt1"/>
              </a:solidFill>
              <a:latin typeface="Century Gothic"/>
              <a:ea typeface="Century Gothic"/>
              <a:cs typeface="Century Gothic"/>
              <a:sym typeface="Century Gothic"/>
            </a:endParaRPr>
          </a:p>
        </p:txBody>
      </p:sp>
      <p:sp>
        <p:nvSpPr>
          <p:cNvPr id="64" name="Google Shape;64;p12"/>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3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2"/>
          <p:cNvSpPr txBox="1">
            <a:spLocks noGrp="1"/>
          </p:cNvSpPr>
          <p:nvPr>
            <p:ph type="body" idx="1"/>
          </p:nvPr>
        </p:nvSpPr>
        <p:spPr>
          <a:xfrm>
            <a:off x="457200" y="1143001"/>
            <a:ext cx="8229600" cy="4648200"/>
          </a:xfrm>
          <a:prstGeom prst="rect">
            <a:avLst/>
          </a:prstGeom>
          <a:noFill/>
          <a:ln>
            <a:noFill/>
          </a:ln>
        </p:spPr>
        <p:txBody>
          <a:bodyPr spcFirstLastPara="1" wrap="square" lIns="91425" tIns="45700" rIns="91425" bIns="45700" anchor="t" anchorCtr="0">
            <a:normAutofit/>
          </a:bodyPr>
          <a:lstStyle>
            <a:lvl1pPr marL="457200" lvl="0" indent="-361950" algn="l">
              <a:lnSpc>
                <a:spcPct val="100000"/>
              </a:lnSpc>
              <a:spcBef>
                <a:spcPts val="1800"/>
              </a:spcBef>
              <a:spcAft>
                <a:spcPts val="0"/>
              </a:spcAft>
              <a:buSzPts val="2100"/>
              <a:buChar char="▶"/>
              <a:defRPr/>
            </a:lvl1pPr>
            <a:lvl2pPr marL="914400" lvl="1" indent="-342900" algn="l">
              <a:lnSpc>
                <a:spcPct val="100000"/>
              </a:lnSpc>
              <a:spcBef>
                <a:spcPts val="900"/>
              </a:spcBef>
              <a:spcAft>
                <a:spcPts val="0"/>
              </a:spcAft>
              <a:buSzPts val="1800"/>
              <a:buChar char="•"/>
              <a:defRPr/>
            </a:lvl2pPr>
            <a:lvl3pPr marL="1371600" lvl="2" indent="-342900" algn="l">
              <a:lnSpc>
                <a:spcPct val="100000"/>
              </a:lnSpc>
              <a:spcBef>
                <a:spcPts val="450"/>
              </a:spcBef>
              <a:spcAft>
                <a:spcPts val="0"/>
              </a:spcAft>
              <a:buSzPts val="1800"/>
              <a:buChar char="•"/>
              <a:defRPr/>
            </a:lvl3pPr>
            <a:lvl4pPr marL="1828800" lvl="3" indent="-342900" algn="l">
              <a:lnSpc>
                <a:spcPct val="100000"/>
              </a:lnSpc>
              <a:spcBef>
                <a:spcPts val="450"/>
              </a:spcBef>
              <a:spcAft>
                <a:spcPts val="0"/>
              </a:spcAft>
              <a:buSzPts val="1800"/>
              <a:buChar char="•"/>
              <a:defRPr/>
            </a:lvl4pPr>
            <a:lvl5pPr marL="2286000" lvl="4" indent="-342900" algn="l">
              <a:lnSpc>
                <a:spcPct val="100000"/>
              </a:lnSpc>
              <a:spcBef>
                <a:spcPts val="45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12"/>
          <p:cNvSpPr txBox="1">
            <a:spLocks noGrp="1"/>
          </p:cNvSpPr>
          <p:nvPr>
            <p:ph type="dt" idx="10"/>
          </p:nvPr>
        </p:nvSpPr>
        <p:spPr>
          <a:xfrm>
            <a:off x="800100" y="6172199"/>
            <a:ext cx="685800" cy="685800"/>
          </a:xfrm>
          <a:prstGeom prst="rect">
            <a:avLst/>
          </a:prstGeom>
          <a:noFill/>
          <a:ln>
            <a:noFill/>
          </a:ln>
          <a:effectLst>
            <a:outerShdw blurRad="76200" dist="38100" dir="2700000" algn="tl" rotWithShape="0">
              <a:srgbClr val="000000">
                <a:alpha val="20000"/>
              </a:srgbClr>
            </a:outerShdw>
          </a:effectLst>
        </p:spPr>
        <p:txBody>
          <a:bodyPr spcFirstLastPara="1" wrap="square" lIns="91425" tIns="0" rIns="91425" bIns="0" anchor="ctr" anchorCtr="0">
            <a:noAutofit/>
          </a:bodyPr>
          <a:lstStyle>
            <a:lvl1pPr lvl="0" algn="ctr">
              <a:spcBef>
                <a:spcPts val="0"/>
              </a:spcBef>
              <a:spcAft>
                <a:spcPts val="0"/>
              </a:spcAft>
              <a:buSzPts val="1400"/>
              <a:buNone/>
              <a:defRPr sz="825" b="0" i="0">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SERS Two Content">
  <p:cSld name="OSERS Two Content">
    <p:spTree>
      <p:nvGrpSpPr>
        <p:cNvPr id="1" name="Shape 67"/>
        <p:cNvGrpSpPr/>
        <p:nvPr/>
      </p:nvGrpSpPr>
      <p:grpSpPr>
        <a:xfrm>
          <a:off x="0" y="0"/>
          <a:ext cx="0" cy="0"/>
          <a:chOff x="0" y="0"/>
          <a:chExt cx="0" cy="0"/>
        </a:xfrm>
      </p:grpSpPr>
      <p:sp>
        <p:nvSpPr>
          <p:cNvPr id="68" name="Google Shape;68;p13" descr="Slide number"/>
          <p:cNvSpPr txBox="1"/>
          <p:nvPr/>
        </p:nvSpPr>
        <p:spPr>
          <a:xfrm>
            <a:off x="-2519" y="6172200"/>
            <a:ext cx="490611" cy="6858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fld id="{00000000-1234-1234-1234-123412341234}" type="slidenum">
              <a:rPr lang="en" sz="1050" b="1" i="0">
                <a:solidFill>
                  <a:schemeClr val="lt1"/>
                </a:solidFill>
                <a:latin typeface="Century Gothic"/>
                <a:ea typeface="Century Gothic"/>
                <a:cs typeface="Century Gothic"/>
                <a:sym typeface="Century Gothic"/>
              </a:rPr>
              <a:t>‹#›</a:t>
            </a:fld>
            <a:endParaRPr sz="1050" b="1" i="0">
              <a:solidFill>
                <a:schemeClr val="lt1"/>
              </a:solidFill>
              <a:latin typeface="Century Gothic"/>
              <a:ea typeface="Century Gothic"/>
              <a:cs typeface="Century Gothic"/>
              <a:sym typeface="Century Gothic"/>
            </a:endParaRPr>
          </a:p>
        </p:txBody>
      </p:sp>
      <p:sp>
        <p:nvSpPr>
          <p:cNvPr id="69" name="Google Shape;69;p13"/>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3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3"/>
          <p:cNvSpPr txBox="1">
            <a:spLocks noGrp="1"/>
          </p:cNvSpPr>
          <p:nvPr>
            <p:ph type="body" idx="1"/>
          </p:nvPr>
        </p:nvSpPr>
        <p:spPr>
          <a:xfrm>
            <a:off x="478632" y="1143001"/>
            <a:ext cx="4036219" cy="4572000"/>
          </a:xfrm>
          <a:prstGeom prst="rect">
            <a:avLst/>
          </a:prstGeom>
          <a:noFill/>
          <a:ln>
            <a:noFill/>
          </a:ln>
        </p:spPr>
        <p:txBody>
          <a:bodyPr spcFirstLastPara="1" wrap="square" lIns="91425" tIns="45700" rIns="91425" bIns="45700" anchor="t" anchorCtr="0">
            <a:normAutofit/>
          </a:bodyPr>
          <a:lstStyle>
            <a:lvl1pPr marL="457200" lvl="0" indent="-361950" algn="l">
              <a:lnSpc>
                <a:spcPct val="100000"/>
              </a:lnSpc>
              <a:spcBef>
                <a:spcPts val="450"/>
              </a:spcBef>
              <a:spcAft>
                <a:spcPts val="0"/>
              </a:spcAft>
              <a:buSzPts val="2100"/>
              <a:buChar char="▶"/>
              <a:defRPr/>
            </a:lvl1pPr>
            <a:lvl2pPr marL="914400" lvl="1" indent="-342900" algn="l">
              <a:lnSpc>
                <a:spcPct val="100000"/>
              </a:lnSpc>
              <a:spcBef>
                <a:spcPts val="450"/>
              </a:spcBef>
              <a:spcAft>
                <a:spcPts val="0"/>
              </a:spcAft>
              <a:buSzPts val="1800"/>
              <a:buChar char="•"/>
              <a:defRPr/>
            </a:lvl2pPr>
            <a:lvl3pPr marL="1371600" lvl="2" indent="-323850" algn="l">
              <a:lnSpc>
                <a:spcPct val="100000"/>
              </a:lnSpc>
              <a:spcBef>
                <a:spcPts val="450"/>
              </a:spcBef>
              <a:spcAft>
                <a:spcPts val="0"/>
              </a:spcAft>
              <a:buSzPts val="1500"/>
              <a:buChar char="•"/>
              <a:defRPr/>
            </a:lvl3pPr>
            <a:lvl4pPr marL="1828800" lvl="3" indent="-314325" algn="l">
              <a:lnSpc>
                <a:spcPct val="100000"/>
              </a:lnSpc>
              <a:spcBef>
                <a:spcPts val="450"/>
              </a:spcBef>
              <a:spcAft>
                <a:spcPts val="0"/>
              </a:spcAft>
              <a:buSzPts val="1350"/>
              <a:buChar char="•"/>
              <a:defRPr/>
            </a:lvl4pPr>
            <a:lvl5pPr marL="2286000" lvl="4" indent="-314325" algn="l">
              <a:lnSpc>
                <a:spcPct val="100000"/>
              </a:lnSpc>
              <a:spcBef>
                <a:spcPts val="450"/>
              </a:spcBef>
              <a:spcAft>
                <a:spcPts val="0"/>
              </a:spcAft>
              <a:buSzPts val="13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13"/>
          <p:cNvSpPr txBox="1">
            <a:spLocks noGrp="1"/>
          </p:cNvSpPr>
          <p:nvPr>
            <p:ph type="body" idx="2"/>
          </p:nvPr>
        </p:nvSpPr>
        <p:spPr>
          <a:xfrm>
            <a:off x="4629150" y="1143001"/>
            <a:ext cx="4057650" cy="4572000"/>
          </a:xfrm>
          <a:prstGeom prst="rect">
            <a:avLst/>
          </a:prstGeom>
          <a:noFill/>
          <a:ln>
            <a:noFill/>
          </a:ln>
        </p:spPr>
        <p:txBody>
          <a:bodyPr spcFirstLastPara="1" wrap="square" lIns="91425" tIns="45700" rIns="91425" bIns="45700" anchor="t" anchorCtr="0">
            <a:normAutofit/>
          </a:bodyPr>
          <a:lstStyle>
            <a:lvl1pPr marL="457200" lvl="0" indent="-361950" algn="l">
              <a:lnSpc>
                <a:spcPct val="100000"/>
              </a:lnSpc>
              <a:spcBef>
                <a:spcPts val="450"/>
              </a:spcBef>
              <a:spcAft>
                <a:spcPts val="0"/>
              </a:spcAft>
              <a:buSzPts val="2100"/>
              <a:buChar char="▶"/>
              <a:defRPr/>
            </a:lvl1pPr>
            <a:lvl2pPr marL="914400" lvl="1" indent="-342900" algn="l">
              <a:lnSpc>
                <a:spcPct val="100000"/>
              </a:lnSpc>
              <a:spcBef>
                <a:spcPts val="450"/>
              </a:spcBef>
              <a:spcAft>
                <a:spcPts val="0"/>
              </a:spcAft>
              <a:buSzPts val="1800"/>
              <a:buChar char="•"/>
              <a:defRPr/>
            </a:lvl2pPr>
            <a:lvl3pPr marL="1371600" lvl="2" indent="-323850" algn="l">
              <a:lnSpc>
                <a:spcPct val="100000"/>
              </a:lnSpc>
              <a:spcBef>
                <a:spcPts val="450"/>
              </a:spcBef>
              <a:spcAft>
                <a:spcPts val="0"/>
              </a:spcAft>
              <a:buSzPts val="1500"/>
              <a:buChar char="•"/>
              <a:defRPr/>
            </a:lvl3pPr>
            <a:lvl4pPr marL="1828800" lvl="3" indent="-314325" algn="l">
              <a:lnSpc>
                <a:spcPct val="100000"/>
              </a:lnSpc>
              <a:spcBef>
                <a:spcPts val="450"/>
              </a:spcBef>
              <a:spcAft>
                <a:spcPts val="0"/>
              </a:spcAft>
              <a:buSzPts val="1350"/>
              <a:buChar char="•"/>
              <a:defRPr/>
            </a:lvl4pPr>
            <a:lvl5pPr marL="2286000" lvl="4" indent="-314325" algn="l">
              <a:lnSpc>
                <a:spcPct val="100000"/>
              </a:lnSpc>
              <a:spcBef>
                <a:spcPts val="450"/>
              </a:spcBef>
              <a:spcAft>
                <a:spcPts val="0"/>
              </a:spcAft>
              <a:buSzPts val="13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2" name="Google Shape;72;p13"/>
          <p:cNvSpPr txBox="1">
            <a:spLocks noGrp="1"/>
          </p:cNvSpPr>
          <p:nvPr>
            <p:ph type="dt" idx="10"/>
          </p:nvPr>
        </p:nvSpPr>
        <p:spPr>
          <a:xfrm>
            <a:off x="800100" y="6172199"/>
            <a:ext cx="685800" cy="685800"/>
          </a:xfrm>
          <a:prstGeom prst="rect">
            <a:avLst/>
          </a:prstGeom>
          <a:noFill/>
          <a:ln>
            <a:noFill/>
          </a:ln>
          <a:effectLst>
            <a:outerShdw blurRad="76200" dist="38100" dir="2700000" algn="tl" rotWithShape="0">
              <a:srgbClr val="000000">
                <a:alpha val="20000"/>
              </a:srgbClr>
            </a:outerShdw>
          </a:effectLst>
        </p:spPr>
        <p:txBody>
          <a:bodyPr spcFirstLastPara="1" wrap="square" lIns="91425" tIns="0" rIns="91425" bIns="0" anchor="ctr" anchorCtr="0">
            <a:noAutofit/>
          </a:bodyPr>
          <a:lstStyle>
            <a:lvl1pPr lvl="0" algn="ctr">
              <a:spcBef>
                <a:spcPts val="0"/>
              </a:spcBef>
              <a:spcAft>
                <a:spcPts val="0"/>
              </a:spcAft>
              <a:buSzPts val="1400"/>
              <a:buNone/>
              <a:defRPr sz="825" b="0" i="0">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SERS Comparison">
  <p:cSld name="OSERS Comparison">
    <p:spTree>
      <p:nvGrpSpPr>
        <p:cNvPr id="1" name="Shape 73"/>
        <p:cNvGrpSpPr/>
        <p:nvPr/>
      </p:nvGrpSpPr>
      <p:grpSpPr>
        <a:xfrm>
          <a:off x="0" y="0"/>
          <a:ext cx="0" cy="0"/>
          <a:chOff x="0" y="0"/>
          <a:chExt cx="0" cy="0"/>
        </a:xfrm>
      </p:grpSpPr>
      <p:sp>
        <p:nvSpPr>
          <p:cNvPr id="74" name="Google Shape;74;p14" descr="Slide number"/>
          <p:cNvSpPr txBox="1"/>
          <p:nvPr/>
        </p:nvSpPr>
        <p:spPr>
          <a:xfrm>
            <a:off x="-2519" y="6172200"/>
            <a:ext cx="490611" cy="6858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fld id="{00000000-1234-1234-1234-123412341234}" type="slidenum">
              <a:rPr lang="en" sz="1050" b="1" i="0">
                <a:solidFill>
                  <a:schemeClr val="lt1"/>
                </a:solidFill>
                <a:latin typeface="Century Gothic"/>
                <a:ea typeface="Century Gothic"/>
                <a:cs typeface="Century Gothic"/>
                <a:sym typeface="Century Gothic"/>
              </a:rPr>
              <a:t>‹#›</a:t>
            </a:fld>
            <a:endParaRPr sz="1050" b="1" i="0">
              <a:solidFill>
                <a:schemeClr val="lt1"/>
              </a:solidFill>
              <a:latin typeface="Century Gothic"/>
              <a:ea typeface="Century Gothic"/>
              <a:cs typeface="Century Gothic"/>
              <a:sym typeface="Century Gothic"/>
            </a:endParaRPr>
          </a:p>
        </p:txBody>
      </p:sp>
      <p:sp>
        <p:nvSpPr>
          <p:cNvPr id="75" name="Google Shape;75;p14"/>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3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4"/>
          <p:cNvSpPr txBox="1">
            <a:spLocks noGrp="1"/>
          </p:cNvSpPr>
          <p:nvPr>
            <p:ph type="body" idx="1"/>
          </p:nvPr>
        </p:nvSpPr>
        <p:spPr>
          <a:xfrm>
            <a:off x="478632" y="1167905"/>
            <a:ext cx="4018359"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800"/>
              </a:spcBef>
              <a:spcAft>
                <a:spcPts val="0"/>
              </a:spcAft>
              <a:buSzPts val="1800"/>
              <a:buNone/>
              <a:defRPr sz="1800" b="1"/>
            </a:lvl1pPr>
            <a:lvl2pPr marL="914400" lvl="1" indent="-228600" algn="l">
              <a:lnSpc>
                <a:spcPct val="100000"/>
              </a:lnSpc>
              <a:spcBef>
                <a:spcPts val="900"/>
              </a:spcBef>
              <a:spcAft>
                <a:spcPts val="0"/>
              </a:spcAft>
              <a:buSzPts val="1500"/>
              <a:buNone/>
              <a:defRPr sz="1500" b="1"/>
            </a:lvl2pPr>
            <a:lvl3pPr marL="1371600" lvl="2" indent="-228600" algn="l">
              <a:lnSpc>
                <a:spcPct val="100000"/>
              </a:lnSpc>
              <a:spcBef>
                <a:spcPts val="450"/>
              </a:spcBef>
              <a:spcAft>
                <a:spcPts val="0"/>
              </a:spcAft>
              <a:buSzPts val="1350"/>
              <a:buNone/>
              <a:defRPr sz="1350" b="1"/>
            </a:lvl3pPr>
            <a:lvl4pPr marL="1828800" lvl="3" indent="-228600" algn="l">
              <a:lnSpc>
                <a:spcPct val="100000"/>
              </a:lnSpc>
              <a:spcBef>
                <a:spcPts val="450"/>
              </a:spcBef>
              <a:spcAft>
                <a:spcPts val="0"/>
              </a:spcAft>
              <a:buSzPts val="1200"/>
              <a:buNone/>
              <a:defRPr sz="1200" b="1"/>
            </a:lvl4pPr>
            <a:lvl5pPr marL="2286000" lvl="4" indent="-228600" algn="l">
              <a:lnSpc>
                <a:spcPct val="100000"/>
              </a:lnSpc>
              <a:spcBef>
                <a:spcPts val="450"/>
              </a:spcBef>
              <a:spcAft>
                <a:spcPts val="0"/>
              </a:spcAft>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7" name="Google Shape;77;p14"/>
          <p:cNvSpPr txBox="1">
            <a:spLocks noGrp="1"/>
          </p:cNvSpPr>
          <p:nvPr>
            <p:ph type="body" idx="2"/>
          </p:nvPr>
        </p:nvSpPr>
        <p:spPr>
          <a:xfrm>
            <a:off x="478632" y="1991817"/>
            <a:ext cx="4018359"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SzPts val="1800"/>
              <a:buChar char="▶"/>
              <a:defRPr sz="1800"/>
            </a:lvl1pPr>
            <a:lvl2pPr marL="914400" lvl="1" indent="-323850" algn="l">
              <a:lnSpc>
                <a:spcPct val="100000"/>
              </a:lnSpc>
              <a:spcBef>
                <a:spcPts val="900"/>
              </a:spcBef>
              <a:spcAft>
                <a:spcPts val="0"/>
              </a:spcAft>
              <a:buSzPts val="1500"/>
              <a:buChar char="•"/>
              <a:defRPr sz="1500"/>
            </a:lvl2pPr>
            <a:lvl3pPr marL="1371600" lvl="2" indent="-314325" algn="l">
              <a:lnSpc>
                <a:spcPct val="100000"/>
              </a:lnSpc>
              <a:spcBef>
                <a:spcPts val="450"/>
              </a:spcBef>
              <a:spcAft>
                <a:spcPts val="0"/>
              </a:spcAft>
              <a:buSzPts val="1350"/>
              <a:buChar char="•"/>
              <a:defRPr sz="1350"/>
            </a:lvl3pPr>
            <a:lvl4pPr marL="1828800" lvl="3" indent="-304800" algn="l">
              <a:lnSpc>
                <a:spcPct val="100000"/>
              </a:lnSpc>
              <a:spcBef>
                <a:spcPts val="450"/>
              </a:spcBef>
              <a:spcAft>
                <a:spcPts val="0"/>
              </a:spcAft>
              <a:buSzPts val="1200"/>
              <a:buChar char="•"/>
              <a:defRPr sz="1200"/>
            </a:lvl4pPr>
            <a:lvl5pPr marL="2286000" lvl="4" indent="-304800" algn="l">
              <a:lnSpc>
                <a:spcPct val="100000"/>
              </a:lnSpc>
              <a:spcBef>
                <a:spcPts val="450"/>
              </a:spcBef>
              <a:spcAft>
                <a:spcPts val="0"/>
              </a:spcAft>
              <a:buSzPts val="1200"/>
              <a:buChar char="•"/>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8" name="Google Shape;78;p14"/>
          <p:cNvSpPr txBox="1">
            <a:spLocks noGrp="1"/>
          </p:cNvSpPr>
          <p:nvPr>
            <p:ph type="body" idx="3"/>
          </p:nvPr>
        </p:nvSpPr>
        <p:spPr>
          <a:xfrm>
            <a:off x="4627959" y="1167905"/>
            <a:ext cx="405884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800"/>
              </a:spcBef>
              <a:spcAft>
                <a:spcPts val="0"/>
              </a:spcAft>
              <a:buSzPts val="1800"/>
              <a:buNone/>
              <a:defRPr sz="1800" b="1"/>
            </a:lvl1pPr>
            <a:lvl2pPr marL="914400" lvl="1" indent="-228600" algn="l">
              <a:lnSpc>
                <a:spcPct val="100000"/>
              </a:lnSpc>
              <a:spcBef>
                <a:spcPts val="900"/>
              </a:spcBef>
              <a:spcAft>
                <a:spcPts val="0"/>
              </a:spcAft>
              <a:buSzPts val="1500"/>
              <a:buNone/>
              <a:defRPr sz="1500" b="1"/>
            </a:lvl2pPr>
            <a:lvl3pPr marL="1371600" lvl="2" indent="-228600" algn="l">
              <a:lnSpc>
                <a:spcPct val="100000"/>
              </a:lnSpc>
              <a:spcBef>
                <a:spcPts val="450"/>
              </a:spcBef>
              <a:spcAft>
                <a:spcPts val="0"/>
              </a:spcAft>
              <a:buSzPts val="1350"/>
              <a:buNone/>
              <a:defRPr sz="1350" b="1"/>
            </a:lvl3pPr>
            <a:lvl4pPr marL="1828800" lvl="3" indent="-228600" algn="l">
              <a:lnSpc>
                <a:spcPct val="100000"/>
              </a:lnSpc>
              <a:spcBef>
                <a:spcPts val="450"/>
              </a:spcBef>
              <a:spcAft>
                <a:spcPts val="0"/>
              </a:spcAft>
              <a:buSzPts val="1200"/>
              <a:buNone/>
              <a:defRPr sz="1200" b="1"/>
            </a:lvl4pPr>
            <a:lvl5pPr marL="2286000" lvl="4" indent="-228600" algn="l">
              <a:lnSpc>
                <a:spcPct val="100000"/>
              </a:lnSpc>
              <a:spcBef>
                <a:spcPts val="450"/>
              </a:spcBef>
              <a:spcAft>
                <a:spcPts val="0"/>
              </a:spcAft>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9" name="Google Shape;79;p14"/>
          <p:cNvSpPr txBox="1">
            <a:spLocks noGrp="1"/>
          </p:cNvSpPr>
          <p:nvPr>
            <p:ph type="body" idx="4"/>
          </p:nvPr>
        </p:nvSpPr>
        <p:spPr>
          <a:xfrm>
            <a:off x="4627959" y="1991817"/>
            <a:ext cx="405884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SzPts val="1800"/>
              <a:buChar char="▶"/>
              <a:defRPr sz="1800"/>
            </a:lvl1pPr>
            <a:lvl2pPr marL="914400" lvl="1" indent="-323850" algn="l">
              <a:lnSpc>
                <a:spcPct val="100000"/>
              </a:lnSpc>
              <a:spcBef>
                <a:spcPts val="900"/>
              </a:spcBef>
              <a:spcAft>
                <a:spcPts val="0"/>
              </a:spcAft>
              <a:buSzPts val="1500"/>
              <a:buChar char="•"/>
              <a:defRPr sz="1500"/>
            </a:lvl2pPr>
            <a:lvl3pPr marL="1371600" lvl="2" indent="-314325" algn="l">
              <a:lnSpc>
                <a:spcPct val="100000"/>
              </a:lnSpc>
              <a:spcBef>
                <a:spcPts val="450"/>
              </a:spcBef>
              <a:spcAft>
                <a:spcPts val="0"/>
              </a:spcAft>
              <a:buSzPts val="1350"/>
              <a:buChar char="•"/>
              <a:defRPr sz="1350"/>
            </a:lvl3pPr>
            <a:lvl4pPr marL="1828800" lvl="3" indent="-304800" algn="l">
              <a:lnSpc>
                <a:spcPct val="100000"/>
              </a:lnSpc>
              <a:spcBef>
                <a:spcPts val="450"/>
              </a:spcBef>
              <a:spcAft>
                <a:spcPts val="0"/>
              </a:spcAft>
              <a:buSzPts val="1200"/>
              <a:buChar char="•"/>
              <a:defRPr sz="1200"/>
            </a:lvl4pPr>
            <a:lvl5pPr marL="2286000" lvl="4" indent="-304800" algn="l">
              <a:lnSpc>
                <a:spcPct val="100000"/>
              </a:lnSpc>
              <a:spcBef>
                <a:spcPts val="450"/>
              </a:spcBef>
              <a:spcAft>
                <a:spcPts val="0"/>
              </a:spcAft>
              <a:buSzPts val="1200"/>
              <a:buChar char="•"/>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0" name="Google Shape;80;p14"/>
          <p:cNvSpPr txBox="1">
            <a:spLocks noGrp="1"/>
          </p:cNvSpPr>
          <p:nvPr>
            <p:ph type="dt" idx="10"/>
          </p:nvPr>
        </p:nvSpPr>
        <p:spPr>
          <a:xfrm>
            <a:off x="800100" y="6172199"/>
            <a:ext cx="685800" cy="685800"/>
          </a:xfrm>
          <a:prstGeom prst="rect">
            <a:avLst/>
          </a:prstGeom>
          <a:noFill/>
          <a:ln>
            <a:noFill/>
          </a:ln>
          <a:effectLst>
            <a:outerShdw blurRad="76200" dist="38100" dir="2700000" algn="tl" rotWithShape="0">
              <a:srgbClr val="000000">
                <a:alpha val="20000"/>
              </a:srgbClr>
            </a:outerShdw>
          </a:effectLst>
        </p:spPr>
        <p:txBody>
          <a:bodyPr spcFirstLastPara="1" wrap="square" lIns="91425" tIns="0" rIns="91425" bIns="0" anchor="ctr" anchorCtr="0">
            <a:noAutofit/>
          </a:bodyPr>
          <a:lstStyle>
            <a:lvl1pPr lvl="0" algn="ctr">
              <a:spcBef>
                <a:spcPts val="0"/>
              </a:spcBef>
              <a:spcAft>
                <a:spcPts val="0"/>
              </a:spcAft>
              <a:buSzPts val="1400"/>
              <a:buNone/>
              <a:defRPr sz="825" b="0" i="0">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SERS Title Only">
  <p:cSld name="OSERS Title Only">
    <p:spTree>
      <p:nvGrpSpPr>
        <p:cNvPr id="1" name="Shape 81"/>
        <p:cNvGrpSpPr/>
        <p:nvPr/>
      </p:nvGrpSpPr>
      <p:grpSpPr>
        <a:xfrm>
          <a:off x="0" y="0"/>
          <a:ext cx="0" cy="0"/>
          <a:chOff x="0" y="0"/>
          <a:chExt cx="0" cy="0"/>
        </a:xfrm>
      </p:grpSpPr>
      <p:sp>
        <p:nvSpPr>
          <p:cNvPr id="82" name="Google Shape;82;p15" descr="Slide number"/>
          <p:cNvSpPr txBox="1"/>
          <p:nvPr/>
        </p:nvSpPr>
        <p:spPr>
          <a:xfrm>
            <a:off x="-2519" y="6172200"/>
            <a:ext cx="490611" cy="6858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fld id="{00000000-1234-1234-1234-123412341234}" type="slidenum">
              <a:rPr lang="en" sz="1050" b="1" i="0">
                <a:solidFill>
                  <a:schemeClr val="lt1"/>
                </a:solidFill>
                <a:latin typeface="Century Gothic"/>
                <a:ea typeface="Century Gothic"/>
                <a:cs typeface="Century Gothic"/>
                <a:sym typeface="Century Gothic"/>
              </a:rPr>
              <a:t>‹#›</a:t>
            </a:fld>
            <a:endParaRPr sz="1050" b="1" i="0">
              <a:solidFill>
                <a:schemeClr val="lt1"/>
              </a:solidFill>
              <a:latin typeface="Century Gothic"/>
              <a:ea typeface="Century Gothic"/>
              <a:cs typeface="Century Gothic"/>
              <a:sym typeface="Century Gothic"/>
            </a:endParaRPr>
          </a:p>
        </p:txBody>
      </p:sp>
      <p:sp>
        <p:nvSpPr>
          <p:cNvPr id="83" name="Google Shape;83;p15"/>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3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5"/>
          <p:cNvSpPr txBox="1">
            <a:spLocks noGrp="1"/>
          </p:cNvSpPr>
          <p:nvPr>
            <p:ph type="dt" idx="10"/>
          </p:nvPr>
        </p:nvSpPr>
        <p:spPr>
          <a:xfrm>
            <a:off x="800100" y="6172199"/>
            <a:ext cx="685800" cy="685800"/>
          </a:xfrm>
          <a:prstGeom prst="rect">
            <a:avLst/>
          </a:prstGeom>
          <a:noFill/>
          <a:ln>
            <a:noFill/>
          </a:ln>
          <a:effectLst>
            <a:outerShdw blurRad="76200" dist="38100" dir="2700000" algn="tl" rotWithShape="0">
              <a:srgbClr val="000000">
                <a:alpha val="20000"/>
              </a:srgbClr>
            </a:outerShdw>
          </a:effectLst>
        </p:spPr>
        <p:txBody>
          <a:bodyPr spcFirstLastPara="1" wrap="square" lIns="91425" tIns="0" rIns="91425" bIns="0" anchor="ctr" anchorCtr="0">
            <a:noAutofit/>
          </a:bodyPr>
          <a:lstStyle>
            <a:lvl1pPr lvl="0" algn="ctr">
              <a:spcBef>
                <a:spcPts val="0"/>
              </a:spcBef>
              <a:spcAft>
                <a:spcPts val="0"/>
              </a:spcAft>
              <a:buSzPts val="1400"/>
              <a:buNone/>
              <a:defRPr sz="825" b="0" i="0">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SERS Blank" type="blank">
  <p:cSld name="BLANK">
    <p:spTree>
      <p:nvGrpSpPr>
        <p:cNvPr id="1" name="Shape 85"/>
        <p:cNvGrpSpPr/>
        <p:nvPr/>
      </p:nvGrpSpPr>
      <p:grpSpPr>
        <a:xfrm>
          <a:off x="0" y="0"/>
          <a:ext cx="0" cy="0"/>
          <a:chOff x="0" y="0"/>
          <a:chExt cx="0" cy="0"/>
        </a:xfrm>
      </p:grpSpPr>
      <p:sp>
        <p:nvSpPr>
          <p:cNvPr id="86" name="Google Shape;86;p16" descr="Slide number"/>
          <p:cNvSpPr txBox="1"/>
          <p:nvPr/>
        </p:nvSpPr>
        <p:spPr>
          <a:xfrm>
            <a:off x="-2519" y="6172200"/>
            <a:ext cx="490611" cy="6858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fld id="{00000000-1234-1234-1234-123412341234}" type="slidenum">
              <a:rPr lang="en" sz="1050" b="1" i="0">
                <a:solidFill>
                  <a:schemeClr val="lt1"/>
                </a:solidFill>
                <a:latin typeface="Century Gothic"/>
                <a:ea typeface="Century Gothic"/>
                <a:cs typeface="Century Gothic"/>
                <a:sym typeface="Century Gothic"/>
              </a:rPr>
              <a:t>‹#›</a:t>
            </a:fld>
            <a:endParaRPr sz="1050" b="1" i="0">
              <a:solidFill>
                <a:schemeClr val="lt1"/>
              </a:solidFill>
              <a:latin typeface="Century Gothic"/>
              <a:ea typeface="Century Gothic"/>
              <a:cs typeface="Century Gothic"/>
              <a:sym typeface="Century Gothic"/>
            </a:endParaRPr>
          </a:p>
        </p:txBody>
      </p:sp>
      <p:sp>
        <p:nvSpPr>
          <p:cNvPr id="87" name="Google Shape;87;p16"/>
          <p:cNvSpPr txBox="1">
            <a:spLocks noGrp="1"/>
          </p:cNvSpPr>
          <p:nvPr>
            <p:ph type="dt" idx="10"/>
          </p:nvPr>
        </p:nvSpPr>
        <p:spPr>
          <a:xfrm>
            <a:off x="800100" y="6172199"/>
            <a:ext cx="685800" cy="685800"/>
          </a:xfrm>
          <a:prstGeom prst="rect">
            <a:avLst/>
          </a:prstGeom>
          <a:noFill/>
          <a:ln>
            <a:noFill/>
          </a:ln>
          <a:effectLst>
            <a:outerShdw blurRad="76200" dist="38100" dir="2700000" algn="tl" rotWithShape="0">
              <a:srgbClr val="000000">
                <a:alpha val="20000"/>
              </a:srgbClr>
            </a:outerShdw>
          </a:effectLst>
        </p:spPr>
        <p:txBody>
          <a:bodyPr spcFirstLastPara="1" wrap="square" lIns="91425" tIns="0" rIns="91425" bIns="0" anchor="ctr" anchorCtr="0">
            <a:noAutofit/>
          </a:bodyPr>
          <a:lstStyle>
            <a:lvl1pPr lvl="0" algn="ctr">
              <a:spcBef>
                <a:spcPts val="0"/>
              </a:spcBef>
              <a:spcAft>
                <a:spcPts val="0"/>
              </a:spcAft>
              <a:buSzPts val="1400"/>
              <a:buNone/>
              <a:defRPr sz="825" b="0" i="0">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SERS Content with Caption">
  <p:cSld name="OSERS Content with Caption">
    <p:spTree>
      <p:nvGrpSpPr>
        <p:cNvPr id="1" name="Shape 88"/>
        <p:cNvGrpSpPr/>
        <p:nvPr/>
      </p:nvGrpSpPr>
      <p:grpSpPr>
        <a:xfrm>
          <a:off x="0" y="0"/>
          <a:ext cx="0" cy="0"/>
          <a:chOff x="0" y="0"/>
          <a:chExt cx="0" cy="0"/>
        </a:xfrm>
      </p:grpSpPr>
      <p:sp>
        <p:nvSpPr>
          <p:cNvPr id="89" name="Google Shape;89;p17" descr="Slide number"/>
          <p:cNvSpPr txBox="1"/>
          <p:nvPr/>
        </p:nvSpPr>
        <p:spPr>
          <a:xfrm>
            <a:off x="-2519" y="6172200"/>
            <a:ext cx="490611" cy="6858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fld id="{00000000-1234-1234-1234-123412341234}" type="slidenum">
              <a:rPr lang="en" sz="1050" b="1" i="0">
                <a:solidFill>
                  <a:schemeClr val="lt1"/>
                </a:solidFill>
                <a:latin typeface="Century Gothic"/>
                <a:ea typeface="Century Gothic"/>
                <a:cs typeface="Century Gothic"/>
                <a:sym typeface="Century Gothic"/>
              </a:rPr>
              <a:t>‹#›</a:t>
            </a:fld>
            <a:endParaRPr sz="1050" b="1" i="0">
              <a:solidFill>
                <a:schemeClr val="lt1"/>
              </a:solidFill>
              <a:latin typeface="Century Gothic"/>
              <a:ea typeface="Century Gothic"/>
              <a:cs typeface="Century Gothic"/>
              <a:sym typeface="Century Gothic"/>
            </a:endParaRPr>
          </a:p>
        </p:txBody>
      </p:sp>
      <p:sp>
        <p:nvSpPr>
          <p:cNvPr id="90" name="Google Shape;90;p17"/>
          <p:cNvSpPr txBox="1">
            <a:spLocks noGrp="1"/>
          </p:cNvSpPr>
          <p:nvPr>
            <p:ph type="body" idx="1"/>
          </p:nvPr>
        </p:nvSpPr>
        <p:spPr>
          <a:xfrm>
            <a:off x="480060" y="1"/>
            <a:ext cx="8229600" cy="672111"/>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800"/>
              </a:spcBef>
              <a:spcAft>
                <a:spcPts val="0"/>
              </a:spcAft>
              <a:buSzPts val="3000"/>
              <a:buNone/>
              <a:defRPr sz="3000">
                <a:solidFill>
                  <a:schemeClr val="lt1"/>
                </a:solidFill>
              </a:defRPr>
            </a:lvl1pPr>
            <a:lvl2pPr marL="914400" lvl="1" indent="-228600" algn="l">
              <a:lnSpc>
                <a:spcPct val="100000"/>
              </a:lnSpc>
              <a:spcBef>
                <a:spcPts val="900"/>
              </a:spcBef>
              <a:spcAft>
                <a:spcPts val="0"/>
              </a:spcAft>
              <a:buSzPts val="3000"/>
              <a:buNone/>
              <a:defRPr sz="3000">
                <a:solidFill>
                  <a:schemeClr val="lt1"/>
                </a:solidFill>
              </a:defRPr>
            </a:lvl2pPr>
            <a:lvl3pPr marL="1371600" lvl="2" indent="-228600" algn="l">
              <a:lnSpc>
                <a:spcPct val="100000"/>
              </a:lnSpc>
              <a:spcBef>
                <a:spcPts val="450"/>
              </a:spcBef>
              <a:spcAft>
                <a:spcPts val="0"/>
              </a:spcAft>
              <a:buSzPts val="3000"/>
              <a:buNone/>
              <a:defRPr sz="3000">
                <a:solidFill>
                  <a:schemeClr val="lt1"/>
                </a:solidFill>
              </a:defRPr>
            </a:lvl3pPr>
            <a:lvl4pPr marL="1828800" lvl="3" indent="-228600" algn="l">
              <a:lnSpc>
                <a:spcPct val="100000"/>
              </a:lnSpc>
              <a:spcBef>
                <a:spcPts val="450"/>
              </a:spcBef>
              <a:spcAft>
                <a:spcPts val="0"/>
              </a:spcAft>
              <a:buSzPts val="3000"/>
              <a:buNone/>
              <a:defRPr sz="3000">
                <a:solidFill>
                  <a:schemeClr val="lt1"/>
                </a:solidFill>
              </a:defRPr>
            </a:lvl4pPr>
            <a:lvl5pPr marL="2286000" lvl="4" indent="-228600" algn="l">
              <a:lnSpc>
                <a:spcPct val="100000"/>
              </a:lnSpc>
              <a:spcBef>
                <a:spcPts val="450"/>
              </a:spcBef>
              <a:spcAft>
                <a:spcPts val="0"/>
              </a:spcAft>
              <a:buSzPts val="3000"/>
              <a:buNone/>
              <a:defRPr sz="3000">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1" name="Google Shape;91;p17"/>
          <p:cNvSpPr txBox="1">
            <a:spLocks noGrp="1"/>
          </p:cNvSpPr>
          <p:nvPr>
            <p:ph type="body" idx="2"/>
          </p:nvPr>
        </p:nvSpPr>
        <p:spPr>
          <a:xfrm>
            <a:off x="478632" y="1143000"/>
            <a:ext cx="2035968" cy="47259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SzPts val="1350"/>
              <a:buNone/>
              <a:defRPr sz="1350">
                <a:solidFill>
                  <a:srgbClr val="375A71"/>
                </a:solidFill>
              </a:defRPr>
            </a:lvl1pPr>
            <a:lvl2pPr marL="914400" lvl="1" indent="-228600" algn="l">
              <a:lnSpc>
                <a:spcPct val="100000"/>
              </a:lnSpc>
              <a:spcBef>
                <a:spcPts val="900"/>
              </a:spcBef>
              <a:spcAft>
                <a:spcPts val="0"/>
              </a:spcAft>
              <a:buSzPts val="1050"/>
              <a:buNone/>
              <a:defRPr sz="1050"/>
            </a:lvl2pPr>
            <a:lvl3pPr marL="1371600" lvl="2" indent="-228600" algn="l">
              <a:lnSpc>
                <a:spcPct val="100000"/>
              </a:lnSpc>
              <a:spcBef>
                <a:spcPts val="450"/>
              </a:spcBef>
              <a:spcAft>
                <a:spcPts val="0"/>
              </a:spcAft>
              <a:buSzPts val="900"/>
              <a:buNone/>
              <a:defRPr sz="900"/>
            </a:lvl3pPr>
            <a:lvl4pPr marL="1828800" lvl="3" indent="-228600" algn="l">
              <a:lnSpc>
                <a:spcPct val="100000"/>
              </a:lnSpc>
              <a:spcBef>
                <a:spcPts val="450"/>
              </a:spcBef>
              <a:spcAft>
                <a:spcPts val="0"/>
              </a:spcAft>
              <a:buSzPts val="750"/>
              <a:buNone/>
              <a:defRPr sz="750"/>
            </a:lvl4pPr>
            <a:lvl5pPr marL="2286000" lvl="4" indent="-228600" algn="l">
              <a:lnSpc>
                <a:spcPct val="100000"/>
              </a:lnSpc>
              <a:spcBef>
                <a:spcPts val="450"/>
              </a:spcBef>
              <a:spcAft>
                <a:spcPts val="0"/>
              </a:spcAft>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2" name="Google Shape;92;p17"/>
          <p:cNvSpPr txBox="1">
            <a:spLocks noGrp="1"/>
          </p:cNvSpPr>
          <p:nvPr>
            <p:ph type="body" idx="3"/>
          </p:nvPr>
        </p:nvSpPr>
        <p:spPr>
          <a:xfrm>
            <a:off x="2857500" y="1143000"/>
            <a:ext cx="5659041" cy="471805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800"/>
              </a:spcBef>
              <a:spcAft>
                <a:spcPts val="0"/>
              </a:spcAft>
              <a:buClr>
                <a:srgbClr val="2CA34E"/>
              </a:buClr>
              <a:buSzPts val="2400"/>
              <a:buChar char="▶"/>
              <a:defRPr sz="2400"/>
            </a:lvl1pPr>
            <a:lvl2pPr marL="914400" lvl="1" indent="-361950" algn="l">
              <a:lnSpc>
                <a:spcPct val="100000"/>
              </a:lnSpc>
              <a:spcBef>
                <a:spcPts val="900"/>
              </a:spcBef>
              <a:spcAft>
                <a:spcPts val="0"/>
              </a:spcAft>
              <a:buClr>
                <a:srgbClr val="2CA34E"/>
              </a:buClr>
              <a:buSzPts val="2100"/>
              <a:buChar char="•"/>
              <a:defRPr sz="2100"/>
            </a:lvl2pPr>
            <a:lvl3pPr marL="1371600" lvl="2" indent="-342900" algn="l">
              <a:lnSpc>
                <a:spcPct val="100000"/>
              </a:lnSpc>
              <a:spcBef>
                <a:spcPts val="450"/>
              </a:spcBef>
              <a:spcAft>
                <a:spcPts val="0"/>
              </a:spcAft>
              <a:buClr>
                <a:srgbClr val="2CA34E"/>
              </a:buClr>
              <a:buSzPts val="1800"/>
              <a:buChar char="•"/>
              <a:defRPr sz="1800"/>
            </a:lvl3pPr>
            <a:lvl4pPr marL="1828800" lvl="3" indent="-323850" algn="l">
              <a:lnSpc>
                <a:spcPct val="100000"/>
              </a:lnSpc>
              <a:spcBef>
                <a:spcPts val="450"/>
              </a:spcBef>
              <a:spcAft>
                <a:spcPts val="0"/>
              </a:spcAft>
              <a:buClr>
                <a:srgbClr val="2CA34E"/>
              </a:buClr>
              <a:buSzPts val="1500"/>
              <a:buChar char="•"/>
              <a:defRPr sz="1500"/>
            </a:lvl4pPr>
            <a:lvl5pPr marL="2286000" lvl="4" indent="-323850" algn="l">
              <a:lnSpc>
                <a:spcPct val="100000"/>
              </a:lnSpc>
              <a:spcBef>
                <a:spcPts val="450"/>
              </a:spcBef>
              <a:spcAft>
                <a:spcPts val="0"/>
              </a:spcAft>
              <a:buClr>
                <a:srgbClr val="2CA34E"/>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93" name="Google Shape;93;p17"/>
          <p:cNvSpPr txBox="1">
            <a:spLocks noGrp="1"/>
          </p:cNvSpPr>
          <p:nvPr>
            <p:ph type="dt" idx="10"/>
          </p:nvPr>
        </p:nvSpPr>
        <p:spPr>
          <a:xfrm>
            <a:off x="800100" y="6172199"/>
            <a:ext cx="685800" cy="685800"/>
          </a:xfrm>
          <a:prstGeom prst="rect">
            <a:avLst/>
          </a:prstGeom>
          <a:noFill/>
          <a:ln>
            <a:noFill/>
          </a:ln>
          <a:effectLst>
            <a:outerShdw blurRad="76200" dist="38100" dir="2700000" algn="tl" rotWithShape="0">
              <a:srgbClr val="000000">
                <a:alpha val="20000"/>
              </a:srgbClr>
            </a:outerShdw>
          </a:effectLst>
        </p:spPr>
        <p:txBody>
          <a:bodyPr spcFirstLastPara="1" wrap="square" lIns="91425" tIns="0" rIns="91425" bIns="0" anchor="ctr" anchorCtr="0">
            <a:noAutofit/>
          </a:bodyPr>
          <a:lstStyle>
            <a:lvl1pPr lvl="0" algn="ctr">
              <a:spcBef>
                <a:spcPts val="0"/>
              </a:spcBef>
              <a:spcAft>
                <a:spcPts val="0"/>
              </a:spcAft>
              <a:buSzPts val="1400"/>
              <a:buNone/>
              <a:defRPr sz="825" b="0" i="0">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SERS Picture with Caption" type="picTx">
  <p:cSld name="PICTURE_WITH_CAPTION_TEXT">
    <p:spTree>
      <p:nvGrpSpPr>
        <p:cNvPr id="1" name="Shape 94"/>
        <p:cNvGrpSpPr/>
        <p:nvPr/>
      </p:nvGrpSpPr>
      <p:grpSpPr>
        <a:xfrm>
          <a:off x="0" y="0"/>
          <a:ext cx="0" cy="0"/>
          <a:chOff x="0" y="0"/>
          <a:chExt cx="0" cy="0"/>
        </a:xfrm>
      </p:grpSpPr>
      <p:sp>
        <p:nvSpPr>
          <p:cNvPr id="95" name="Google Shape;95;p18" descr="Slide number"/>
          <p:cNvSpPr txBox="1"/>
          <p:nvPr/>
        </p:nvSpPr>
        <p:spPr>
          <a:xfrm>
            <a:off x="-2519" y="6172200"/>
            <a:ext cx="490611" cy="6858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fld id="{00000000-1234-1234-1234-123412341234}" type="slidenum">
              <a:rPr lang="en" sz="1050" b="1" i="0">
                <a:solidFill>
                  <a:schemeClr val="lt1"/>
                </a:solidFill>
                <a:latin typeface="Century Gothic"/>
                <a:ea typeface="Century Gothic"/>
                <a:cs typeface="Century Gothic"/>
                <a:sym typeface="Century Gothic"/>
              </a:rPr>
              <a:t>‹#›</a:t>
            </a:fld>
            <a:endParaRPr sz="1050" b="1" i="0">
              <a:solidFill>
                <a:schemeClr val="lt1"/>
              </a:solidFill>
              <a:latin typeface="Century Gothic"/>
              <a:ea typeface="Century Gothic"/>
              <a:cs typeface="Century Gothic"/>
              <a:sym typeface="Century Gothic"/>
            </a:endParaRPr>
          </a:p>
        </p:txBody>
      </p:sp>
      <p:sp>
        <p:nvSpPr>
          <p:cNvPr id="96" name="Google Shape;96;p18"/>
          <p:cNvSpPr txBox="1">
            <a:spLocks noGrp="1"/>
          </p:cNvSpPr>
          <p:nvPr>
            <p:ph type="title"/>
          </p:nvPr>
        </p:nvSpPr>
        <p:spPr>
          <a:xfrm>
            <a:off x="629841" y="987425"/>
            <a:ext cx="2949178" cy="106997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2C506A"/>
              </a:buClr>
              <a:buSzPts val="2400"/>
              <a:buFont typeface="Century Gothic"/>
              <a:buNone/>
              <a:defRPr sz="2400">
                <a:solidFill>
                  <a:srgbClr val="2C506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8"/>
          <p:cNvSpPr txBox="1">
            <a:spLocks noGrp="1"/>
          </p:cNvSpPr>
          <p:nvPr>
            <p:ph type="body" idx="1"/>
          </p:nvPr>
        </p:nvSpPr>
        <p:spPr>
          <a:xfrm>
            <a:off x="629841" y="2286000"/>
            <a:ext cx="2949178" cy="35829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SzPts val="1350"/>
              <a:buNone/>
              <a:defRPr sz="1350">
                <a:solidFill>
                  <a:srgbClr val="2D8700"/>
                </a:solidFill>
              </a:defRPr>
            </a:lvl1pPr>
            <a:lvl2pPr marL="914400" lvl="1" indent="-228600" algn="l">
              <a:lnSpc>
                <a:spcPct val="100000"/>
              </a:lnSpc>
              <a:spcBef>
                <a:spcPts val="900"/>
              </a:spcBef>
              <a:spcAft>
                <a:spcPts val="0"/>
              </a:spcAft>
              <a:buSzPts val="1050"/>
              <a:buNone/>
              <a:defRPr sz="1050"/>
            </a:lvl2pPr>
            <a:lvl3pPr marL="1371600" lvl="2" indent="-228600" algn="l">
              <a:lnSpc>
                <a:spcPct val="100000"/>
              </a:lnSpc>
              <a:spcBef>
                <a:spcPts val="450"/>
              </a:spcBef>
              <a:spcAft>
                <a:spcPts val="0"/>
              </a:spcAft>
              <a:buSzPts val="900"/>
              <a:buNone/>
              <a:defRPr sz="900"/>
            </a:lvl3pPr>
            <a:lvl4pPr marL="1828800" lvl="3" indent="-228600" algn="l">
              <a:lnSpc>
                <a:spcPct val="100000"/>
              </a:lnSpc>
              <a:spcBef>
                <a:spcPts val="450"/>
              </a:spcBef>
              <a:spcAft>
                <a:spcPts val="0"/>
              </a:spcAft>
              <a:buSzPts val="750"/>
              <a:buNone/>
              <a:defRPr sz="750"/>
            </a:lvl4pPr>
            <a:lvl5pPr marL="2286000" lvl="4" indent="-228600" algn="l">
              <a:lnSpc>
                <a:spcPct val="100000"/>
              </a:lnSpc>
              <a:spcBef>
                <a:spcPts val="450"/>
              </a:spcBef>
              <a:spcAft>
                <a:spcPts val="0"/>
              </a:spcAft>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8" name="Google Shape;98;p18"/>
          <p:cNvSpPr>
            <a:spLocks noGrp="1"/>
          </p:cNvSpPr>
          <p:nvPr>
            <p:ph type="pic" idx="2"/>
          </p:nvPr>
        </p:nvSpPr>
        <p:spPr>
          <a:xfrm>
            <a:off x="3887391" y="987426"/>
            <a:ext cx="4629150" cy="4873625"/>
          </a:xfrm>
          <a:prstGeom prst="rect">
            <a:avLst/>
          </a:prstGeom>
          <a:noFill/>
          <a:ln>
            <a:noFill/>
          </a:ln>
        </p:spPr>
      </p:sp>
      <p:sp>
        <p:nvSpPr>
          <p:cNvPr id="99" name="Google Shape;99;p18"/>
          <p:cNvSpPr txBox="1">
            <a:spLocks noGrp="1"/>
          </p:cNvSpPr>
          <p:nvPr>
            <p:ph type="dt" idx="10"/>
          </p:nvPr>
        </p:nvSpPr>
        <p:spPr>
          <a:xfrm>
            <a:off x="800100" y="6172199"/>
            <a:ext cx="685800" cy="685800"/>
          </a:xfrm>
          <a:prstGeom prst="rect">
            <a:avLst/>
          </a:prstGeom>
          <a:noFill/>
          <a:ln>
            <a:noFill/>
          </a:ln>
          <a:effectLst>
            <a:outerShdw blurRad="76200" dist="38100" dir="2700000" algn="tl" rotWithShape="0">
              <a:srgbClr val="000000">
                <a:alpha val="20000"/>
              </a:srgbClr>
            </a:outerShdw>
          </a:effectLst>
        </p:spPr>
        <p:txBody>
          <a:bodyPr spcFirstLastPara="1" wrap="square" lIns="91425" tIns="0" rIns="91425" bIns="0" anchor="ctr" anchorCtr="0">
            <a:noAutofit/>
          </a:bodyPr>
          <a:lstStyle>
            <a:lvl1pPr lvl="0" algn="ctr">
              <a:spcBef>
                <a:spcPts val="0"/>
              </a:spcBef>
              <a:spcAft>
                <a:spcPts val="0"/>
              </a:spcAft>
              <a:buSzPts val="1400"/>
              <a:buNone/>
              <a:defRPr sz="825" b="0" i="0">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sp>
        <p:nvSpPr>
          <p:cNvPr id="41" name="Google Shape;41;p9"/>
          <p:cNvSpPr/>
          <p:nvPr/>
        </p:nvSpPr>
        <p:spPr>
          <a:xfrm>
            <a:off x="-2520" y="6172200"/>
            <a:ext cx="9146519" cy="685800"/>
          </a:xfrm>
          <a:prstGeom prst="rect">
            <a:avLst/>
          </a:prstGeom>
          <a:solidFill>
            <a:srgbClr val="3450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2" name="Google Shape;42;p9"/>
          <p:cNvSpPr/>
          <p:nvPr/>
        </p:nvSpPr>
        <p:spPr>
          <a:xfrm>
            <a:off x="-2520" y="1"/>
            <a:ext cx="9146519" cy="685800"/>
          </a:xfrm>
          <a:prstGeom prst="rect">
            <a:avLst/>
          </a:prstGeom>
          <a:solidFill>
            <a:srgbClr val="345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 name="Google Shape;43;p9"/>
          <p:cNvPicPr preferRelativeResize="0"/>
          <p:nvPr/>
        </p:nvPicPr>
        <p:blipFill rotWithShape="1">
          <a:blip r:embed="rId14">
            <a:alphaModFix/>
          </a:blip>
          <a:srcRect/>
          <a:stretch/>
        </p:blipFill>
        <p:spPr>
          <a:xfrm>
            <a:off x="8668499" y="6241186"/>
            <a:ext cx="411478" cy="547827"/>
          </a:xfrm>
          <a:prstGeom prst="rect">
            <a:avLst/>
          </a:prstGeom>
          <a:noFill/>
          <a:ln>
            <a:noFill/>
          </a:ln>
        </p:spPr>
      </p:pic>
      <p:sp>
        <p:nvSpPr>
          <p:cNvPr id="44" name="Google Shape;44;p9"/>
          <p:cNvSpPr txBox="1"/>
          <p:nvPr/>
        </p:nvSpPr>
        <p:spPr>
          <a:xfrm>
            <a:off x="5989217" y="6338588"/>
            <a:ext cx="1834155" cy="365760"/>
          </a:xfrm>
          <a:prstGeom prst="rect">
            <a:avLst/>
          </a:prstGeom>
          <a:noFill/>
          <a:ln>
            <a:noFill/>
          </a:ln>
        </p:spPr>
        <p:txBody>
          <a:bodyPr spcFirstLastPara="1" wrap="square" lIns="34275" tIns="0" rIns="34275" bIns="0" anchor="ctr" anchorCtr="0">
            <a:noAutofit/>
          </a:bodyPr>
          <a:lstStyle/>
          <a:p>
            <a:pPr marL="0" marR="0" lvl="0" indent="0" algn="l" rtl="0">
              <a:lnSpc>
                <a:spcPct val="100000"/>
              </a:lnSpc>
              <a:spcBef>
                <a:spcPts val="0"/>
              </a:spcBef>
              <a:spcAft>
                <a:spcPts val="0"/>
              </a:spcAft>
              <a:buNone/>
            </a:pPr>
            <a:r>
              <a:rPr lang="en" sz="900" b="1" i="0" u="none" cap="small">
                <a:solidFill>
                  <a:schemeClr val="lt1"/>
                </a:solidFill>
                <a:latin typeface="Century Gothic"/>
                <a:ea typeface="Century Gothic"/>
                <a:cs typeface="Century Gothic"/>
                <a:sym typeface="Century Gothic"/>
              </a:rPr>
              <a:t>Office of Special Education </a:t>
            </a:r>
            <a:br>
              <a:rPr lang="en" sz="900" b="1" i="0" u="none" cap="small">
                <a:solidFill>
                  <a:schemeClr val="lt1"/>
                </a:solidFill>
                <a:latin typeface="Century Gothic"/>
                <a:ea typeface="Century Gothic"/>
                <a:cs typeface="Century Gothic"/>
                <a:sym typeface="Century Gothic"/>
              </a:rPr>
            </a:br>
            <a:r>
              <a:rPr lang="en" sz="900" b="1" i="0" u="none" cap="small">
                <a:solidFill>
                  <a:schemeClr val="lt1"/>
                </a:solidFill>
                <a:latin typeface="Century Gothic"/>
                <a:ea typeface="Century Gothic"/>
                <a:cs typeface="Century Gothic"/>
                <a:sym typeface="Century Gothic"/>
              </a:rPr>
              <a:t>and Rehabilitative Services</a:t>
            </a:r>
            <a:endParaRPr/>
          </a:p>
        </p:txBody>
      </p:sp>
      <p:cxnSp>
        <p:nvCxnSpPr>
          <p:cNvPr id="45" name="Google Shape;45;p9"/>
          <p:cNvCxnSpPr/>
          <p:nvPr/>
        </p:nvCxnSpPr>
        <p:spPr>
          <a:xfrm>
            <a:off x="5952866" y="6341282"/>
            <a:ext cx="0" cy="365760"/>
          </a:xfrm>
          <a:prstGeom prst="straightConnector1">
            <a:avLst/>
          </a:prstGeom>
          <a:noFill/>
          <a:ln w="19050" cap="rnd" cmpd="sng">
            <a:solidFill>
              <a:schemeClr val="lt1"/>
            </a:solidFill>
            <a:prstDash val="solid"/>
            <a:miter lim="800000"/>
            <a:headEnd type="none" w="sm" len="sm"/>
            <a:tailEnd type="none" w="sm" len="sm"/>
          </a:ln>
        </p:spPr>
      </p:cxnSp>
      <p:sp>
        <p:nvSpPr>
          <p:cNvPr id="46" name="Google Shape;46;p9"/>
          <p:cNvSpPr txBox="1"/>
          <p:nvPr/>
        </p:nvSpPr>
        <p:spPr>
          <a:xfrm>
            <a:off x="4857751" y="6321441"/>
            <a:ext cx="1031093" cy="4572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None/>
            </a:pPr>
            <a:r>
              <a:rPr lang="en" sz="2700">
                <a:solidFill>
                  <a:schemeClr val="lt1"/>
                </a:solidFill>
                <a:latin typeface="Century Gothic"/>
                <a:ea typeface="Century Gothic"/>
                <a:cs typeface="Century Gothic"/>
                <a:sym typeface="Century Gothic"/>
              </a:rPr>
              <a:t>OSERS</a:t>
            </a:r>
            <a:endParaRPr sz="2400">
              <a:solidFill>
                <a:schemeClr val="lt1"/>
              </a:solidFill>
              <a:latin typeface="Century Gothic"/>
              <a:ea typeface="Century Gothic"/>
              <a:cs typeface="Century Gothic"/>
              <a:sym typeface="Century Gothic"/>
            </a:endParaRPr>
          </a:p>
        </p:txBody>
      </p:sp>
      <p:sp>
        <p:nvSpPr>
          <p:cNvPr id="47" name="Google Shape;47;p9" descr="Slide number"/>
          <p:cNvSpPr txBox="1">
            <a:spLocks noGrp="1"/>
          </p:cNvSpPr>
          <p:nvPr>
            <p:ph type="sldNum" idx="12"/>
          </p:nvPr>
        </p:nvSpPr>
        <p:spPr>
          <a:xfrm>
            <a:off x="-2519" y="6172200"/>
            <a:ext cx="490611" cy="6858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1050" b="1" i="0" u="none">
                <a:solidFill>
                  <a:schemeClr val="lt1"/>
                </a:solidFill>
                <a:latin typeface="Century Gothic"/>
                <a:ea typeface="Century Gothic"/>
                <a:cs typeface="Century Gothic"/>
                <a:sym typeface="Century Gothic"/>
              </a:defRPr>
            </a:lvl1pPr>
            <a:lvl2pPr marL="0" marR="0" lvl="1" indent="0" algn="ctr" rtl="0">
              <a:spcBef>
                <a:spcPts val="0"/>
              </a:spcBef>
              <a:spcAft>
                <a:spcPts val="0"/>
              </a:spcAft>
              <a:buNone/>
              <a:defRPr sz="1050" b="1" i="0" u="none">
                <a:solidFill>
                  <a:schemeClr val="lt1"/>
                </a:solidFill>
                <a:latin typeface="Century Gothic"/>
                <a:ea typeface="Century Gothic"/>
                <a:cs typeface="Century Gothic"/>
                <a:sym typeface="Century Gothic"/>
              </a:defRPr>
            </a:lvl2pPr>
            <a:lvl3pPr marL="0" marR="0" lvl="2" indent="0" algn="ctr" rtl="0">
              <a:spcBef>
                <a:spcPts val="0"/>
              </a:spcBef>
              <a:spcAft>
                <a:spcPts val="0"/>
              </a:spcAft>
              <a:buNone/>
              <a:defRPr sz="1050" b="1" i="0" u="none">
                <a:solidFill>
                  <a:schemeClr val="lt1"/>
                </a:solidFill>
                <a:latin typeface="Century Gothic"/>
                <a:ea typeface="Century Gothic"/>
                <a:cs typeface="Century Gothic"/>
                <a:sym typeface="Century Gothic"/>
              </a:defRPr>
            </a:lvl3pPr>
            <a:lvl4pPr marL="0" marR="0" lvl="3" indent="0" algn="ctr" rtl="0">
              <a:spcBef>
                <a:spcPts val="0"/>
              </a:spcBef>
              <a:spcAft>
                <a:spcPts val="0"/>
              </a:spcAft>
              <a:buNone/>
              <a:defRPr sz="1050" b="1" i="0" u="none">
                <a:solidFill>
                  <a:schemeClr val="lt1"/>
                </a:solidFill>
                <a:latin typeface="Century Gothic"/>
                <a:ea typeface="Century Gothic"/>
                <a:cs typeface="Century Gothic"/>
                <a:sym typeface="Century Gothic"/>
              </a:defRPr>
            </a:lvl4pPr>
            <a:lvl5pPr marL="0" marR="0" lvl="4" indent="0" algn="ctr" rtl="0">
              <a:spcBef>
                <a:spcPts val="0"/>
              </a:spcBef>
              <a:spcAft>
                <a:spcPts val="0"/>
              </a:spcAft>
              <a:buNone/>
              <a:defRPr sz="1050" b="1" i="0" u="none">
                <a:solidFill>
                  <a:schemeClr val="lt1"/>
                </a:solidFill>
                <a:latin typeface="Century Gothic"/>
                <a:ea typeface="Century Gothic"/>
                <a:cs typeface="Century Gothic"/>
                <a:sym typeface="Century Gothic"/>
              </a:defRPr>
            </a:lvl5pPr>
            <a:lvl6pPr marL="0" marR="0" lvl="5" indent="0" algn="ctr" rtl="0">
              <a:spcBef>
                <a:spcPts val="0"/>
              </a:spcBef>
              <a:spcAft>
                <a:spcPts val="0"/>
              </a:spcAft>
              <a:buNone/>
              <a:defRPr sz="1050" b="1" i="0" u="none">
                <a:solidFill>
                  <a:schemeClr val="lt1"/>
                </a:solidFill>
                <a:latin typeface="Century Gothic"/>
                <a:ea typeface="Century Gothic"/>
                <a:cs typeface="Century Gothic"/>
                <a:sym typeface="Century Gothic"/>
              </a:defRPr>
            </a:lvl6pPr>
            <a:lvl7pPr marL="0" marR="0" lvl="6" indent="0" algn="ctr" rtl="0">
              <a:spcBef>
                <a:spcPts val="0"/>
              </a:spcBef>
              <a:spcAft>
                <a:spcPts val="0"/>
              </a:spcAft>
              <a:buNone/>
              <a:defRPr sz="1050" b="1" i="0" u="none">
                <a:solidFill>
                  <a:schemeClr val="lt1"/>
                </a:solidFill>
                <a:latin typeface="Century Gothic"/>
                <a:ea typeface="Century Gothic"/>
                <a:cs typeface="Century Gothic"/>
                <a:sym typeface="Century Gothic"/>
              </a:defRPr>
            </a:lvl7pPr>
            <a:lvl8pPr marL="0" marR="0" lvl="7" indent="0" algn="ctr" rtl="0">
              <a:spcBef>
                <a:spcPts val="0"/>
              </a:spcBef>
              <a:spcAft>
                <a:spcPts val="0"/>
              </a:spcAft>
              <a:buNone/>
              <a:defRPr sz="1050" b="1" i="0" u="none">
                <a:solidFill>
                  <a:schemeClr val="lt1"/>
                </a:solidFill>
                <a:latin typeface="Century Gothic"/>
                <a:ea typeface="Century Gothic"/>
                <a:cs typeface="Century Gothic"/>
                <a:sym typeface="Century Gothic"/>
              </a:defRPr>
            </a:lvl8pPr>
            <a:lvl9pPr marL="0" marR="0" lvl="8" indent="0" algn="ctr" rtl="0">
              <a:spcBef>
                <a:spcPts val="0"/>
              </a:spcBef>
              <a:spcAft>
                <a:spcPts val="0"/>
              </a:spcAft>
              <a:buNone/>
              <a:defRPr sz="1050" b="1"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48" name="Google Shape;48;p9"/>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lt1"/>
              </a:buClr>
              <a:buSzPts val="3000"/>
              <a:buFont typeface="Century Gothic"/>
              <a:buNone/>
              <a:defRPr sz="3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9"/>
          <p:cNvSpPr txBox="1">
            <a:spLocks noGrp="1"/>
          </p:cNvSpPr>
          <p:nvPr>
            <p:ph type="body" idx="1"/>
          </p:nvPr>
        </p:nvSpPr>
        <p:spPr>
          <a:xfrm>
            <a:off x="488092" y="1143000"/>
            <a:ext cx="8198708" cy="4572000"/>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100000"/>
              </a:lnSpc>
              <a:spcBef>
                <a:spcPts val="1800"/>
              </a:spcBef>
              <a:spcAft>
                <a:spcPts val="0"/>
              </a:spcAft>
              <a:buClr>
                <a:srgbClr val="6EC940"/>
              </a:buClr>
              <a:buSzPts val="2100"/>
              <a:buFont typeface="Noto Sans Symbols"/>
              <a:buChar char="▶"/>
              <a:defRPr sz="2100" b="0" i="0" u="none" strike="noStrike" cap="none">
                <a:solidFill>
                  <a:srgbClr val="345065"/>
                </a:solidFill>
                <a:latin typeface="Century Gothic"/>
                <a:ea typeface="Century Gothic"/>
                <a:cs typeface="Century Gothic"/>
                <a:sym typeface="Century Gothic"/>
              </a:defRPr>
            </a:lvl1pPr>
            <a:lvl2pPr marL="914400" marR="0" lvl="1" indent="-342900" algn="l" rtl="0">
              <a:lnSpc>
                <a:spcPct val="100000"/>
              </a:lnSpc>
              <a:spcBef>
                <a:spcPts val="900"/>
              </a:spcBef>
              <a:spcAft>
                <a:spcPts val="0"/>
              </a:spcAft>
              <a:buClr>
                <a:srgbClr val="6EC940"/>
              </a:buClr>
              <a:buSzPts val="1800"/>
              <a:buFont typeface="Arial"/>
              <a:buChar char="•"/>
              <a:defRPr sz="1800" b="0" i="0" u="none" strike="noStrike" cap="none">
                <a:solidFill>
                  <a:srgbClr val="345065"/>
                </a:solidFill>
                <a:latin typeface="Century Gothic"/>
                <a:ea typeface="Century Gothic"/>
                <a:cs typeface="Century Gothic"/>
                <a:sym typeface="Century Gothic"/>
              </a:defRPr>
            </a:lvl2pPr>
            <a:lvl3pPr marL="1371600" marR="0" lvl="2" indent="-323850" algn="l" rtl="0">
              <a:lnSpc>
                <a:spcPct val="100000"/>
              </a:lnSpc>
              <a:spcBef>
                <a:spcPts val="450"/>
              </a:spcBef>
              <a:spcAft>
                <a:spcPts val="0"/>
              </a:spcAft>
              <a:buClr>
                <a:srgbClr val="6EC940"/>
              </a:buClr>
              <a:buSzPts val="1500"/>
              <a:buFont typeface="Arial"/>
              <a:buChar char="•"/>
              <a:defRPr sz="1500" b="0" i="0" u="none" strike="noStrike" cap="none">
                <a:solidFill>
                  <a:srgbClr val="345065"/>
                </a:solidFill>
                <a:latin typeface="Century Gothic"/>
                <a:ea typeface="Century Gothic"/>
                <a:cs typeface="Century Gothic"/>
                <a:sym typeface="Century Gothic"/>
              </a:defRPr>
            </a:lvl3pPr>
            <a:lvl4pPr marL="1828800" marR="0" lvl="3" indent="-314325" algn="l" rtl="0">
              <a:lnSpc>
                <a:spcPct val="100000"/>
              </a:lnSpc>
              <a:spcBef>
                <a:spcPts val="450"/>
              </a:spcBef>
              <a:spcAft>
                <a:spcPts val="0"/>
              </a:spcAft>
              <a:buClr>
                <a:srgbClr val="6EC940"/>
              </a:buClr>
              <a:buSzPts val="1350"/>
              <a:buFont typeface="Arial"/>
              <a:buChar char="•"/>
              <a:defRPr sz="1350" b="0" i="0" u="none" strike="noStrike" cap="none">
                <a:solidFill>
                  <a:srgbClr val="345065"/>
                </a:solidFill>
                <a:latin typeface="Century Gothic"/>
                <a:ea typeface="Century Gothic"/>
                <a:cs typeface="Century Gothic"/>
                <a:sym typeface="Century Gothic"/>
              </a:defRPr>
            </a:lvl4pPr>
            <a:lvl5pPr marL="2286000" marR="0" lvl="4" indent="-314325" algn="l" rtl="0">
              <a:lnSpc>
                <a:spcPct val="100000"/>
              </a:lnSpc>
              <a:spcBef>
                <a:spcPts val="450"/>
              </a:spcBef>
              <a:spcAft>
                <a:spcPts val="0"/>
              </a:spcAft>
              <a:buClr>
                <a:srgbClr val="6EC940"/>
              </a:buClr>
              <a:buSzPts val="1350"/>
              <a:buFont typeface="Arial"/>
              <a:buChar char="•"/>
              <a:defRPr sz="1350" b="0" i="0" u="none" strike="noStrike" cap="none">
                <a:solidFill>
                  <a:srgbClr val="345065"/>
                </a:solidFill>
                <a:latin typeface="Century Gothic"/>
                <a:ea typeface="Century Gothic"/>
                <a:cs typeface="Century Gothic"/>
                <a:sym typeface="Century Gothic"/>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50" name="Google Shape;50;p9"/>
          <p:cNvSpPr txBox="1">
            <a:spLocks noGrp="1"/>
          </p:cNvSpPr>
          <p:nvPr>
            <p:ph type="dt" idx="10"/>
          </p:nvPr>
        </p:nvSpPr>
        <p:spPr>
          <a:xfrm>
            <a:off x="800100" y="6172199"/>
            <a:ext cx="685800" cy="685800"/>
          </a:xfrm>
          <a:prstGeom prst="rect">
            <a:avLst/>
          </a:prstGeom>
          <a:noFill/>
          <a:ln>
            <a:noFill/>
          </a:ln>
          <a:effectLst>
            <a:outerShdw blurRad="76200" dist="38100" dir="2700000" algn="tl" rotWithShape="0">
              <a:srgbClr val="000000">
                <a:alpha val="20000"/>
              </a:srgbClr>
            </a:outerShdw>
          </a:effectLst>
        </p:spPr>
        <p:txBody>
          <a:bodyPr spcFirstLastPara="1" wrap="square" lIns="91425" tIns="0" rIns="91425" bIns="0" anchor="ctr" anchorCtr="0">
            <a:noAutofit/>
          </a:bodyPr>
          <a:lstStyle>
            <a:lvl1pPr marR="0" lvl="0" algn="ctr" rtl="0">
              <a:spcBef>
                <a:spcPts val="0"/>
              </a:spcBef>
              <a:spcAft>
                <a:spcPts val="0"/>
              </a:spcAft>
              <a:buSzPts val="1400"/>
              <a:buNone/>
              <a:defRPr sz="825"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22"/>
          <p:cNvSpPr/>
          <p:nvPr/>
        </p:nvSpPr>
        <p:spPr>
          <a:xfrm>
            <a:off x="-2520" y="1"/>
            <a:ext cx="9146519" cy="685800"/>
          </a:xfrm>
          <a:prstGeom prst="rect">
            <a:avLst/>
          </a:prstGeom>
          <a:solidFill>
            <a:srgbClr val="345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2"/>
          <p:cNvSpPr/>
          <p:nvPr/>
        </p:nvSpPr>
        <p:spPr>
          <a:xfrm>
            <a:off x="-2520" y="6172200"/>
            <a:ext cx="9146519" cy="685800"/>
          </a:xfrm>
          <a:prstGeom prst="rect">
            <a:avLst/>
          </a:prstGeom>
          <a:solidFill>
            <a:srgbClr val="3450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22" name="Google Shape;122;p22" descr="Slide number"/>
          <p:cNvSpPr txBox="1">
            <a:spLocks noGrp="1"/>
          </p:cNvSpPr>
          <p:nvPr>
            <p:ph type="sldNum" idx="12"/>
          </p:nvPr>
        </p:nvSpPr>
        <p:spPr>
          <a:xfrm>
            <a:off x="-2519" y="6172200"/>
            <a:ext cx="490611" cy="6858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1050" b="1" i="0">
                <a:solidFill>
                  <a:schemeClr val="lt1"/>
                </a:solidFill>
                <a:latin typeface="Century Gothic"/>
                <a:ea typeface="Century Gothic"/>
                <a:cs typeface="Century Gothic"/>
                <a:sym typeface="Century Gothic"/>
              </a:defRPr>
            </a:lvl1pPr>
            <a:lvl2pPr marL="0" marR="0" lvl="1" indent="0" algn="ctr" rtl="0">
              <a:spcBef>
                <a:spcPts val="0"/>
              </a:spcBef>
              <a:spcAft>
                <a:spcPts val="0"/>
              </a:spcAft>
              <a:buNone/>
              <a:defRPr sz="1050" b="1" i="0">
                <a:solidFill>
                  <a:schemeClr val="lt1"/>
                </a:solidFill>
                <a:latin typeface="Century Gothic"/>
                <a:ea typeface="Century Gothic"/>
                <a:cs typeface="Century Gothic"/>
                <a:sym typeface="Century Gothic"/>
              </a:defRPr>
            </a:lvl2pPr>
            <a:lvl3pPr marL="0" marR="0" lvl="2" indent="0" algn="ctr" rtl="0">
              <a:spcBef>
                <a:spcPts val="0"/>
              </a:spcBef>
              <a:spcAft>
                <a:spcPts val="0"/>
              </a:spcAft>
              <a:buNone/>
              <a:defRPr sz="1050" b="1" i="0">
                <a:solidFill>
                  <a:schemeClr val="lt1"/>
                </a:solidFill>
                <a:latin typeface="Century Gothic"/>
                <a:ea typeface="Century Gothic"/>
                <a:cs typeface="Century Gothic"/>
                <a:sym typeface="Century Gothic"/>
              </a:defRPr>
            </a:lvl3pPr>
            <a:lvl4pPr marL="0" marR="0" lvl="3" indent="0" algn="ctr" rtl="0">
              <a:spcBef>
                <a:spcPts val="0"/>
              </a:spcBef>
              <a:spcAft>
                <a:spcPts val="0"/>
              </a:spcAft>
              <a:buNone/>
              <a:defRPr sz="1050" b="1" i="0">
                <a:solidFill>
                  <a:schemeClr val="lt1"/>
                </a:solidFill>
                <a:latin typeface="Century Gothic"/>
                <a:ea typeface="Century Gothic"/>
                <a:cs typeface="Century Gothic"/>
                <a:sym typeface="Century Gothic"/>
              </a:defRPr>
            </a:lvl4pPr>
            <a:lvl5pPr marL="0" marR="0" lvl="4" indent="0" algn="ctr" rtl="0">
              <a:spcBef>
                <a:spcPts val="0"/>
              </a:spcBef>
              <a:spcAft>
                <a:spcPts val="0"/>
              </a:spcAft>
              <a:buNone/>
              <a:defRPr sz="1050" b="1" i="0">
                <a:solidFill>
                  <a:schemeClr val="lt1"/>
                </a:solidFill>
                <a:latin typeface="Century Gothic"/>
                <a:ea typeface="Century Gothic"/>
                <a:cs typeface="Century Gothic"/>
                <a:sym typeface="Century Gothic"/>
              </a:defRPr>
            </a:lvl5pPr>
            <a:lvl6pPr marL="0" marR="0" lvl="5" indent="0" algn="ctr" rtl="0">
              <a:spcBef>
                <a:spcPts val="0"/>
              </a:spcBef>
              <a:spcAft>
                <a:spcPts val="0"/>
              </a:spcAft>
              <a:buNone/>
              <a:defRPr sz="1050" b="1" i="0">
                <a:solidFill>
                  <a:schemeClr val="lt1"/>
                </a:solidFill>
                <a:latin typeface="Century Gothic"/>
                <a:ea typeface="Century Gothic"/>
                <a:cs typeface="Century Gothic"/>
                <a:sym typeface="Century Gothic"/>
              </a:defRPr>
            </a:lvl6pPr>
            <a:lvl7pPr marL="0" marR="0" lvl="6" indent="0" algn="ctr" rtl="0">
              <a:spcBef>
                <a:spcPts val="0"/>
              </a:spcBef>
              <a:spcAft>
                <a:spcPts val="0"/>
              </a:spcAft>
              <a:buNone/>
              <a:defRPr sz="1050" b="1" i="0">
                <a:solidFill>
                  <a:schemeClr val="lt1"/>
                </a:solidFill>
                <a:latin typeface="Century Gothic"/>
                <a:ea typeface="Century Gothic"/>
                <a:cs typeface="Century Gothic"/>
                <a:sym typeface="Century Gothic"/>
              </a:defRPr>
            </a:lvl7pPr>
            <a:lvl8pPr marL="0" marR="0" lvl="7" indent="0" algn="ctr" rtl="0">
              <a:spcBef>
                <a:spcPts val="0"/>
              </a:spcBef>
              <a:spcAft>
                <a:spcPts val="0"/>
              </a:spcAft>
              <a:buNone/>
              <a:defRPr sz="1050" b="1" i="0">
                <a:solidFill>
                  <a:schemeClr val="lt1"/>
                </a:solidFill>
                <a:latin typeface="Century Gothic"/>
                <a:ea typeface="Century Gothic"/>
                <a:cs typeface="Century Gothic"/>
                <a:sym typeface="Century Gothic"/>
              </a:defRPr>
            </a:lvl8pPr>
            <a:lvl9pPr marL="0" marR="0" lvl="8" indent="0" algn="ctr" rtl="0">
              <a:spcBef>
                <a:spcPts val="0"/>
              </a:spcBef>
              <a:spcAft>
                <a:spcPts val="0"/>
              </a:spcAft>
              <a:buNone/>
              <a:defRPr sz="1050" b="1"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123" name="Google Shape;123;p22"/>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lt1"/>
              </a:buClr>
              <a:buSzPts val="3000"/>
              <a:buFont typeface="Century Gothic"/>
              <a:buNone/>
              <a:defRPr sz="3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4" name="Google Shape;124;p22"/>
          <p:cNvSpPr txBox="1">
            <a:spLocks noGrp="1"/>
          </p:cNvSpPr>
          <p:nvPr>
            <p:ph type="body" idx="1"/>
          </p:nvPr>
        </p:nvSpPr>
        <p:spPr>
          <a:xfrm>
            <a:off x="488092" y="1143000"/>
            <a:ext cx="8198708" cy="4572000"/>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100000"/>
              </a:lnSpc>
              <a:spcBef>
                <a:spcPts val="1800"/>
              </a:spcBef>
              <a:spcAft>
                <a:spcPts val="0"/>
              </a:spcAft>
              <a:buClr>
                <a:srgbClr val="6EC940"/>
              </a:buClr>
              <a:buSzPts val="2100"/>
              <a:buFont typeface="Noto Sans Symbols"/>
              <a:buChar char="▶"/>
              <a:defRPr sz="2100" b="0" i="0" u="none" strike="noStrike" cap="none">
                <a:solidFill>
                  <a:srgbClr val="345065"/>
                </a:solidFill>
                <a:latin typeface="Century Gothic"/>
                <a:ea typeface="Century Gothic"/>
                <a:cs typeface="Century Gothic"/>
                <a:sym typeface="Century Gothic"/>
              </a:defRPr>
            </a:lvl1pPr>
            <a:lvl2pPr marL="914400" marR="0" lvl="1" indent="-342900" algn="l" rtl="0">
              <a:lnSpc>
                <a:spcPct val="100000"/>
              </a:lnSpc>
              <a:spcBef>
                <a:spcPts val="900"/>
              </a:spcBef>
              <a:spcAft>
                <a:spcPts val="0"/>
              </a:spcAft>
              <a:buClr>
                <a:srgbClr val="6EC940"/>
              </a:buClr>
              <a:buSzPts val="1800"/>
              <a:buFont typeface="Arial"/>
              <a:buChar char="•"/>
              <a:defRPr sz="1800" b="0" i="0" u="none" strike="noStrike" cap="none">
                <a:solidFill>
                  <a:srgbClr val="345065"/>
                </a:solidFill>
                <a:latin typeface="Century Gothic"/>
                <a:ea typeface="Century Gothic"/>
                <a:cs typeface="Century Gothic"/>
                <a:sym typeface="Century Gothic"/>
              </a:defRPr>
            </a:lvl2pPr>
            <a:lvl3pPr marL="1371600" marR="0" lvl="2" indent="-323850" algn="l" rtl="0">
              <a:lnSpc>
                <a:spcPct val="100000"/>
              </a:lnSpc>
              <a:spcBef>
                <a:spcPts val="450"/>
              </a:spcBef>
              <a:spcAft>
                <a:spcPts val="0"/>
              </a:spcAft>
              <a:buClr>
                <a:srgbClr val="6EC940"/>
              </a:buClr>
              <a:buSzPts val="1500"/>
              <a:buFont typeface="Arial"/>
              <a:buChar char="•"/>
              <a:defRPr sz="1500" b="0" i="0" u="none" strike="noStrike" cap="none">
                <a:solidFill>
                  <a:srgbClr val="345065"/>
                </a:solidFill>
                <a:latin typeface="Century Gothic"/>
                <a:ea typeface="Century Gothic"/>
                <a:cs typeface="Century Gothic"/>
                <a:sym typeface="Century Gothic"/>
              </a:defRPr>
            </a:lvl3pPr>
            <a:lvl4pPr marL="1828800" marR="0" lvl="3" indent="-314325" algn="l" rtl="0">
              <a:lnSpc>
                <a:spcPct val="100000"/>
              </a:lnSpc>
              <a:spcBef>
                <a:spcPts val="450"/>
              </a:spcBef>
              <a:spcAft>
                <a:spcPts val="0"/>
              </a:spcAft>
              <a:buClr>
                <a:srgbClr val="6EC940"/>
              </a:buClr>
              <a:buSzPts val="1350"/>
              <a:buFont typeface="Arial"/>
              <a:buChar char="•"/>
              <a:defRPr sz="1350" b="0" i="0" u="none" strike="noStrike" cap="none">
                <a:solidFill>
                  <a:srgbClr val="345065"/>
                </a:solidFill>
                <a:latin typeface="Century Gothic"/>
                <a:ea typeface="Century Gothic"/>
                <a:cs typeface="Century Gothic"/>
                <a:sym typeface="Century Gothic"/>
              </a:defRPr>
            </a:lvl4pPr>
            <a:lvl5pPr marL="2286000" marR="0" lvl="4" indent="-314325" algn="l" rtl="0">
              <a:lnSpc>
                <a:spcPct val="100000"/>
              </a:lnSpc>
              <a:spcBef>
                <a:spcPts val="450"/>
              </a:spcBef>
              <a:spcAft>
                <a:spcPts val="0"/>
              </a:spcAft>
              <a:buClr>
                <a:srgbClr val="6EC940"/>
              </a:buClr>
              <a:buSzPts val="1350"/>
              <a:buFont typeface="Arial"/>
              <a:buChar char="•"/>
              <a:defRPr sz="1350" b="0" i="0" u="none" strike="noStrike" cap="none">
                <a:solidFill>
                  <a:srgbClr val="345065"/>
                </a:solidFill>
                <a:latin typeface="Century Gothic"/>
                <a:ea typeface="Century Gothic"/>
                <a:cs typeface="Century Gothic"/>
                <a:sym typeface="Century Gothic"/>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5" name="Google Shape;125;p22"/>
          <p:cNvSpPr txBox="1">
            <a:spLocks noGrp="1"/>
          </p:cNvSpPr>
          <p:nvPr>
            <p:ph type="dt" idx="10"/>
          </p:nvPr>
        </p:nvSpPr>
        <p:spPr>
          <a:xfrm>
            <a:off x="800100" y="6172199"/>
            <a:ext cx="685800" cy="685800"/>
          </a:xfrm>
          <a:prstGeom prst="rect">
            <a:avLst/>
          </a:prstGeom>
          <a:noFill/>
          <a:ln>
            <a:noFill/>
          </a:ln>
          <a:effectLst>
            <a:outerShdw blurRad="76200" dist="38100" dir="2700000" algn="tl" rotWithShape="0">
              <a:srgbClr val="000000">
                <a:alpha val="20000"/>
              </a:srgbClr>
            </a:outerShdw>
          </a:effectLst>
        </p:spPr>
        <p:txBody>
          <a:bodyPr spcFirstLastPara="1" wrap="square" lIns="91425" tIns="0" rIns="91425" bIns="0" anchor="ctr" anchorCtr="0">
            <a:noAutofit/>
          </a:bodyPr>
          <a:lstStyle>
            <a:lvl1pPr marR="0" lvl="0" algn="ctr" rtl="0">
              <a:spcBef>
                <a:spcPts val="0"/>
              </a:spcBef>
              <a:spcAft>
                <a:spcPts val="0"/>
              </a:spcAft>
              <a:buSzPts val="1400"/>
              <a:buNone/>
              <a:defRPr sz="825"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pic>
        <p:nvPicPr>
          <p:cNvPr id="126" name="Google Shape;126;p22"/>
          <p:cNvPicPr preferRelativeResize="0"/>
          <p:nvPr/>
        </p:nvPicPr>
        <p:blipFill rotWithShape="1">
          <a:blip r:embed="rId14">
            <a:alphaModFix/>
          </a:blip>
          <a:srcRect/>
          <a:stretch/>
        </p:blipFill>
        <p:spPr>
          <a:xfrm>
            <a:off x="8668499" y="6241186"/>
            <a:ext cx="411478" cy="547827"/>
          </a:xfrm>
          <a:prstGeom prst="rect">
            <a:avLst/>
          </a:prstGeom>
          <a:noFill/>
          <a:ln>
            <a:noFill/>
          </a:ln>
        </p:spPr>
      </p:pic>
      <p:grpSp>
        <p:nvGrpSpPr>
          <p:cNvPr id="127" name="Google Shape;127;p22"/>
          <p:cNvGrpSpPr/>
          <p:nvPr/>
        </p:nvGrpSpPr>
        <p:grpSpPr>
          <a:xfrm>
            <a:off x="4947336" y="6321441"/>
            <a:ext cx="3568014" cy="457200"/>
            <a:chOff x="6596448" y="6321441"/>
            <a:chExt cx="4757352" cy="457200"/>
          </a:xfrm>
        </p:grpSpPr>
        <p:sp>
          <p:nvSpPr>
            <p:cNvPr id="128" name="Google Shape;128;p22"/>
            <p:cNvSpPr txBox="1"/>
            <p:nvPr/>
          </p:nvSpPr>
          <p:spPr>
            <a:xfrm>
              <a:off x="7975326" y="6348113"/>
              <a:ext cx="3378474" cy="365760"/>
            </a:xfrm>
            <a:prstGeom prst="rect">
              <a:avLst/>
            </a:prstGeom>
            <a:noFill/>
            <a:ln>
              <a:noFill/>
            </a:ln>
          </p:spPr>
          <p:txBody>
            <a:bodyPr spcFirstLastPara="1" wrap="square" lIns="45700" tIns="0" rIns="45700" bIns="0" anchor="ctr" anchorCtr="0">
              <a:noAutofit/>
            </a:bodyPr>
            <a:lstStyle/>
            <a:p>
              <a:pPr marL="0" marR="0" lvl="0" indent="0" algn="l" rtl="0">
                <a:lnSpc>
                  <a:spcPct val="100000"/>
                </a:lnSpc>
                <a:spcBef>
                  <a:spcPts val="0"/>
                </a:spcBef>
                <a:spcAft>
                  <a:spcPts val="0"/>
                </a:spcAft>
                <a:buClr>
                  <a:schemeClr val="lt1"/>
                </a:buClr>
                <a:buSzPts val="900"/>
                <a:buFont typeface="Century Gothic"/>
                <a:buNone/>
              </a:pPr>
              <a:r>
                <a:rPr lang="en" sz="900" b="1" i="0" cap="small">
                  <a:solidFill>
                    <a:schemeClr val="lt1"/>
                  </a:solidFill>
                  <a:latin typeface="Century Gothic"/>
                  <a:ea typeface="Century Gothic"/>
                  <a:cs typeface="Century Gothic"/>
                  <a:sym typeface="Century Gothic"/>
                </a:rPr>
                <a:t>Office of Special Education Programs</a:t>
              </a:r>
              <a:endParaRPr/>
            </a:p>
            <a:p>
              <a:pPr marL="0" marR="0" lvl="0" indent="0" algn="l" rtl="0">
                <a:lnSpc>
                  <a:spcPct val="100000"/>
                </a:lnSpc>
                <a:spcBef>
                  <a:spcPts val="0"/>
                </a:spcBef>
                <a:spcAft>
                  <a:spcPts val="0"/>
                </a:spcAft>
                <a:buNone/>
              </a:pPr>
              <a:r>
                <a:rPr lang="en" sz="750" b="0" i="0" cap="small">
                  <a:solidFill>
                    <a:schemeClr val="lt1"/>
                  </a:solidFill>
                  <a:latin typeface="Century Gothic"/>
                  <a:ea typeface="Century Gothic"/>
                  <a:cs typeface="Century Gothic"/>
                  <a:sym typeface="Century Gothic"/>
                </a:rPr>
                <a:t>Office of Special Education and Rehabilitative Services</a:t>
              </a:r>
              <a:endParaRPr/>
            </a:p>
          </p:txBody>
        </p:sp>
        <p:cxnSp>
          <p:nvCxnSpPr>
            <p:cNvPr id="129" name="Google Shape;129;p22"/>
            <p:cNvCxnSpPr/>
            <p:nvPr/>
          </p:nvCxnSpPr>
          <p:spPr>
            <a:xfrm>
              <a:off x="7926859" y="6341282"/>
              <a:ext cx="0" cy="365760"/>
            </a:xfrm>
            <a:prstGeom prst="straightConnector1">
              <a:avLst/>
            </a:prstGeom>
            <a:noFill/>
            <a:ln w="19050" cap="rnd" cmpd="sng">
              <a:solidFill>
                <a:schemeClr val="lt1"/>
              </a:solidFill>
              <a:prstDash val="solid"/>
              <a:miter lim="800000"/>
              <a:headEnd type="none" w="sm" len="sm"/>
              <a:tailEnd type="none" w="sm" len="sm"/>
            </a:ln>
          </p:spPr>
        </p:cxnSp>
        <p:sp>
          <p:nvSpPr>
            <p:cNvPr id="130" name="Google Shape;130;p22" descr="OSERS"/>
            <p:cNvSpPr txBox="1"/>
            <p:nvPr/>
          </p:nvSpPr>
          <p:spPr>
            <a:xfrm>
              <a:off x="6596448" y="6321441"/>
              <a:ext cx="1245048" cy="4572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None/>
              </a:pPr>
              <a:r>
                <a:rPr lang="en" sz="2700" b="0">
                  <a:solidFill>
                    <a:schemeClr val="lt1"/>
                  </a:solidFill>
                  <a:latin typeface="Century Gothic"/>
                  <a:ea typeface="Century Gothic"/>
                  <a:cs typeface="Century Gothic"/>
                  <a:sym typeface="Century Gothic"/>
                </a:rPr>
                <a:t>OSEP</a:t>
              </a:r>
              <a:endParaRPr sz="2400" b="0">
                <a:solidFill>
                  <a:schemeClr val="lt1"/>
                </a:solidFill>
                <a:latin typeface="Century Gothic"/>
                <a:ea typeface="Century Gothic"/>
                <a:cs typeface="Century Gothic"/>
                <a:sym typeface="Century Gothic"/>
              </a:endParaRPr>
            </a:p>
          </p:txBody>
        </p:sp>
      </p:gr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www.dlmpd.com/all-modules-organized-by-claim/"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hyperlink" Target="https://sites.ed.gov/idea/idea-files/osep-dear-colleague-letter-on-meeting-the-communication-needs-of-students-with-hearing-vision-or-speech-disabilities/"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s://sites.ed.gov/idea/files/idea/policy/speced/guid/idea/memosdcltrs/doe-doj-eff-comm-fct-sht.pdf"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www.researchgate.net/publication/295911235_Communication_Services_and_Supports_for_Individuals_With_Severe_Disabilities_Guidance_for_Assessment_and_Intervention"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s://tiescenter.org/resource/ties-101-communication-supports-in-the-inclusive-class"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hyperlink" Target="https://www.dlmpd.com/ALL-MODULES-ORGANIZED-BY-CLAIM/" TargetMode="External"/><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hyperlink" Target="https://www.perkins.org/expanded-core-curriculum-career-education/" TargetMode="External"/><Relationship Id="rId3" Type="http://schemas.openxmlformats.org/officeDocument/2006/relationships/hyperlink" Target="https://www.perkins.org/expanded-core-curriculum-compensatory-access/" TargetMode="External"/><Relationship Id="rId7" Type="http://schemas.openxmlformats.org/officeDocument/2006/relationships/hyperlink" Target="https://www.perkins.org/expanded-core-curriculum-recreation-and-leisure/" TargetMode="External"/><Relationship Id="rId2" Type="http://schemas.openxmlformats.org/officeDocument/2006/relationships/notesSlide" Target="../notesSlides/notesSlide44.xml"/><Relationship Id="rId1" Type="http://schemas.openxmlformats.org/officeDocument/2006/relationships/slideLayout" Target="../slideLayouts/slideLayout16.xml"/><Relationship Id="rId6" Type="http://schemas.openxmlformats.org/officeDocument/2006/relationships/hyperlink" Target="https://www.perkins.org/expanded-core-curriculum-independent-living-skills/" TargetMode="External"/><Relationship Id="rId5" Type="http://schemas.openxmlformats.org/officeDocument/2006/relationships/hyperlink" Target="https://www.perkins.org/expanded-core-curriculum-social-interaction/" TargetMode="External"/><Relationship Id="rId10" Type="http://schemas.openxmlformats.org/officeDocument/2006/relationships/hyperlink" Target="https://www.perkins.org/expanded-core-curriculum-self-determination/" TargetMode="External"/><Relationship Id="rId4" Type="http://schemas.openxmlformats.org/officeDocument/2006/relationships/hyperlink" Target="https://www.perkins.org/expanded-core-curriculum-orientation-and-mobility/" TargetMode="External"/><Relationship Id="rId9" Type="http://schemas.openxmlformats.org/officeDocument/2006/relationships/hyperlink" Target="https://www.perkins.org/expanded-core-curriculum-assistive-technology/"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sites.ed.gov/idea/idea-files/osep-dear-colleague-letter-on-free-and-appropriate-public-education-fape/"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sites.ed.gov/idea/regs/b/b/300.160/a"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a:off x="623888" y="1709739"/>
            <a:ext cx="7886700" cy="866193"/>
          </a:xfrm>
          <a:prstGeom prst="rect">
            <a:avLst/>
          </a:prstGeom>
          <a:noFill/>
          <a:ln>
            <a:noFill/>
          </a:ln>
        </p:spPr>
        <p:txBody>
          <a:bodyPr spcFirstLastPara="1" wrap="square" lIns="0" tIns="0" rIns="0" bIns="0" anchor="b" anchorCtr="0">
            <a:noAutofit/>
          </a:bodyPr>
          <a:lstStyle/>
          <a:p>
            <a:pPr marL="0" lvl="0" indent="0" algn="ctr" rtl="0">
              <a:lnSpc>
                <a:spcPct val="90000"/>
              </a:lnSpc>
              <a:spcBef>
                <a:spcPts val="0"/>
              </a:spcBef>
              <a:spcAft>
                <a:spcPts val="0"/>
              </a:spcAft>
              <a:buClr>
                <a:srgbClr val="345065"/>
              </a:buClr>
              <a:buSzPts val="3300"/>
              <a:buFont typeface="Century Gothic"/>
              <a:buNone/>
            </a:pPr>
            <a:r>
              <a:rPr lang="en" b="1"/>
              <a:t> </a:t>
            </a:r>
            <a:r>
              <a:rPr lang="en" b="1">
                <a:latin typeface="Cambria"/>
                <a:ea typeface="Cambria"/>
                <a:cs typeface="Cambria"/>
                <a:sym typeface="Cambria"/>
              </a:rPr>
              <a:t>Access to the General Education Curriculum</a:t>
            </a:r>
            <a:endParaRPr/>
          </a:p>
        </p:txBody>
      </p:sp>
      <p:sp>
        <p:nvSpPr>
          <p:cNvPr id="242" name="Google Shape;242;p40"/>
          <p:cNvSpPr txBox="1">
            <a:spLocks noGrp="1"/>
          </p:cNvSpPr>
          <p:nvPr>
            <p:ph type="body" idx="1"/>
          </p:nvPr>
        </p:nvSpPr>
        <p:spPr>
          <a:xfrm>
            <a:off x="623900" y="3657600"/>
            <a:ext cx="7886700" cy="2196000"/>
          </a:xfrm>
          <a:prstGeom prst="rect">
            <a:avLst/>
          </a:prstGeom>
          <a:noFill/>
          <a:ln w="9525" cap="flat" cmpd="sng">
            <a:solidFill>
              <a:schemeClr val="lt1"/>
            </a:solidFill>
            <a:prstDash val="solid"/>
            <a:round/>
            <a:headEnd type="none" w="sm" len="sm"/>
            <a:tailEnd type="none" w="sm" len="sm"/>
          </a:ln>
        </p:spPr>
        <p:txBody>
          <a:bodyPr spcFirstLastPara="1" wrap="square" lIns="0" tIns="45700" rIns="0" bIns="45700" anchor="t" anchorCtr="0">
            <a:noAutofit/>
          </a:bodyPr>
          <a:lstStyle/>
          <a:p>
            <a:pPr marL="0" lvl="0" indent="0" algn="ctr" rtl="0">
              <a:lnSpc>
                <a:spcPct val="100000"/>
              </a:lnSpc>
              <a:spcBef>
                <a:spcPts val="0"/>
              </a:spcBef>
              <a:spcAft>
                <a:spcPts val="0"/>
              </a:spcAft>
              <a:buSzPts val="2800"/>
              <a:buNone/>
            </a:pPr>
            <a:r>
              <a:rPr lang="en" sz="3000" dirty="0">
                <a:latin typeface="Cambria"/>
                <a:ea typeface="Cambria"/>
                <a:cs typeface="Cambria"/>
                <a:sym typeface="Cambria"/>
              </a:rPr>
              <a:t>For Students with Deaf-Blindness</a:t>
            </a:r>
            <a:endParaRPr sz="3000" dirty="0">
              <a:latin typeface="Cambria"/>
              <a:ea typeface="Cambria"/>
              <a:cs typeface="Cambria"/>
              <a:sym typeface="Cambria"/>
            </a:endParaRPr>
          </a:p>
          <a:p>
            <a:pPr marL="0" lvl="0" indent="0" algn="ctr" rtl="0">
              <a:lnSpc>
                <a:spcPct val="100000"/>
              </a:lnSpc>
              <a:spcBef>
                <a:spcPts val="0"/>
              </a:spcBef>
              <a:spcAft>
                <a:spcPts val="0"/>
              </a:spcAft>
              <a:buSzPts val="2800"/>
              <a:buNone/>
            </a:pPr>
            <a:endParaRPr sz="3000" dirty="0">
              <a:latin typeface="Cambria"/>
              <a:ea typeface="Cambria"/>
              <a:cs typeface="Cambria"/>
              <a:sym typeface="Cambria"/>
            </a:endParaRPr>
          </a:p>
          <a:p>
            <a:pPr marL="0" lvl="0" indent="0" algn="ctr" rtl="0">
              <a:lnSpc>
                <a:spcPct val="100000"/>
              </a:lnSpc>
              <a:spcBef>
                <a:spcPts val="0"/>
              </a:spcBef>
              <a:spcAft>
                <a:spcPts val="0"/>
              </a:spcAft>
              <a:buSzPts val="2800"/>
              <a:buNone/>
            </a:pPr>
            <a:endParaRPr sz="3000" dirty="0">
              <a:latin typeface="Cambria"/>
              <a:ea typeface="Cambria"/>
              <a:cs typeface="Cambria"/>
              <a:sym typeface="Cambria"/>
            </a:endParaRPr>
          </a:p>
          <a:p>
            <a:pPr marL="0" lvl="0" indent="0" algn="ctr" rtl="0">
              <a:lnSpc>
                <a:spcPct val="100000"/>
              </a:lnSpc>
              <a:spcBef>
                <a:spcPts val="0"/>
              </a:spcBef>
              <a:spcAft>
                <a:spcPts val="0"/>
              </a:spcAft>
              <a:buSzPts val="2800"/>
              <a:buNone/>
            </a:pPr>
            <a:r>
              <a:rPr lang="en" sz="3000" dirty="0">
                <a:latin typeface="Cambria"/>
                <a:ea typeface="Cambria"/>
                <a:cs typeface="Cambria"/>
                <a:sym typeface="Cambria"/>
              </a:rPr>
              <a:t>Susan </a:t>
            </a:r>
            <a:r>
              <a:rPr lang="en" sz="3000" dirty="0" err="1">
                <a:latin typeface="Cambria"/>
                <a:ea typeface="Cambria"/>
                <a:cs typeface="Cambria"/>
                <a:sym typeface="Cambria"/>
              </a:rPr>
              <a:t>Weigert</a:t>
            </a:r>
            <a:r>
              <a:rPr lang="en" sz="3000" dirty="0">
                <a:latin typeface="Cambria"/>
                <a:ea typeface="Cambria"/>
                <a:cs typeface="Cambria"/>
                <a:sym typeface="Cambria"/>
              </a:rPr>
              <a:t>, OSEP</a:t>
            </a:r>
            <a:endParaRPr sz="3000" dirty="0">
              <a:latin typeface="Cambria"/>
              <a:ea typeface="Cambria"/>
              <a:cs typeface="Cambria"/>
              <a:sym typeface="Cambria"/>
            </a:endParaRPr>
          </a:p>
          <a:p>
            <a:pPr marL="0" lvl="0" indent="0" algn="ctr" rtl="0">
              <a:lnSpc>
                <a:spcPct val="100000"/>
              </a:lnSpc>
              <a:spcBef>
                <a:spcPts val="0"/>
              </a:spcBef>
              <a:spcAft>
                <a:spcPts val="0"/>
              </a:spcAft>
              <a:buSzPts val="2800"/>
              <a:buNone/>
            </a:pPr>
            <a:endParaRPr sz="2800" dirty="0">
              <a:latin typeface="Cambria"/>
              <a:ea typeface="Cambria"/>
              <a:cs typeface="Cambria"/>
              <a:sym typeface="Cambria"/>
            </a:endParaRPr>
          </a:p>
          <a:p>
            <a:pPr marL="0" lvl="0" indent="0" algn="l" rtl="0">
              <a:lnSpc>
                <a:spcPct val="100000"/>
              </a:lnSpc>
              <a:spcBef>
                <a:spcPts val="0"/>
              </a:spcBef>
              <a:spcAft>
                <a:spcPts val="0"/>
              </a:spcAft>
              <a:buSzPts val="2800"/>
              <a:buNone/>
            </a:pPr>
            <a:endParaRPr sz="2800" dirty="0">
              <a:latin typeface="Cambria"/>
              <a:ea typeface="Cambria"/>
              <a:cs typeface="Cambria"/>
              <a:sym typeface="Cambria"/>
            </a:endParaRPr>
          </a:p>
          <a:p>
            <a:pPr marL="0" lvl="0" indent="0" algn="l" rtl="0">
              <a:lnSpc>
                <a:spcPct val="100000"/>
              </a:lnSpc>
              <a:spcBef>
                <a:spcPts val="0"/>
              </a:spcBef>
              <a:spcAft>
                <a:spcPts val="0"/>
              </a:spcAft>
              <a:buSzPts val="2800"/>
              <a:buNone/>
            </a:pPr>
            <a:endParaRPr sz="2800">
              <a:latin typeface="Cambria"/>
              <a:ea typeface="Cambria"/>
              <a:cs typeface="Cambria"/>
              <a:sym typeface="Cambria"/>
            </a:endParaRPr>
          </a:p>
          <a:p>
            <a:pPr marL="0" lvl="0" indent="0" algn="l" rtl="0">
              <a:lnSpc>
                <a:spcPct val="100000"/>
              </a:lnSpc>
              <a:spcBef>
                <a:spcPts val="1800"/>
              </a:spcBef>
              <a:spcAft>
                <a:spcPts val="0"/>
              </a:spcAft>
              <a:buSzPts val="1800"/>
              <a:buNone/>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9"/>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000"/>
              <a:buFont typeface="Cambria"/>
              <a:buNone/>
            </a:pPr>
            <a:r>
              <a:rPr lang="en">
                <a:latin typeface="Cambria"/>
                <a:ea typeface="Cambria"/>
                <a:cs typeface="Cambria"/>
                <a:sym typeface="Cambria"/>
              </a:rPr>
              <a:t>ESSA Regulations: Alternate Assessments</a:t>
            </a:r>
            <a:endParaRPr/>
          </a:p>
        </p:txBody>
      </p:sp>
      <p:sp>
        <p:nvSpPr>
          <p:cNvPr id="300" name="Google Shape;300;p49"/>
          <p:cNvSpPr txBox="1">
            <a:spLocks noGrp="1"/>
          </p:cNvSpPr>
          <p:nvPr>
            <p:ph type="body" idx="1"/>
          </p:nvPr>
        </p:nvSpPr>
        <p:spPr>
          <a:xfrm>
            <a:off x="457200" y="1143001"/>
            <a:ext cx="8229600" cy="4648200"/>
          </a:xfrm>
          <a:prstGeom prst="rect">
            <a:avLst/>
          </a:prstGeom>
          <a:noFill/>
          <a:ln>
            <a:noFill/>
          </a:ln>
        </p:spPr>
        <p:txBody>
          <a:bodyPr spcFirstLastPara="1" wrap="square" lIns="91425" tIns="45700" rIns="91425" bIns="45700" anchor="t" anchorCtr="0">
            <a:normAutofit/>
          </a:bodyPr>
          <a:lstStyle/>
          <a:p>
            <a:pPr marL="257175" marR="30709" lvl="0" indent="-257175" algn="l" rtl="0">
              <a:lnSpc>
                <a:spcPct val="100000"/>
              </a:lnSpc>
              <a:spcBef>
                <a:spcPts val="0"/>
              </a:spcBef>
              <a:spcAft>
                <a:spcPts val="0"/>
              </a:spcAft>
              <a:buSzPts val="2400"/>
              <a:buChar char="▶"/>
            </a:pPr>
            <a:r>
              <a:rPr lang="en" sz="2400" b="0" i="0" u="none" strike="noStrike">
                <a:solidFill>
                  <a:schemeClr val="dk1"/>
                </a:solidFill>
                <a:latin typeface="Cambria"/>
                <a:ea typeface="Cambria"/>
                <a:cs typeface="Cambria"/>
                <a:sym typeface="Cambria"/>
              </a:rPr>
              <a:t>ESSA Assessment Regulations, Section 200.2(b)(3)(ii)(B)(2), State Responsibilities for Assessment</a:t>
            </a:r>
            <a:endParaRPr/>
          </a:p>
          <a:p>
            <a:pPr marL="257175" marR="0" lvl="0" indent="-257175" algn="l" rtl="0">
              <a:lnSpc>
                <a:spcPct val="100000"/>
              </a:lnSpc>
              <a:spcBef>
                <a:spcPts val="1800"/>
              </a:spcBef>
              <a:spcAft>
                <a:spcPts val="0"/>
              </a:spcAft>
              <a:buSzPts val="2400"/>
              <a:buChar char="▶"/>
            </a:pPr>
            <a:r>
              <a:rPr lang="en" sz="2400" b="0" i="0" u="none" strike="noStrike">
                <a:solidFill>
                  <a:srgbClr val="404040"/>
                </a:solidFill>
                <a:latin typeface="Cambria"/>
                <a:ea typeface="Cambria"/>
                <a:cs typeface="Cambria"/>
                <a:sym typeface="Cambria"/>
              </a:rPr>
              <a:t>With respect to </a:t>
            </a:r>
            <a:r>
              <a:rPr lang="en" sz="2400" i="0" u="none" strike="noStrike">
                <a:solidFill>
                  <a:srgbClr val="404040"/>
                </a:solidFill>
                <a:latin typeface="Cambria"/>
                <a:ea typeface="Cambria"/>
                <a:cs typeface="Cambria"/>
                <a:sym typeface="Cambria"/>
              </a:rPr>
              <a:t>alternate assessments</a:t>
            </a:r>
            <a:r>
              <a:rPr lang="en" sz="2400" b="0" i="0" u="none" strike="noStrike">
                <a:solidFill>
                  <a:srgbClr val="404040"/>
                </a:solidFill>
                <a:latin typeface="Cambria"/>
                <a:ea typeface="Cambria"/>
                <a:cs typeface="Cambria"/>
                <a:sym typeface="Cambria"/>
              </a:rPr>
              <a:t> for students with the most significant cognitive disabilities, </a:t>
            </a:r>
            <a:endParaRPr/>
          </a:p>
          <a:p>
            <a:pPr marL="257175" marR="0" lvl="0" indent="-257175" algn="l" rtl="0">
              <a:lnSpc>
                <a:spcPct val="100000"/>
              </a:lnSpc>
              <a:spcBef>
                <a:spcPts val="1800"/>
              </a:spcBef>
              <a:spcAft>
                <a:spcPts val="0"/>
              </a:spcAft>
              <a:buSzPts val="2400"/>
              <a:buChar char="▶"/>
            </a:pPr>
            <a:r>
              <a:rPr lang="en" sz="2400" b="0" i="0" u="none" strike="noStrike">
                <a:solidFill>
                  <a:srgbClr val="404040"/>
                </a:solidFill>
                <a:latin typeface="Cambria"/>
                <a:ea typeface="Cambria"/>
                <a:cs typeface="Cambria"/>
                <a:sym typeface="Cambria"/>
              </a:rPr>
              <a:t>Measure student performance based on </a:t>
            </a:r>
            <a:r>
              <a:rPr lang="en" sz="2400" b="1" i="0" u="none" strike="noStrike">
                <a:solidFill>
                  <a:srgbClr val="404040"/>
                </a:solidFill>
                <a:latin typeface="Cambria"/>
                <a:ea typeface="Cambria"/>
                <a:cs typeface="Cambria"/>
                <a:sym typeface="Cambria"/>
              </a:rPr>
              <a:t>alternate academic achievement standards</a:t>
            </a:r>
            <a:r>
              <a:rPr lang="en" sz="2400" b="0" i="0" u="none" strike="noStrike">
                <a:solidFill>
                  <a:srgbClr val="404040"/>
                </a:solidFill>
                <a:latin typeface="Cambria"/>
                <a:ea typeface="Cambria"/>
                <a:cs typeface="Cambria"/>
                <a:sym typeface="Cambria"/>
              </a:rPr>
              <a:t> defined by the State consistent with section 1111(b)(1)(E) of the Act that reflect professional judgment as to the highest possible standards achievable by such students </a:t>
            </a:r>
            <a:endParaRPr/>
          </a:p>
          <a:p>
            <a:pPr marL="257175" lvl="0" indent="-123825" algn="l" rtl="0">
              <a:lnSpc>
                <a:spcPct val="100000"/>
              </a:lnSpc>
              <a:spcBef>
                <a:spcPts val="1800"/>
              </a:spcBef>
              <a:spcAft>
                <a:spcPts val="0"/>
              </a:spcAft>
              <a:buSzPts val="2100"/>
              <a:buNone/>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0"/>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000"/>
              <a:buFont typeface="Cambria"/>
              <a:buNone/>
            </a:pPr>
            <a:r>
              <a:rPr lang="en">
                <a:latin typeface="Cambria"/>
                <a:ea typeface="Cambria"/>
                <a:cs typeface="Cambria"/>
                <a:sym typeface="Cambria"/>
              </a:rPr>
              <a:t>Alternate Assessments</a:t>
            </a:r>
            <a:endParaRPr/>
          </a:p>
        </p:txBody>
      </p:sp>
      <p:sp>
        <p:nvSpPr>
          <p:cNvPr id="306" name="Google Shape;306;p50"/>
          <p:cNvSpPr txBox="1">
            <a:spLocks noGrp="1"/>
          </p:cNvSpPr>
          <p:nvPr>
            <p:ph type="body" idx="1"/>
          </p:nvPr>
        </p:nvSpPr>
        <p:spPr>
          <a:xfrm>
            <a:off x="457200" y="1143001"/>
            <a:ext cx="8229600" cy="4648200"/>
          </a:xfrm>
          <a:prstGeom prst="rect">
            <a:avLst/>
          </a:prstGeom>
          <a:noFill/>
          <a:ln>
            <a:noFill/>
          </a:ln>
        </p:spPr>
        <p:txBody>
          <a:bodyPr spcFirstLastPara="1" wrap="square" lIns="91425" tIns="45700" rIns="91425" bIns="45700" anchor="t" anchorCtr="0">
            <a:normAutofit/>
          </a:bodyPr>
          <a:lstStyle/>
          <a:p>
            <a:pPr marL="257175" marR="30709" lvl="0" indent="-257175" algn="l" rtl="0">
              <a:lnSpc>
                <a:spcPct val="100000"/>
              </a:lnSpc>
              <a:spcBef>
                <a:spcPts val="0"/>
              </a:spcBef>
              <a:spcAft>
                <a:spcPts val="0"/>
              </a:spcAft>
              <a:buSzPts val="2400"/>
              <a:buChar char="▶"/>
            </a:pPr>
            <a:r>
              <a:rPr lang="en" sz="2400" b="0" i="0" u="none" strike="noStrike">
                <a:solidFill>
                  <a:schemeClr val="dk1"/>
                </a:solidFill>
                <a:latin typeface="Cambria"/>
                <a:ea typeface="Cambria"/>
                <a:cs typeface="Cambria"/>
                <a:sym typeface="Cambria"/>
              </a:rPr>
              <a:t>ESSA Assessment Regulations, Section 200.2(b)(3)(ii)(B)(2), State Responsibilities for Assessment (Cont.)</a:t>
            </a:r>
            <a:endParaRPr/>
          </a:p>
          <a:p>
            <a:pPr marL="257175" marR="30709" lvl="0" indent="-104775" algn="l" rtl="0">
              <a:lnSpc>
                <a:spcPct val="100000"/>
              </a:lnSpc>
              <a:spcBef>
                <a:spcPts val="1800"/>
              </a:spcBef>
              <a:spcAft>
                <a:spcPts val="0"/>
              </a:spcAft>
              <a:buSzPts val="2400"/>
              <a:buNone/>
            </a:pPr>
            <a:endParaRPr sz="2400" b="0" i="0" u="none" strike="noStrike">
              <a:solidFill>
                <a:schemeClr val="dk1"/>
              </a:solidFill>
              <a:latin typeface="Cambria"/>
              <a:ea typeface="Cambria"/>
              <a:cs typeface="Cambria"/>
              <a:sym typeface="Cambria"/>
            </a:endParaRPr>
          </a:p>
          <a:p>
            <a:pPr marL="257175" marR="0" lvl="0" indent="-257175" algn="l" rtl="0">
              <a:lnSpc>
                <a:spcPct val="100000"/>
              </a:lnSpc>
              <a:spcBef>
                <a:spcPts val="1800"/>
              </a:spcBef>
              <a:spcAft>
                <a:spcPts val="0"/>
              </a:spcAft>
              <a:buSzPts val="2400"/>
              <a:buChar char="▶"/>
            </a:pPr>
            <a:r>
              <a:rPr lang="en" sz="2400" b="0" i="0" u="none" strike="noStrike">
                <a:solidFill>
                  <a:srgbClr val="404040"/>
                </a:solidFill>
                <a:latin typeface="Cambria"/>
                <a:ea typeface="Cambria"/>
                <a:cs typeface="Cambria"/>
                <a:sym typeface="Cambria"/>
              </a:rPr>
              <a:t>to ensure that a student who meets the alternate academic achievement standards is on track to pursue postsecondary education or competitive integrated employment, consistent with the purposes of the Rehabilitation Act of 1973, as amended by the Workforce Innovation and Opportunity Act, as in effect on July 22, 2014.</a:t>
            </a:r>
            <a:endParaRPr/>
          </a:p>
          <a:p>
            <a:pPr marL="257175" lvl="0" indent="-123825" algn="l" rtl="0">
              <a:lnSpc>
                <a:spcPct val="100000"/>
              </a:lnSpc>
              <a:spcBef>
                <a:spcPts val="1800"/>
              </a:spcBef>
              <a:spcAft>
                <a:spcPts val="0"/>
              </a:spcAft>
              <a:buSzPts val="2100"/>
              <a:buNone/>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1"/>
          <p:cNvSpPr txBox="1">
            <a:spLocks noGrp="1"/>
          </p:cNvSpPr>
          <p:nvPr>
            <p:ph type="title"/>
          </p:nvPr>
        </p:nvSpPr>
        <p:spPr>
          <a:xfrm>
            <a:off x="543930" y="0"/>
            <a:ext cx="8208169" cy="672111"/>
          </a:xfrm>
          <a:prstGeom prst="rect">
            <a:avLst/>
          </a:prstGeom>
          <a:noFill/>
          <a:ln>
            <a:noFill/>
          </a:ln>
        </p:spPr>
        <p:txBody>
          <a:bodyPr spcFirstLastPara="1" wrap="square" lIns="0" tIns="0" rIns="0" bIns="0" anchor="b" anchorCtr="0">
            <a:noAutofit/>
          </a:bodyPr>
          <a:lstStyle/>
          <a:p>
            <a:pPr marL="0" lvl="0" indent="0" algn="ctr" rtl="0">
              <a:lnSpc>
                <a:spcPct val="90000"/>
              </a:lnSpc>
              <a:spcBef>
                <a:spcPts val="0"/>
              </a:spcBef>
              <a:spcAft>
                <a:spcPts val="0"/>
              </a:spcAft>
              <a:buClr>
                <a:schemeClr val="lt1"/>
              </a:buClr>
              <a:buSzPts val="3200"/>
              <a:buFont typeface="Cambria"/>
              <a:buNone/>
            </a:pPr>
            <a:r>
              <a:rPr lang="en" sz="3200">
                <a:latin typeface="Cambria"/>
                <a:ea typeface="Cambria"/>
                <a:cs typeface="Cambria"/>
                <a:sym typeface="Cambria"/>
              </a:rPr>
              <a:t>PURPOSE  OF WIOA</a:t>
            </a:r>
            <a:endParaRPr/>
          </a:p>
        </p:txBody>
      </p:sp>
      <p:sp>
        <p:nvSpPr>
          <p:cNvPr id="313" name="Google Shape;313;p51"/>
          <p:cNvSpPr txBox="1">
            <a:spLocks noGrp="1"/>
          </p:cNvSpPr>
          <p:nvPr>
            <p:ph type="body" idx="4294967295"/>
          </p:nvPr>
        </p:nvSpPr>
        <p:spPr>
          <a:xfrm>
            <a:off x="0" y="1143000"/>
            <a:ext cx="4035425" cy="4572000"/>
          </a:xfrm>
          <a:prstGeom prst="rect">
            <a:avLst/>
          </a:prstGeom>
          <a:noFill/>
          <a:ln>
            <a:noFill/>
          </a:ln>
        </p:spPr>
        <p:txBody>
          <a:bodyPr spcFirstLastPara="1" wrap="square" lIns="91425" tIns="45700" rIns="91425" bIns="45700" anchor="t" anchorCtr="0">
            <a:normAutofit/>
          </a:bodyPr>
          <a:lstStyle/>
          <a:p>
            <a:pPr marL="257175" lvl="0" indent="-257175" algn="l" rtl="0">
              <a:lnSpc>
                <a:spcPct val="100000"/>
              </a:lnSpc>
              <a:spcBef>
                <a:spcPts val="0"/>
              </a:spcBef>
              <a:spcAft>
                <a:spcPts val="0"/>
              </a:spcAft>
              <a:buSzPts val="2400"/>
              <a:buChar char="▶"/>
            </a:pPr>
            <a:r>
              <a:rPr lang="en" sz="2400">
                <a:solidFill>
                  <a:srgbClr val="333333"/>
                </a:solidFill>
                <a:latin typeface="Cambria"/>
                <a:ea typeface="Cambria"/>
                <a:cs typeface="Cambria"/>
                <a:sym typeface="Cambria"/>
              </a:rPr>
              <a:t>WIOA is designed to help job seekers with disabilities access employment, education, training, and support services to succeed in the labor market and to match employers with the skilled workers they need to compete in the global economy.</a:t>
            </a:r>
            <a:endParaRPr/>
          </a:p>
        </p:txBody>
      </p:sp>
      <p:pic>
        <p:nvPicPr>
          <p:cNvPr id="314" name="Google Shape;314;p51" descr="WIOA Graphic: Workforce Development Boards; Adult Education and Literacy; Public Vocational Rehabilitation; American Job Centers/One Stop Centers"/>
          <p:cNvPicPr preferRelativeResize="0"/>
          <p:nvPr/>
        </p:nvPicPr>
        <p:blipFill rotWithShape="1">
          <a:blip r:embed="rId3">
            <a:alphaModFix/>
          </a:blip>
          <a:srcRect l="9574" t="2528" r="2418" b="3683"/>
          <a:stretch/>
        </p:blipFill>
        <p:spPr>
          <a:xfrm>
            <a:off x="4652387" y="1142999"/>
            <a:ext cx="4099712" cy="398165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2"/>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000"/>
              <a:buFont typeface="Cambria"/>
              <a:buNone/>
            </a:pPr>
            <a:r>
              <a:rPr lang="en">
                <a:latin typeface="Cambria"/>
                <a:ea typeface="Cambria"/>
                <a:cs typeface="Cambria"/>
                <a:sym typeface="Cambria"/>
              </a:rPr>
              <a:t>Assessments, Transition and WIOA</a:t>
            </a:r>
            <a:endParaRPr/>
          </a:p>
        </p:txBody>
      </p:sp>
      <p:sp>
        <p:nvSpPr>
          <p:cNvPr id="321" name="Google Shape;321;p52"/>
          <p:cNvSpPr txBox="1">
            <a:spLocks noGrp="1"/>
          </p:cNvSpPr>
          <p:nvPr>
            <p:ph type="body" idx="1"/>
          </p:nvPr>
        </p:nvSpPr>
        <p:spPr>
          <a:xfrm>
            <a:off x="457200" y="1143001"/>
            <a:ext cx="8229600" cy="4648200"/>
          </a:xfrm>
          <a:prstGeom prst="rect">
            <a:avLst/>
          </a:prstGeom>
          <a:noFill/>
          <a:ln>
            <a:noFill/>
          </a:ln>
        </p:spPr>
        <p:txBody>
          <a:bodyPr spcFirstLastPara="1" wrap="square" lIns="91425" tIns="45700" rIns="91425" bIns="45700" anchor="t" anchorCtr="0">
            <a:normAutofit/>
          </a:bodyPr>
          <a:lstStyle/>
          <a:p>
            <a:pPr marL="257175" lvl="0" indent="-142875" algn="l" rtl="0">
              <a:lnSpc>
                <a:spcPct val="100000"/>
              </a:lnSpc>
              <a:spcBef>
                <a:spcPts val="0"/>
              </a:spcBef>
              <a:spcAft>
                <a:spcPts val="0"/>
              </a:spcAft>
              <a:buSzPts val="1800"/>
              <a:buNone/>
            </a:pPr>
            <a:endParaRPr sz="1800" b="0" i="0" u="none" strike="noStrike">
              <a:solidFill>
                <a:srgbClr val="000000"/>
              </a:solidFill>
              <a:latin typeface="Arial"/>
              <a:ea typeface="Arial"/>
              <a:cs typeface="Arial"/>
              <a:sym typeface="Arial"/>
            </a:endParaRPr>
          </a:p>
          <a:p>
            <a:pPr marL="257175" lvl="0" indent="-257175" algn="l" rtl="0">
              <a:lnSpc>
                <a:spcPct val="100000"/>
              </a:lnSpc>
              <a:spcBef>
                <a:spcPts val="1800"/>
              </a:spcBef>
              <a:spcAft>
                <a:spcPts val="0"/>
              </a:spcAft>
              <a:buSzPts val="2400"/>
              <a:buChar char="▶"/>
            </a:pPr>
            <a:r>
              <a:rPr lang="en" sz="2400" b="0" i="0" u="none" strike="noStrike">
                <a:solidFill>
                  <a:srgbClr val="000000"/>
                </a:solidFill>
                <a:latin typeface="Cambria"/>
                <a:ea typeface="Cambria"/>
                <a:cs typeface="Cambria"/>
                <a:sym typeface="Cambria"/>
              </a:rPr>
              <a:t>All states must demonstrate for the Federal </a:t>
            </a:r>
            <a:r>
              <a:rPr lang="en" sz="2400" b="1">
                <a:solidFill>
                  <a:srgbClr val="000000"/>
                </a:solidFill>
                <a:latin typeface="Cambria"/>
                <a:ea typeface="Cambria"/>
                <a:cs typeface="Cambria"/>
                <a:sym typeface="Cambria"/>
              </a:rPr>
              <a:t>A</a:t>
            </a:r>
            <a:r>
              <a:rPr lang="en" sz="2400" b="1" i="0" u="none" strike="noStrike">
                <a:solidFill>
                  <a:srgbClr val="000000"/>
                </a:solidFill>
                <a:latin typeface="Cambria"/>
                <a:ea typeface="Cambria"/>
                <a:cs typeface="Cambria"/>
                <a:sym typeface="Cambria"/>
              </a:rPr>
              <a:t>ssessment </a:t>
            </a:r>
            <a:r>
              <a:rPr lang="en" sz="2400" b="1">
                <a:solidFill>
                  <a:srgbClr val="000000"/>
                </a:solidFill>
                <a:latin typeface="Cambria"/>
                <a:ea typeface="Cambria"/>
                <a:cs typeface="Cambria"/>
                <a:sym typeface="Cambria"/>
              </a:rPr>
              <a:t>P</a:t>
            </a:r>
            <a:r>
              <a:rPr lang="en" sz="2400" b="1" i="0" u="none" strike="noStrike">
                <a:solidFill>
                  <a:srgbClr val="000000"/>
                </a:solidFill>
                <a:latin typeface="Cambria"/>
                <a:ea typeface="Cambria"/>
                <a:cs typeface="Cambria"/>
                <a:sym typeface="Cambria"/>
              </a:rPr>
              <a:t>eer </a:t>
            </a:r>
            <a:r>
              <a:rPr lang="en" sz="2400" b="1">
                <a:solidFill>
                  <a:srgbClr val="000000"/>
                </a:solidFill>
                <a:latin typeface="Cambria"/>
                <a:ea typeface="Cambria"/>
                <a:cs typeface="Cambria"/>
                <a:sym typeface="Cambria"/>
              </a:rPr>
              <a:t>R</a:t>
            </a:r>
            <a:r>
              <a:rPr lang="en" sz="2400" b="1" i="0" u="none" strike="noStrike">
                <a:solidFill>
                  <a:srgbClr val="000000"/>
                </a:solidFill>
                <a:latin typeface="Cambria"/>
                <a:ea typeface="Cambria"/>
                <a:cs typeface="Cambria"/>
                <a:sym typeface="Cambria"/>
              </a:rPr>
              <a:t>eview process, </a:t>
            </a:r>
            <a:r>
              <a:rPr lang="en" sz="2400" b="0" i="0" u="none" strike="noStrike">
                <a:solidFill>
                  <a:srgbClr val="000000"/>
                </a:solidFill>
                <a:latin typeface="Cambria"/>
                <a:ea typeface="Cambria"/>
                <a:cs typeface="Cambria"/>
                <a:sym typeface="Cambria"/>
              </a:rPr>
              <a:t>that students with disabilities who meet the state's alternate academic achievement standards are </a:t>
            </a:r>
            <a:r>
              <a:rPr lang="en" sz="2400" b="1" u="none" strike="noStrike">
                <a:solidFill>
                  <a:srgbClr val="000000"/>
                </a:solidFill>
                <a:latin typeface="Cambria"/>
                <a:ea typeface="Cambria"/>
                <a:cs typeface="Cambria"/>
                <a:sym typeface="Cambria"/>
              </a:rPr>
              <a:t>on track to pursue postsecondary education or competitive integrated employment</a:t>
            </a:r>
            <a:r>
              <a:rPr lang="en" sz="2400" b="0" i="0" u="none" strike="noStrike">
                <a:solidFill>
                  <a:srgbClr val="000000"/>
                </a:solidFill>
                <a:latin typeface="Cambria"/>
                <a:ea typeface="Cambria"/>
                <a:cs typeface="Cambria"/>
                <a:sym typeface="Cambria"/>
              </a:rPr>
              <a:t>.</a:t>
            </a:r>
            <a:endParaRPr/>
          </a:p>
          <a:p>
            <a:pPr marL="257175" lvl="0" indent="-104775" algn="l" rtl="0">
              <a:lnSpc>
                <a:spcPct val="100000"/>
              </a:lnSpc>
              <a:spcBef>
                <a:spcPts val="1800"/>
              </a:spcBef>
              <a:spcAft>
                <a:spcPts val="0"/>
              </a:spcAft>
              <a:buSzPts val="2400"/>
              <a:buNone/>
            </a:pPr>
            <a:endParaRPr sz="2400" b="0" i="0" u="none" strike="noStrike">
              <a:latin typeface="Cambria"/>
              <a:ea typeface="Cambria"/>
              <a:cs typeface="Cambria"/>
              <a:sym typeface="Cambria"/>
            </a:endParaRPr>
          </a:p>
          <a:p>
            <a:pPr marL="257175" marR="0" lvl="0" indent="-257175" algn="l" rtl="0">
              <a:lnSpc>
                <a:spcPct val="100000"/>
              </a:lnSpc>
              <a:spcBef>
                <a:spcPts val="1800"/>
              </a:spcBef>
              <a:spcAft>
                <a:spcPts val="0"/>
              </a:spcAft>
              <a:buSzPts val="2400"/>
              <a:buChar char="▶"/>
            </a:pPr>
            <a:r>
              <a:rPr lang="en" sz="2400" b="0" i="0" u="none" strike="noStrike">
                <a:solidFill>
                  <a:schemeClr val="dk1"/>
                </a:solidFill>
                <a:latin typeface="Cambria"/>
                <a:ea typeface="Cambria"/>
                <a:cs typeface="Cambria"/>
                <a:sym typeface="Cambria"/>
              </a:rPr>
              <a:t> States are required to coordinate educational services with the requirements of WIOA. </a:t>
            </a:r>
            <a:r>
              <a:rPr lang="en" sz="1800" b="0" i="0" u="none" strike="noStrike">
                <a:solidFill>
                  <a:schemeClr val="dk1"/>
                </a:solidFill>
                <a:latin typeface="Cambria"/>
                <a:ea typeface="Cambria"/>
                <a:cs typeface="Cambria"/>
                <a:sym typeface="Cambria"/>
              </a:rPr>
              <a:t>(WIOA 13 Sec. 102(b)(2)(D)(iii))</a:t>
            </a:r>
            <a:endParaRPr/>
          </a:p>
          <a:p>
            <a:pPr marL="257175" lvl="0" indent="-123825" algn="l" rtl="0">
              <a:lnSpc>
                <a:spcPct val="100000"/>
              </a:lnSpc>
              <a:spcBef>
                <a:spcPts val="1800"/>
              </a:spcBef>
              <a:spcAft>
                <a:spcPts val="0"/>
              </a:spcAft>
              <a:buSzPts val="2100"/>
              <a:buNone/>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3"/>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000"/>
              <a:buFont typeface="Cambria"/>
              <a:buNone/>
            </a:pPr>
            <a:r>
              <a:rPr lang="en">
                <a:latin typeface="Cambria"/>
                <a:ea typeface="Cambria"/>
                <a:cs typeface="Cambria"/>
                <a:sym typeface="Cambria"/>
              </a:rPr>
              <a:t>WIOA and Transition Activities</a:t>
            </a:r>
            <a:endParaRPr/>
          </a:p>
        </p:txBody>
      </p:sp>
      <p:sp>
        <p:nvSpPr>
          <p:cNvPr id="328" name="Google Shape;328;p53"/>
          <p:cNvSpPr txBox="1">
            <a:spLocks noGrp="1"/>
          </p:cNvSpPr>
          <p:nvPr>
            <p:ph type="body" idx="1"/>
          </p:nvPr>
        </p:nvSpPr>
        <p:spPr>
          <a:xfrm>
            <a:off x="457200" y="1143001"/>
            <a:ext cx="8229600" cy="4648200"/>
          </a:xfrm>
          <a:prstGeom prst="rect">
            <a:avLst/>
          </a:prstGeom>
          <a:noFill/>
          <a:ln>
            <a:noFill/>
          </a:ln>
        </p:spPr>
        <p:txBody>
          <a:bodyPr spcFirstLastPara="1" wrap="square" lIns="91425" tIns="45700" rIns="91425" bIns="45700" anchor="t" anchorCtr="0">
            <a:normAutofit/>
          </a:bodyPr>
          <a:lstStyle/>
          <a:p>
            <a:pPr marL="257175" lvl="0" indent="-123825" algn="l" rtl="0">
              <a:lnSpc>
                <a:spcPct val="100000"/>
              </a:lnSpc>
              <a:spcBef>
                <a:spcPts val="0"/>
              </a:spcBef>
              <a:spcAft>
                <a:spcPts val="0"/>
              </a:spcAft>
              <a:buSzPts val="2100"/>
              <a:buNone/>
            </a:pPr>
            <a:endParaRPr/>
          </a:p>
          <a:p>
            <a:pPr marL="257175" lvl="0" indent="-257175" algn="l" rtl="0">
              <a:lnSpc>
                <a:spcPct val="100000"/>
              </a:lnSpc>
              <a:spcBef>
                <a:spcPts val="1800"/>
              </a:spcBef>
              <a:spcAft>
                <a:spcPts val="0"/>
              </a:spcAft>
              <a:buSzPts val="2400"/>
              <a:buChar char="▶"/>
            </a:pPr>
            <a:r>
              <a:rPr lang="en" sz="2400">
                <a:solidFill>
                  <a:srgbClr val="333333"/>
                </a:solidFill>
                <a:latin typeface="Cambria"/>
                <a:ea typeface="Cambria"/>
                <a:cs typeface="Cambria"/>
                <a:sym typeface="Cambria"/>
              </a:rPr>
              <a:t>The Workforce Innovation and Opportunity Act (WIOA) requires</a:t>
            </a:r>
            <a:r>
              <a:rPr lang="en" sz="2400" b="1">
                <a:solidFill>
                  <a:srgbClr val="333333"/>
                </a:solidFill>
                <a:latin typeface="Cambria"/>
                <a:ea typeface="Cambria"/>
                <a:cs typeface="Cambria"/>
                <a:sym typeface="Cambria"/>
              </a:rPr>
              <a:t> vocational rehabilitation (VR)</a:t>
            </a:r>
            <a:r>
              <a:rPr lang="en" sz="2400">
                <a:solidFill>
                  <a:srgbClr val="333333"/>
                </a:solidFill>
                <a:latin typeface="Cambria"/>
                <a:ea typeface="Cambria"/>
                <a:cs typeface="Cambria"/>
                <a:sym typeface="Cambria"/>
              </a:rPr>
              <a:t> agencies to set aside at least 15% of their federal funds to provide</a:t>
            </a:r>
            <a:r>
              <a:rPr lang="en" sz="2400" b="1">
                <a:solidFill>
                  <a:srgbClr val="333333"/>
                </a:solidFill>
                <a:latin typeface="Cambria"/>
                <a:ea typeface="Cambria"/>
                <a:cs typeface="Cambria"/>
                <a:sym typeface="Cambria"/>
              </a:rPr>
              <a:t> "pre-employment transition services"</a:t>
            </a:r>
            <a:r>
              <a:rPr lang="en" sz="2400">
                <a:solidFill>
                  <a:srgbClr val="333333"/>
                </a:solidFill>
                <a:latin typeface="Cambria"/>
                <a:ea typeface="Cambria"/>
                <a:cs typeface="Cambria"/>
                <a:sym typeface="Cambria"/>
              </a:rPr>
              <a:t> to "Students with Disabilities who are eligible or potentially eligible for VR services.</a:t>
            </a:r>
            <a:endParaRPr/>
          </a:p>
          <a:p>
            <a:pPr marL="257175" lvl="0" indent="-257175" algn="l" rtl="0">
              <a:lnSpc>
                <a:spcPct val="100000"/>
              </a:lnSpc>
              <a:spcBef>
                <a:spcPts val="1800"/>
              </a:spcBef>
              <a:spcAft>
                <a:spcPts val="0"/>
              </a:spcAft>
              <a:buSzPts val="2400"/>
              <a:buChar char="▶"/>
            </a:pPr>
            <a:r>
              <a:rPr lang="en" sz="2400">
                <a:solidFill>
                  <a:srgbClr val="333333"/>
                </a:solidFill>
                <a:latin typeface="Cambria"/>
                <a:ea typeface="Cambria"/>
                <a:cs typeface="Cambria"/>
                <a:sym typeface="Cambria"/>
              </a:rPr>
              <a:t>Alternate achievement standards are aligned with expectations for competitive integrative employment and can help a student to meet these expectations.</a:t>
            </a:r>
            <a:endParaRPr/>
          </a:p>
          <a:p>
            <a:pPr marL="514350" lvl="1" indent="-19050" algn="l" rtl="0">
              <a:lnSpc>
                <a:spcPct val="100000"/>
              </a:lnSpc>
              <a:spcBef>
                <a:spcPts val="900"/>
              </a:spcBef>
              <a:spcAft>
                <a:spcPts val="0"/>
              </a:spcAft>
              <a:buSzPts val="2400"/>
              <a:buNone/>
            </a:pPr>
            <a:endParaRPr sz="2400">
              <a:solidFill>
                <a:srgbClr val="333333"/>
              </a:solidFill>
              <a:latin typeface="Cambria"/>
              <a:ea typeface="Cambria"/>
              <a:cs typeface="Cambria"/>
              <a:sym typeface="Cambria"/>
            </a:endParaRPr>
          </a:p>
          <a:p>
            <a:pPr marL="257175" lvl="0" indent="-123825" algn="l" rtl="0">
              <a:lnSpc>
                <a:spcPct val="100000"/>
              </a:lnSpc>
              <a:spcBef>
                <a:spcPts val="1800"/>
              </a:spcBef>
              <a:spcAft>
                <a:spcPts val="0"/>
              </a:spcAft>
              <a:buSzPts val="2100"/>
              <a:buNone/>
            </a:pPr>
            <a:endParaRPr>
              <a:solidFill>
                <a:srgbClr val="767676"/>
              </a:solidFill>
            </a:endParaRPr>
          </a:p>
          <a:p>
            <a:pPr marL="257175" lvl="0" indent="-123825" algn="l" rtl="0">
              <a:lnSpc>
                <a:spcPct val="100000"/>
              </a:lnSpc>
              <a:spcBef>
                <a:spcPts val="1800"/>
              </a:spcBef>
              <a:spcAft>
                <a:spcPts val="0"/>
              </a:spcAft>
              <a:buSzPts val="2100"/>
              <a:buNone/>
            </a:pPr>
            <a:endParaRPr>
              <a:solidFill>
                <a:srgbClr val="767676"/>
              </a:solidFill>
            </a:endParaRPr>
          </a:p>
          <a:p>
            <a:pPr marL="257175" lvl="0" indent="-123825" algn="l" rtl="0">
              <a:lnSpc>
                <a:spcPct val="100000"/>
              </a:lnSpc>
              <a:spcBef>
                <a:spcPts val="1800"/>
              </a:spcBef>
              <a:spcAft>
                <a:spcPts val="0"/>
              </a:spcAft>
              <a:buSzPts val="2100"/>
              <a:buNone/>
            </a:pPr>
            <a:endParaRPr>
              <a:solidFill>
                <a:srgbClr val="767676"/>
              </a:solidFill>
            </a:endParaRPr>
          </a:p>
          <a:p>
            <a:pPr marL="257175" lvl="0" indent="-123825" algn="l" rtl="0">
              <a:lnSpc>
                <a:spcPct val="100000"/>
              </a:lnSpc>
              <a:spcBef>
                <a:spcPts val="1800"/>
              </a:spcBef>
              <a:spcAft>
                <a:spcPts val="0"/>
              </a:spcAft>
              <a:buSzPts val="2100"/>
              <a:buNone/>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4"/>
          <p:cNvSpPr txBox="1">
            <a:spLocks noGrp="1"/>
          </p:cNvSpPr>
          <p:nvPr>
            <p:ph type="title"/>
          </p:nvPr>
        </p:nvSpPr>
        <p:spPr>
          <a:xfrm>
            <a:off x="623888" y="1709739"/>
            <a:ext cx="7886700" cy="1719262"/>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345065"/>
              </a:buClr>
              <a:buSzPts val="3300"/>
              <a:buFont typeface="Cambria"/>
              <a:buNone/>
            </a:pPr>
            <a:r>
              <a:rPr lang="en">
                <a:latin typeface="Cambria"/>
                <a:ea typeface="Cambria"/>
                <a:cs typeface="Cambria"/>
                <a:sym typeface="Cambria"/>
              </a:rPr>
              <a:t>Content Standards and Achievement Standards</a:t>
            </a:r>
            <a:endParaRPr/>
          </a:p>
        </p:txBody>
      </p:sp>
      <p:sp>
        <p:nvSpPr>
          <p:cNvPr id="334" name="Google Shape;334;p54"/>
          <p:cNvSpPr txBox="1">
            <a:spLocks noGrp="1"/>
          </p:cNvSpPr>
          <p:nvPr>
            <p:ph type="body" idx="1"/>
          </p:nvPr>
        </p:nvSpPr>
        <p:spPr>
          <a:xfrm>
            <a:off x="623888" y="3657600"/>
            <a:ext cx="7886700" cy="2432051"/>
          </a:xfrm>
          <a:prstGeom prst="rect">
            <a:avLst/>
          </a:prstGeom>
          <a:noFill/>
          <a:ln>
            <a:noFill/>
          </a:ln>
        </p:spPr>
        <p:txBody>
          <a:bodyPr spcFirstLastPara="1" wrap="square" lIns="0" tIns="45700" rIns="0" bIns="45700" anchor="t" anchorCtr="0">
            <a:normAutofit/>
          </a:bodyPr>
          <a:lstStyle/>
          <a:p>
            <a:pPr marL="0" lvl="0" indent="0" algn="ctr" rtl="0">
              <a:lnSpc>
                <a:spcPct val="100000"/>
              </a:lnSpc>
              <a:spcBef>
                <a:spcPts val="0"/>
              </a:spcBef>
              <a:spcAft>
                <a:spcPts val="0"/>
              </a:spcAft>
              <a:buSzPts val="1800"/>
              <a:buNone/>
            </a:pPr>
            <a:r>
              <a:rPr lang="en"/>
              <a:t>  </a:t>
            </a:r>
            <a:r>
              <a:rPr lang="en" sz="2800"/>
              <a:t> </a:t>
            </a:r>
            <a:r>
              <a:rPr lang="en" sz="2800">
                <a:latin typeface="Cambria"/>
                <a:ea typeface="Cambria"/>
                <a:cs typeface="Cambria"/>
                <a:sym typeface="Cambria"/>
              </a:rPr>
              <a:t>Providing Access to the General Education Curriculum</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5"/>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000"/>
              <a:buFont typeface="Cambria"/>
              <a:buNone/>
            </a:pPr>
            <a:r>
              <a:rPr lang="en">
                <a:latin typeface="Cambria"/>
                <a:ea typeface="Cambria"/>
                <a:cs typeface="Cambria"/>
                <a:sym typeface="Cambria"/>
              </a:rPr>
              <a:t>Content Standards vs. Achievement Standards</a:t>
            </a:r>
            <a:endParaRPr/>
          </a:p>
        </p:txBody>
      </p:sp>
      <p:sp>
        <p:nvSpPr>
          <p:cNvPr id="340" name="Google Shape;340;p55"/>
          <p:cNvSpPr txBox="1">
            <a:spLocks noGrp="1"/>
          </p:cNvSpPr>
          <p:nvPr>
            <p:ph type="body" idx="1"/>
          </p:nvPr>
        </p:nvSpPr>
        <p:spPr>
          <a:xfrm>
            <a:off x="457200" y="1143001"/>
            <a:ext cx="8229600" cy="4648200"/>
          </a:xfrm>
          <a:prstGeom prst="rect">
            <a:avLst/>
          </a:prstGeom>
          <a:noFill/>
          <a:ln>
            <a:noFill/>
          </a:ln>
        </p:spPr>
        <p:txBody>
          <a:bodyPr spcFirstLastPara="1" wrap="square" lIns="91425" tIns="45700" rIns="91425" bIns="45700" anchor="t" anchorCtr="0">
            <a:normAutofit/>
          </a:bodyPr>
          <a:lstStyle/>
          <a:p>
            <a:pPr marL="257175" lvl="0" indent="-104775" algn="l" rtl="0">
              <a:lnSpc>
                <a:spcPct val="100000"/>
              </a:lnSpc>
              <a:spcBef>
                <a:spcPts val="0"/>
              </a:spcBef>
              <a:spcAft>
                <a:spcPts val="0"/>
              </a:spcAft>
              <a:buSzPts val="2400"/>
              <a:buNone/>
            </a:pPr>
            <a:endParaRPr sz="2400" b="0" i="0" u="none" strike="noStrike">
              <a:latin typeface="Cambria"/>
              <a:ea typeface="Cambria"/>
              <a:cs typeface="Cambria"/>
              <a:sym typeface="Cambria"/>
            </a:endParaRPr>
          </a:p>
          <a:p>
            <a:pPr marL="257175" marR="0" lvl="0" indent="-257175" algn="l" rtl="0">
              <a:lnSpc>
                <a:spcPct val="100000"/>
              </a:lnSpc>
              <a:spcBef>
                <a:spcPts val="1800"/>
              </a:spcBef>
              <a:spcAft>
                <a:spcPts val="0"/>
              </a:spcAft>
              <a:buSzPts val="2400"/>
              <a:buChar char="▶"/>
            </a:pPr>
            <a:r>
              <a:rPr lang="en" sz="2400" b="1" i="0" u="none" strike="noStrike">
                <a:solidFill>
                  <a:srgbClr val="0F3E58"/>
                </a:solidFill>
                <a:latin typeface="Cambria"/>
                <a:ea typeface="Cambria"/>
                <a:cs typeface="Cambria"/>
                <a:sym typeface="Cambria"/>
              </a:rPr>
              <a:t>Content standards</a:t>
            </a:r>
            <a:r>
              <a:rPr lang="en" sz="2400" b="0" i="0" u="none" strike="noStrike">
                <a:solidFill>
                  <a:srgbClr val="0F3E58"/>
                </a:solidFill>
                <a:latin typeface="Cambria"/>
                <a:ea typeface="Cambria"/>
                <a:cs typeface="Cambria"/>
                <a:sym typeface="Cambria"/>
              </a:rPr>
              <a:t> define what students need to know and be able to do.</a:t>
            </a:r>
            <a:endParaRPr/>
          </a:p>
          <a:p>
            <a:pPr marL="514350" lvl="1" indent="-171450" algn="l" rtl="0">
              <a:lnSpc>
                <a:spcPct val="100000"/>
              </a:lnSpc>
              <a:spcBef>
                <a:spcPts val="900"/>
              </a:spcBef>
              <a:spcAft>
                <a:spcPts val="0"/>
              </a:spcAft>
              <a:buSzPts val="2100"/>
              <a:buChar char="•"/>
            </a:pPr>
            <a:r>
              <a:rPr lang="en" sz="2100" b="0" i="0" u="none" strike="noStrike">
                <a:solidFill>
                  <a:srgbClr val="0F3E58"/>
                </a:solidFill>
                <a:latin typeface="Cambria"/>
                <a:ea typeface="Cambria"/>
                <a:cs typeface="Cambria"/>
                <a:sym typeface="Cambria"/>
              </a:rPr>
              <a:t> (These are the standards in Core subject areas that states publish on their web sites).</a:t>
            </a:r>
            <a:endParaRPr/>
          </a:p>
          <a:p>
            <a:pPr marL="257175" marR="0" lvl="0" indent="-257175" algn="l" rtl="0">
              <a:lnSpc>
                <a:spcPct val="100000"/>
              </a:lnSpc>
              <a:spcBef>
                <a:spcPts val="1800"/>
              </a:spcBef>
              <a:spcAft>
                <a:spcPts val="0"/>
              </a:spcAft>
              <a:buSzPts val="2400"/>
              <a:buChar char="▶"/>
            </a:pPr>
            <a:r>
              <a:rPr lang="en" sz="2400" b="0" i="0" u="none" strike="noStrike">
                <a:solidFill>
                  <a:srgbClr val="0F3E58"/>
                </a:solidFill>
                <a:latin typeface="Cambria"/>
                <a:ea typeface="Cambria"/>
                <a:cs typeface="Cambria"/>
                <a:sym typeface="Cambria"/>
              </a:rPr>
              <a:t>•</a:t>
            </a:r>
            <a:r>
              <a:rPr lang="en" sz="2400" b="1" i="0" u="none" strike="noStrike">
                <a:solidFill>
                  <a:srgbClr val="0F3E58"/>
                </a:solidFill>
                <a:latin typeface="Cambria"/>
                <a:ea typeface="Cambria"/>
                <a:cs typeface="Cambria"/>
                <a:sym typeface="Cambria"/>
              </a:rPr>
              <a:t>Achievement standards</a:t>
            </a:r>
            <a:r>
              <a:rPr lang="en" sz="2400" b="0" i="0" u="none" strike="noStrike">
                <a:solidFill>
                  <a:srgbClr val="0F3E58"/>
                </a:solidFill>
                <a:latin typeface="Cambria"/>
                <a:ea typeface="Cambria"/>
                <a:cs typeface="Cambria"/>
                <a:sym typeface="Cambria"/>
              </a:rPr>
              <a:t> define how well the student is to perform -they define the expected performance of a student who is proficient.</a:t>
            </a:r>
            <a:endParaRPr/>
          </a:p>
          <a:p>
            <a:pPr marL="514350" lvl="1" indent="-171450" algn="l" rtl="0">
              <a:lnSpc>
                <a:spcPct val="100000"/>
              </a:lnSpc>
              <a:spcBef>
                <a:spcPts val="900"/>
              </a:spcBef>
              <a:spcAft>
                <a:spcPts val="0"/>
              </a:spcAft>
              <a:buSzPts val="2100"/>
              <a:buChar char="•"/>
            </a:pPr>
            <a:r>
              <a:rPr lang="en" sz="2100" b="0" i="0" u="none" strike="noStrike">
                <a:solidFill>
                  <a:srgbClr val="0F3E58"/>
                </a:solidFill>
                <a:latin typeface="Cambria"/>
                <a:ea typeface="Cambria"/>
                <a:cs typeface="Cambria"/>
                <a:sym typeface="Cambria"/>
              </a:rPr>
              <a:t>(proposed by test developers and approved by the state after examination of the impact on student performance state-wide)</a:t>
            </a:r>
            <a:endParaRPr/>
          </a:p>
          <a:p>
            <a:pPr marL="257175" lvl="0" indent="-123825" algn="l" rtl="0">
              <a:lnSpc>
                <a:spcPct val="100000"/>
              </a:lnSpc>
              <a:spcBef>
                <a:spcPts val="1800"/>
              </a:spcBef>
              <a:spcAft>
                <a:spcPts val="0"/>
              </a:spcAft>
              <a:buSzPts val="2100"/>
              <a:buNone/>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6"/>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000"/>
              <a:buFont typeface="Cambria"/>
              <a:buNone/>
            </a:pPr>
            <a:r>
              <a:rPr lang="en">
                <a:latin typeface="Cambria"/>
                <a:ea typeface="Cambria"/>
                <a:cs typeface="Cambria"/>
                <a:sym typeface="Cambria"/>
              </a:rPr>
              <a:t>Two Levels of Achievement Permitted under ESEA</a:t>
            </a:r>
            <a:endParaRPr/>
          </a:p>
        </p:txBody>
      </p:sp>
      <p:sp>
        <p:nvSpPr>
          <p:cNvPr id="347" name="Google Shape;347;p56"/>
          <p:cNvSpPr txBox="1">
            <a:spLocks noGrp="1"/>
          </p:cNvSpPr>
          <p:nvPr>
            <p:ph type="body" idx="1"/>
          </p:nvPr>
        </p:nvSpPr>
        <p:spPr>
          <a:xfrm>
            <a:off x="457200" y="1104900"/>
            <a:ext cx="8229600" cy="4648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100"/>
              <a:buNone/>
            </a:pPr>
            <a:endParaRPr/>
          </a:p>
          <a:p>
            <a:pPr marL="257175" lvl="0" indent="-123825" algn="l" rtl="0">
              <a:lnSpc>
                <a:spcPct val="100000"/>
              </a:lnSpc>
              <a:spcBef>
                <a:spcPts val="1800"/>
              </a:spcBef>
              <a:spcAft>
                <a:spcPts val="0"/>
              </a:spcAft>
              <a:buSzPts val="2100"/>
              <a:buNone/>
            </a:pPr>
            <a:endParaRPr/>
          </a:p>
          <a:p>
            <a:pPr marL="257175" lvl="0" indent="-257175" algn="l" rtl="0">
              <a:lnSpc>
                <a:spcPct val="100000"/>
              </a:lnSpc>
              <a:spcBef>
                <a:spcPts val="1800"/>
              </a:spcBef>
              <a:spcAft>
                <a:spcPts val="0"/>
              </a:spcAft>
              <a:buSzPts val="2400"/>
              <a:buChar char="▶"/>
            </a:pPr>
            <a:r>
              <a:rPr lang="en" sz="2400">
                <a:latin typeface="Cambria"/>
                <a:ea typeface="Cambria"/>
                <a:cs typeface="Cambria"/>
                <a:sym typeface="Cambria"/>
              </a:rPr>
              <a:t>Grade Level Achievement Standards</a:t>
            </a:r>
            <a:endParaRPr/>
          </a:p>
          <a:p>
            <a:pPr marL="514350" lvl="1" indent="-171450" algn="l" rtl="0">
              <a:lnSpc>
                <a:spcPct val="100000"/>
              </a:lnSpc>
              <a:spcBef>
                <a:spcPts val="900"/>
              </a:spcBef>
              <a:spcAft>
                <a:spcPts val="0"/>
              </a:spcAft>
              <a:buSzPts val="2400"/>
              <a:buChar char="•"/>
            </a:pPr>
            <a:r>
              <a:rPr lang="en" sz="2400">
                <a:latin typeface="Cambria"/>
                <a:ea typeface="Cambria"/>
                <a:cs typeface="Cambria"/>
                <a:sym typeface="Cambria"/>
              </a:rPr>
              <a:t>Represent expected level of achievement for the majority of students</a:t>
            </a:r>
            <a:endParaRPr/>
          </a:p>
          <a:p>
            <a:pPr marL="257175" lvl="0" indent="-104775" algn="l" rtl="0">
              <a:lnSpc>
                <a:spcPct val="100000"/>
              </a:lnSpc>
              <a:spcBef>
                <a:spcPts val="1800"/>
              </a:spcBef>
              <a:spcAft>
                <a:spcPts val="0"/>
              </a:spcAft>
              <a:buSzPts val="2400"/>
              <a:buNone/>
            </a:pPr>
            <a:endParaRPr sz="2400">
              <a:latin typeface="Cambria"/>
              <a:ea typeface="Cambria"/>
              <a:cs typeface="Cambria"/>
              <a:sym typeface="Cambria"/>
            </a:endParaRPr>
          </a:p>
          <a:p>
            <a:pPr marL="257175" lvl="0" indent="-257175" algn="l" rtl="0">
              <a:lnSpc>
                <a:spcPct val="100000"/>
              </a:lnSpc>
              <a:spcBef>
                <a:spcPts val="1800"/>
              </a:spcBef>
              <a:spcAft>
                <a:spcPts val="0"/>
              </a:spcAft>
              <a:buSzPts val="2400"/>
              <a:buChar char="▶"/>
            </a:pPr>
            <a:r>
              <a:rPr lang="en" sz="2400">
                <a:latin typeface="Cambria"/>
                <a:ea typeface="Cambria"/>
                <a:cs typeface="Cambria"/>
                <a:sym typeface="Cambria"/>
              </a:rPr>
              <a:t>Alternate Academic Achievement Standards</a:t>
            </a:r>
            <a:endParaRPr/>
          </a:p>
          <a:p>
            <a:pPr marL="514350" lvl="1" indent="-171450" algn="l" rtl="0">
              <a:lnSpc>
                <a:spcPct val="100000"/>
              </a:lnSpc>
              <a:spcBef>
                <a:spcPts val="900"/>
              </a:spcBef>
              <a:spcAft>
                <a:spcPts val="0"/>
              </a:spcAft>
              <a:buSzPts val="2400"/>
              <a:buChar char="•"/>
            </a:pPr>
            <a:r>
              <a:rPr lang="en" sz="2400">
                <a:latin typeface="Cambria"/>
                <a:ea typeface="Cambria"/>
                <a:cs typeface="Cambria"/>
                <a:sym typeface="Cambria"/>
              </a:rPr>
              <a:t>Represent expected level of achievement for up to 1% of students with the most significant cognitive disabilities</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7"/>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000"/>
              <a:buFont typeface="Cambria"/>
              <a:buNone/>
            </a:pPr>
            <a:r>
              <a:rPr lang="en">
                <a:latin typeface="Cambria"/>
                <a:ea typeface="Cambria"/>
                <a:cs typeface="Cambria"/>
                <a:sym typeface="Cambria"/>
              </a:rPr>
              <a:t>Alternate Assessments on Alternate Academic Achievement Standards</a:t>
            </a:r>
            <a:endParaRPr/>
          </a:p>
        </p:txBody>
      </p:sp>
      <p:sp>
        <p:nvSpPr>
          <p:cNvPr id="354" name="Google Shape;354;p57"/>
          <p:cNvSpPr txBox="1">
            <a:spLocks noGrp="1"/>
          </p:cNvSpPr>
          <p:nvPr>
            <p:ph type="body" idx="1"/>
          </p:nvPr>
        </p:nvSpPr>
        <p:spPr>
          <a:xfrm>
            <a:off x="457200" y="1143001"/>
            <a:ext cx="8229600" cy="464820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115000"/>
              </a:lnSpc>
              <a:spcBef>
                <a:spcPts val="0"/>
              </a:spcBef>
              <a:spcAft>
                <a:spcPts val="0"/>
              </a:spcAft>
              <a:buSzPct val="100000"/>
              <a:buNone/>
            </a:pPr>
            <a:endParaRPr sz="1800">
              <a:latin typeface="IBM Plex Sans"/>
              <a:ea typeface="IBM Plex Sans"/>
              <a:cs typeface="IBM Plex Sans"/>
              <a:sym typeface="IBM Plex Sans"/>
            </a:endParaRPr>
          </a:p>
          <a:p>
            <a:pPr marL="0" marR="0" lvl="0" indent="0" algn="l" rtl="0">
              <a:lnSpc>
                <a:spcPct val="115000"/>
              </a:lnSpc>
              <a:spcBef>
                <a:spcPts val="0"/>
              </a:spcBef>
              <a:spcAft>
                <a:spcPts val="0"/>
              </a:spcAft>
              <a:buSzPct val="100000"/>
              <a:buNone/>
            </a:pPr>
            <a:r>
              <a:rPr lang="en" sz="2400">
                <a:latin typeface="Cambria"/>
                <a:ea typeface="Cambria"/>
                <a:cs typeface="Cambria"/>
                <a:sym typeface="Cambria"/>
              </a:rPr>
              <a:t>Requirements for Alternate Academic Achievement Standards:</a:t>
            </a:r>
            <a:endParaRPr/>
          </a:p>
          <a:p>
            <a:pPr marL="0" marR="0" lvl="0" indent="0" algn="l" rtl="0">
              <a:lnSpc>
                <a:spcPct val="115000"/>
              </a:lnSpc>
              <a:spcBef>
                <a:spcPts val="0"/>
              </a:spcBef>
              <a:spcAft>
                <a:spcPts val="0"/>
              </a:spcAft>
              <a:buSzPct val="100000"/>
              <a:buNone/>
            </a:pPr>
            <a:endParaRPr sz="2400">
              <a:latin typeface="Cambria"/>
              <a:ea typeface="Cambria"/>
              <a:cs typeface="Cambria"/>
              <a:sym typeface="Cambria"/>
            </a:endParaRPr>
          </a:p>
          <a:p>
            <a:pPr marL="342900" marR="0" lvl="0" indent="-342900" algn="l" rtl="0">
              <a:lnSpc>
                <a:spcPct val="115000"/>
              </a:lnSpc>
              <a:spcBef>
                <a:spcPts val="0"/>
              </a:spcBef>
              <a:spcAft>
                <a:spcPts val="0"/>
              </a:spcAft>
              <a:buSzPct val="100000"/>
              <a:buFont typeface="Arial"/>
              <a:buChar char="●"/>
            </a:pPr>
            <a:r>
              <a:rPr lang="en" sz="2400" u="none" strike="noStrike">
                <a:latin typeface="Cambria"/>
                <a:ea typeface="Cambria"/>
                <a:cs typeface="Cambria"/>
                <a:sym typeface="Cambria"/>
              </a:rPr>
              <a:t>Be aligned with the state’s academic content standards for each grade level </a:t>
            </a:r>
            <a:endParaRPr/>
          </a:p>
          <a:p>
            <a:pPr marL="342900" marR="0" lvl="0" indent="-342900" algn="l" rtl="0">
              <a:lnSpc>
                <a:spcPct val="115000"/>
              </a:lnSpc>
              <a:spcBef>
                <a:spcPts val="0"/>
              </a:spcBef>
              <a:spcAft>
                <a:spcPts val="0"/>
              </a:spcAft>
              <a:buSzPct val="100000"/>
              <a:buFont typeface="Arial"/>
              <a:buChar char="●"/>
            </a:pPr>
            <a:r>
              <a:rPr lang="en" sz="2400" u="none" strike="noStrike">
                <a:latin typeface="Cambria"/>
                <a:ea typeface="Cambria"/>
                <a:cs typeface="Cambria"/>
                <a:sym typeface="Cambria"/>
              </a:rPr>
              <a:t>Promote access to the GEC as required by the IDEA</a:t>
            </a:r>
            <a:endParaRPr/>
          </a:p>
          <a:p>
            <a:pPr marL="342900" marR="0" lvl="0" indent="-342900" algn="l" rtl="0">
              <a:lnSpc>
                <a:spcPct val="115000"/>
              </a:lnSpc>
              <a:spcBef>
                <a:spcPts val="0"/>
              </a:spcBef>
              <a:spcAft>
                <a:spcPts val="0"/>
              </a:spcAft>
              <a:buSzPct val="100000"/>
              <a:buFont typeface="Arial"/>
              <a:buChar char="●"/>
            </a:pPr>
            <a:r>
              <a:rPr lang="en" sz="2400" u="none" strike="noStrike">
                <a:latin typeface="Cambria"/>
                <a:ea typeface="Cambria"/>
                <a:cs typeface="Cambria"/>
                <a:sym typeface="Cambria"/>
              </a:rPr>
              <a:t>Reflect professional judgment as to the highest possible standards achievable by such students</a:t>
            </a:r>
            <a:endParaRPr/>
          </a:p>
          <a:p>
            <a:pPr marL="342900" marR="0" lvl="0" indent="-342900" algn="l" rtl="0">
              <a:lnSpc>
                <a:spcPct val="115000"/>
              </a:lnSpc>
              <a:spcBef>
                <a:spcPts val="0"/>
              </a:spcBef>
              <a:spcAft>
                <a:spcPts val="0"/>
              </a:spcAft>
              <a:buSzPct val="100000"/>
              <a:buFont typeface="Arial"/>
              <a:buChar char="●"/>
            </a:pPr>
            <a:r>
              <a:rPr lang="en" sz="2400" u="none" strike="noStrike">
                <a:latin typeface="Cambria"/>
                <a:ea typeface="Cambria"/>
                <a:cs typeface="Cambria"/>
                <a:sym typeface="Cambria"/>
              </a:rPr>
              <a:t>Be designated in a student’s IEP as the standards that will be used for that student</a:t>
            </a:r>
            <a:endParaRPr/>
          </a:p>
          <a:p>
            <a:pPr marL="342900" marR="0" lvl="0" indent="-342900" algn="l" rtl="0">
              <a:lnSpc>
                <a:spcPct val="115000"/>
              </a:lnSpc>
              <a:spcBef>
                <a:spcPts val="0"/>
              </a:spcBef>
              <a:spcAft>
                <a:spcPts val="0"/>
              </a:spcAft>
              <a:buSzPct val="100000"/>
              <a:buFont typeface="Arial"/>
              <a:buChar char="●"/>
            </a:pPr>
            <a:r>
              <a:rPr lang="en" sz="2400" u="none" strike="noStrike">
                <a:latin typeface="Cambria"/>
                <a:ea typeface="Cambria"/>
                <a:cs typeface="Cambria"/>
                <a:sym typeface="Cambria"/>
              </a:rPr>
              <a:t>Be aligned to ensure that a student who meets the alternate academic achievement standards is on track to pursue postsecondary education or competitive integrated employment under WIOA.</a:t>
            </a:r>
            <a:endParaRPr/>
          </a:p>
          <a:p>
            <a:pPr marL="257175" lvl="0" indent="-133858" algn="l" rtl="0">
              <a:lnSpc>
                <a:spcPct val="100000"/>
              </a:lnSpc>
              <a:spcBef>
                <a:spcPts val="1800"/>
              </a:spcBef>
              <a:spcAft>
                <a:spcPts val="0"/>
              </a:spcAft>
              <a:buSzPct val="100000"/>
              <a:buNone/>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8"/>
          <p:cNvSpPr txBox="1">
            <a:spLocks noGrp="1"/>
          </p:cNvSpPr>
          <p:nvPr>
            <p:ph type="title"/>
          </p:nvPr>
        </p:nvSpPr>
        <p:spPr>
          <a:xfrm>
            <a:off x="285175" y="97275"/>
            <a:ext cx="8446500" cy="4410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2800"/>
              <a:buFont typeface="Cambria"/>
              <a:buNone/>
            </a:pPr>
            <a:r>
              <a:rPr lang="en" sz="2700">
                <a:latin typeface="Cambria"/>
                <a:ea typeface="Cambria"/>
                <a:cs typeface="Cambria"/>
                <a:sym typeface="Cambria"/>
              </a:rPr>
              <a:t>Side by Side Examination of General/Alternate  Standards</a:t>
            </a:r>
            <a:endParaRPr sz="2900"/>
          </a:p>
        </p:txBody>
      </p:sp>
      <p:graphicFrame>
        <p:nvGraphicFramePr>
          <p:cNvPr id="361" name="Google Shape;361;p58" descr="Examination of Standards"/>
          <p:cNvGraphicFramePr/>
          <p:nvPr>
            <p:extLst>
              <p:ext uri="{D42A27DB-BD31-4B8C-83A1-F6EECF244321}">
                <p14:modId xmlns:p14="http://schemas.microsoft.com/office/powerpoint/2010/main" val="2726116791"/>
              </p:ext>
            </p:extLst>
          </p:nvPr>
        </p:nvGraphicFramePr>
        <p:xfrm>
          <a:off x="139575" y="831027"/>
          <a:ext cx="8864850" cy="5290150"/>
        </p:xfrm>
        <a:graphic>
          <a:graphicData uri="http://schemas.openxmlformats.org/drawingml/2006/table">
            <a:tbl>
              <a:tblPr firstRow="1">
                <a:noFill/>
                <a:tableStyleId>{B954B630-8E13-49E7-919F-DCBE04D364F7}</a:tableStyleId>
              </a:tblPr>
              <a:tblGrid>
                <a:gridCol w="4432425">
                  <a:extLst>
                    <a:ext uri="{9D8B030D-6E8A-4147-A177-3AD203B41FA5}">
                      <a16:colId xmlns:a16="http://schemas.microsoft.com/office/drawing/2014/main" val="20000"/>
                    </a:ext>
                  </a:extLst>
                </a:gridCol>
                <a:gridCol w="4432425">
                  <a:extLst>
                    <a:ext uri="{9D8B030D-6E8A-4147-A177-3AD203B41FA5}">
                      <a16:colId xmlns:a16="http://schemas.microsoft.com/office/drawing/2014/main" val="20001"/>
                    </a:ext>
                  </a:extLst>
                </a:gridCol>
              </a:tblGrid>
              <a:tr h="287150">
                <a:tc>
                  <a:txBody>
                    <a:bodyPr/>
                    <a:lstStyle/>
                    <a:p>
                      <a:pPr marL="0" lvl="0" indent="0" algn="ctr" rtl="0">
                        <a:lnSpc>
                          <a:spcPct val="90000"/>
                        </a:lnSpc>
                        <a:spcBef>
                          <a:spcPts val="0"/>
                        </a:spcBef>
                        <a:spcAft>
                          <a:spcPts val="0"/>
                        </a:spcAft>
                        <a:buNone/>
                      </a:pPr>
                      <a:r>
                        <a:rPr lang="en" sz="1250" b="1" dirty="0"/>
                        <a:t>CCSS Grade-Level Standards</a:t>
                      </a:r>
                      <a:endParaRPr sz="1250" b="1" dirty="0"/>
                    </a:p>
                  </a:txBody>
                  <a:tcPr marL="0" marR="0" marT="0" marB="0">
                    <a:solidFill>
                      <a:schemeClr val="lt2"/>
                    </a:solidFill>
                  </a:tcPr>
                </a:tc>
                <a:tc>
                  <a:txBody>
                    <a:bodyPr/>
                    <a:lstStyle/>
                    <a:p>
                      <a:pPr marL="0" lvl="0" indent="0" algn="ctr" rtl="0">
                        <a:lnSpc>
                          <a:spcPct val="80000"/>
                        </a:lnSpc>
                        <a:spcBef>
                          <a:spcPts val="0"/>
                        </a:spcBef>
                        <a:spcAft>
                          <a:spcPts val="0"/>
                        </a:spcAft>
                        <a:buNone/>
                      </a:pPr>
                      <a:r>
                        <a:rPr lang="en" sz="1250" b="1" dirty="0"/>
                        <a:t>DLM Essential Elements</a:t>
                      </a:r>
                      <a:endParaRPr sz="1250" b="1" dirty="0"/>
                    </a:p>
                  </a:txBody>
                  <a:tcPr marL="0" marR="0" marT="0" marB="0">
                    <a:solidFill>
                      <a:schemeClr val="lt2"/>
                    </a:solidFill>
                  </a:tcPr>
                </a:tc>
                <a:extLst>
                  <a:ext uri="{0D108BD9-81ED-4DB2-BD59-A6C34878D82A}">
                    <a16:rowId xmlns:a16="http://schemas.microsoft.com/office/drawing/2014/main" val="10000"/>
                  </a:ext>
                </a:extLst>
              </a:tr>
              <a:tr h="287150">
                <a:tc gridSpan="2">
                  <a:txBody>
                    <a:bodyPr/>
                    <a:lstStyle/>
                    <a:p>
                      <a:pPr marL="0" lvl="0" indent="0" algn="ctr" rtl="0">
                        <a:lnSpc>
                          <a:spcPct val="90000"/>
                        </a:lnSpc>
                        <a:spcBef>
                          <a:spcPts val="0"/>
                        </a:spcBef>
                        <a:spcAft>
                          <a:spcPts val="0"/>
                        </a:spcAft>
                        <a:buNone/>
                      </a:pPr>
                      <a:r>
                        <a:rPr lang="en" sz="1250" b="1"/>
                        <a:t>Key Ideas and Details</a:t>
                      </a:r>
                      <a:endParaRPr sz="1250" b="1"/>
                    </a:p>
                  </a:txBody>
                  <a:tcPr marL="0" marR="0" marT="0" marB="0">
                    <a:solidFill>
                      <a:srgbClr val="B8EEF5"/>
                    </a:solidFill>
                  </a:tcPr>
                </a:tc>
                <a:tc hMerge="1">
                  <a:txBody>
                    <a:bodyPr/>
                    <a:lstStyle/>
                    <a:p>
                      <a:endParaRPr lang="en-US"/>
                    </a:p>
                  </a:txBody>
                  <a:tcPr/>
                </a:tc>
                <a:extLst>
                  <a:ext uri="{0D108BD9-81ED-4DB2-BD59-A6C34878D82A}">
                    <a16:rowId xmlns:a16="http://schemas.microsoft.com/office/drawing/2014/main" val="10001"/>
                  </a:ext>
                </a:extLst>
              </a:tr>
              <a:tr h="420150">
                <a:tc>
                  <a:txBody>
                    <a:bodyPr/>
                    <a:lstStyle/>
                    <a:p>
                      <a:pPr marL="0" lvl="0" indent="0" algn="l" rtl="0">
                        <a:lnSpc>
                          <a:spcPct val="90000"/>
                        </a:lnSpc>
                        <a:spcBef>
                          <a:spcPts val="0"/>
                        </a:spcBef>
                        <a:spcAft>
                          <a:spcPts val="0"/>
                        </a:spcAft>
                        <a:buNone/>
                      </a:pPr>
                      <a:r>
                        <a:rPr lang="en" sz="1250" b="1"/>
                        <a:t>RL.K.1 </a:t>
                      </a:r>
                      <a:r>
                        <a:rPr lang="en" sz="1250"/>
                        <a:t>With prompting and support, ask and answer questions about key details in a text. </a:t>
                      </a:r>
                      <a:endParaRPr sz="1250"/>
                    </a:p>
                  </a:txBody>
                  <a:tcPr marL="0" marR="0" marT="0" marB="0"/>
                </a:tc>
                <a:tc>
                  <a:txBody>
                    <a:bodyPr/>
                    <a:lstStyle/>
                    <a:p>
                      <a:pPr marL="0" lvl="0" indent="0" algn="l" rtl="0">
                        <a:lnSpc>
                          <a:spcPct val="90000"/>
                        </a:lnSpc>
                        <a:spcBef>
                          <a:spcPts val="0"/>
                        </a:spcBef>
                        <a:spcAft>
                          <a:spcPts val="0"/>
                        </a:spcAft>
                        <a:buNone/>
                      </a:pPr>
                      <a:r>
                        <a:rPr lang="en" sz="1250" b="1"/>
                        <a:t>ELA.EE.RL.K.1</a:t>
                      </a:r>
                      <a:r>
                        <a:rPr lang="en" sz="1250"/>
                        <a:t> With guidance and support, identify details in familiar stories.</a:t>
                      </a:r>
                      <a:endParaRPr sz="1250"/>
                    </a:p>
                  </a:txBody>
                  <a:tcPr marL="0" marR="0" marT="0" marB="0"/>
                </a:tc>
                <a:extLst>
                  <a:ext uri="{0D108BD9-81ED-4DB2-BD59-A6C34878D82A}">
                    <a16:rowId xmlns:a16="http://schemas.microsoft.com/office/drawing/2014/main" val="10002"/>
                  </a:ext>
                </a:extLst>
              </a:tr>
              <a:tr h="420150">
                <a:tc>
                  <a:txBody>
                    <a:bodyPr/>
                    <a:lstStyle/>
                    <a:p>
                      <a:pPr marL="0" lvl="0" indent="0" algn="l" rtl="0">
                        <a:lnSpc>
                          <a:spcPct val="90000"/>
                        </a:lnSpc>
                        <a:spcBef>
                          <a:spcPts val="0"/>
                        </a:spcBef>
                        <a:spcAft>
                          <a:spcPts val="0"/>
                        </a:spcAft>
                        <a:buNone/>
                      </a:pPr>
                      <a:r>
                        <a:rPr lang="en" sz="1250" b="1"/>
                        <a:t>RL.K.2 </a:t>
                      </a:r>
                      <a:r>
                        <a:rPr lang="en" sz="1250"/>
                        <a:t>With prompting and support, retell familiar stories, including key details.</a:t>
                      </a:r>
                      <a:endParaRPr sz="1250"/>
                    </a:p>
                  </a:txBody>
                  <a:tcPr marL="0" marR="0" marT="0" marB="0"/>
                </a:tc>
                <a:tc>
                  <a:txBody>
                    <a:bodyPr/>
                    <a:lstStyle/>
                    <a:p>
                      <a:pPr marL="0" lvl="0" indent="0" algn="l" rtl="0">
                        <a:lnSpc>
                          <a:spcPct val="90000"/>
                        </a:lnSpc>
                        <a:spcBef>
                          <a:spcPts val="0"/>
                        </a:spcBef>
                        <a:spcAft>
                          <a:spcPts val="0"/>
                        </a:spcAft>
                        <a:buNone/>
                      </a:pPr>
                      <a:r>
                        <a:rPr lang="en" sz="1250" b="1"/>
                        <a:t>ELA.EE.RL.K.2 </a:t>
                      </a:r>
                      <a:r>
                        <a:rPr lang="en" sz="1250"/>
                        <a:t>With guidance and support, identify major events in familiar stories. </a:t>
                      </a:r>
                      <a:endParaRPr sz="1250"/>
                    </a:p>
                  </a:txBody>
                  <a:tcPr marL="0" marR="0" marT="0" marB="0"/>
                </a:tc>
                <a:extLst>
                  <a:ext uri="{0D108BD9-81ED-4DB2-BD59-A6C34878D82A}">
                    <a16:rowId xmlns:a16="http://schemas.microsoft.com/office/drawing/2014/main" val="10003"/>
                  </a:ext>
                </a:extLst>
              </a:tr>
              <a:tr h="420150">
                <a:tc>
                  <a:txBody>
                    <a:bodyPr/>
                    <a:lstStyle/>
                    <a:p>
                      <a:pPr marL="0" lvl="0" indent="0" algn="l" rtl="0">
                        <a:lnSpc>
                          <a:spcPct val="90000"/>
                        </a:lnSpc>
                        <a:spcBef>
                          <a:spcPts val="0"/>
                        </a:spcBef>
                        <a:spcAft>
                          <a:spcPts val="0"/>
                        </a:spcAft>
                        <a:buNone/>
                      </a:pPr>
                      <a:r>
                        <a:rPr lang="en" sz="1250" b="1"/>
                        <a:t>RL.K.3 </a:t>
                      </a:r>
                      <a:r>
                        <a:rPr lang="en" sz="1250"/>
                        <a:t>With prompting and support, identify characters, settings, and major events in a story.</a:t>
                      </a:r>
                      <a:endParaRPr sz="1250"/>
                    </a:p>
                  </a:txBody>
                  <a:tcPr marL="0" marR="0" marT="0" marB="0"/>
                </a:tc>
                <a:tc>
                  <a:txBody>
                    <a:bodyPr/>
                    <a:lstStyle/>
                    <a:p>
                      <a:pPr marL="0" lvl="0" indent="0" algn="l" rtl="0">
                        <a:lnSpc>
                          <a:spcPct val="90000"/>
                        </a:lnSpc>
                        <a:spcBef>
                          <a:spcPts val="0"/>
                        </a:spcBef>
                        <a:spcAft>
                          <a:spcPts val="0"/>
                        </a:spcAft>
                        <a:buNone/>
                      </a:pPr>
                      <a:r>
                        <a:rPr lang="en" sz="1250" b="1"/>
                        <a:t>ELA.EE.RL.K.3</a:t>
                      </a:r>
                      <a:r>
                        <a:rPr lang="en" sz="1250"/>
                        <a:t> With guidance and support, identify characters and settings in a familiar story.</a:t>
                      </a:r>
                      <a:endParaRPr sz="1250"/>
                    </a:p>
                  </a:txBody>
                  <a:tcPr marL="0" marR="0" marT="0" marB="0"/>
                </a:tc>
                <a:extLst>
                  <a:ext uri="{0D108BD9-81ED-4DB2-BD59-A6C34878D82A}">
                    <a16:rowId xmlns:a16="http://schemas.microsoft.com/office/drawing/2014/main" val="10004"/>
                  </a:ext>
                </a:extLst>
              </a:tr>
              <a:tr h="287150">
                <a:tc gridSpan="2">
                  <a:txBody>
                    <a:bodyPr/>
                    <a:lstStyle/>
                    <a:p>
                      <a:pPr marL="0" lvl="0" indent="0" algn="ctr" rtl="0">
                        <a:lnSpc>
                          <a:spcPct val="90000"/>
                        </a:lnSpc>
                        <a:spcBef>
                          <a:spcPts val="0"/>
                        </a:spcBef>
                        <a:spcAft>
                          <a:spcPts val="0"/>
                        </a:spcAft>
                        <a:buNone/>
                      </a:pPr>
                      <a:r>
                        <a:rPr lang="en" sz="1250" b="1"/>
                        <a:t>Craft and Structure</a:t>
                      </a:r>
                      <a:endParaRPr sz="1250" b="1"/>
                    </a:p>
                  </a:txBody>
                  <a:tcPr marL="0" marR="0" marT="0" marB="0">
                    <a:solidFill>
                      <a:srgbClr val="B8EEF5"/>
                    </a:solidFill>
                  </a:tcPr>
                </a:tc>
                <a:tc hMerge="1">
                  <a:txBody>
                    <a:bodyPr/>
                    <a:lstStyle/>
                    <a:p>
                      <a:endParaRPr lang="en-US"/>
                    </a:p>
                  </a:txBody>
                  <a:tcPr/>
                </a:tc>
                <a:extLst>
                  <a:ext uri="{0D108BD9-81ED-4DB2-BD59-A6C34878D82A}">
                    <a16:rowId xmlns:a16="http://schemas.microsoft.com/office/drawing/2014/main" val="10005"/>
                  </a:ext>
                </a:extLst>
              </a:tr>
              <a:tr h="420150">
                <a:tc>
                  <a:txBody>
                    <a:bodyPr/>
                    <a:lstStyle/>
                    <a:p>
                      <a:pPr marL="0" lvl="0" indent="0" algn="l" rtl="0">
                        <a:lnSpc>
                          <a:spcPct val="90000"/>
                        </a:lnSpc>
                        <a:spcBef>
                          <a:spcPts val="0"/>
                        </a:spcBef>
                        <a:spcAft>
                          <a:spcPts val="0"/>
                        </a:spcAft>
                        <a:buNone/>
                      </a:pPr>
                      <a:r>
                        <a:rPr lang="en" sz="1250" b="1"/>
                        <a:t>RL.K.4 </a:t>
                      </a:r>
                      <a:r>
                        <a:rPr lang="en" sz="1250"/>
                        <a:t>Ask and answer questions about unknown words in a text.</a:t>
                      </a:r>
                      <a:endParaRPr sz="1250"/>
                    </a:p>
                  </a:txBody>
                  <a:tcPr marL="0" marR="0" marT="0" marB="0"/>
                </a:tc>
                <a:tc>
                  <a:txBody>
                    <a:bodyPr/>
                    <a:lstStyle/>
                    <a:p>
                      <a:pPr marL="0" lvl="0" indent="0" algn="l" rtl="0">
                        <a:lnSpc>
                          <a:spcPct val="90000"/>
                        </a:lnSpc>
                        <a:spcBef>
                          <a:spcPts val="0"/>
                        </a:spcBef>
                        <a:spcAft>
                          <a:spcPts val="0"/>
                        </a:spcAft>
                        <a:buNone/>
                      </a:pPr>
                      <a:r>
                        <a:rPr lang="en" sz="1250" b="1"/>
                        <a:t>ELA.EE.RL.K.4 </a:t>
                      </a:r>
                      <a:r>
                        <a:rPr lang="en" sz="1250"/>
                        <a:t>With guidance and support, indicate when an unknown word is used in a text. </a:t>
                      </a:r>
                      <a:endParaRPr sz="1250"/>
                    </a:p>
                  </a:txBody>
                  <a:tcPr marL="0" marR="0" marT="0" marB="0"/>
                </a:tc>
                <a:extLst>
                  <a:ext uri="{0D108BD9-81ED-4DB2-BD59-A6C34878D82A}">
                    <a16:rowId xmlns:a16="http://schemas.microsoft.com/office/drawing/2014/main" val="10006"/>
                  </a:ext>
                </a:extLst>
              </a:tr>
              <a:tr h="420150">
                <a:tc>
                  <a:txBody>
                    <a:bodyPr/>
                    <a:lstStyle/>
                    <a:p>
                      <a:pPr marL="0" lvl="0" indent="0" algn="l" rtl="0">
                        <a:lnSpc>
                          <a:spcPct val="90000"/>
                        </a:lnSpc>
                        <a:spcBef>
                          <a:spcPts val="0"/>
                        </a:spcBef>
                        <a:spcAft>
                          <a:spcPts val="0"/>
                        </a:spcAft>
                        <a:buNone/>
                      </a:pPr>
                      <a:r>
                        <a:rPr lang="en" sz="1250" b="1"/>
                        <a:t>RL.K.5</a:t>
                      </a:r>
                      <a:r>
                        <a:rPr lang="en" sz="1250"/>
                        <a:t> Recognize common types of texts (e.g., storybooks, poems).</a:t>
                      </a:r>
                      <a:endParaRPr sz="1250"/>
                    </a:p>
                  </a:txBody>
                  <a:tcPr marL="0" marR="0" marT="0" marB="0"/>
                </a:tc>
                <a:tc>
                  <a:txBody>
                    <a:bodyPr/>
                    <a:lstStyle/>
                    <a:p>
                      <a:pPr marL="0" lvl="0" indent="0" algn="l" rtl="0">
                        <a:lnSpc>
                          <a:spcPct val="90000"/>
                        </a:lnSpc>
                        <a:spcBef>
                          <a:spcPts val="0"/>
                        </a:spcBef>
                        <a:spcAft>
                          <a:spcPts val="0"/>
                        </a:spcAft>
                        <a:buNone/>
                      </a:pPr>
                      <a:r>
                        <a:rPr lang="en" sz="1250" b="1"/>
                        <a:t>ELA.EE.RL.K.5</a:t>
                      </a:r>
                      <a:r>
                        <a:rPr lang="en" sz="1250"/>
                        <a:t> With guidance and support, distinguish between words and illustrations in a story. </a:t>
                      </a:r>
                      <a:endParaRPr sz="1250"/>
                    </a:p>
                  </a:txBody>
                  <a:tcPr marL="0" marR="0" marT="0" marB="0"/>
                </a:tc>
                <a:extLst>
                  <a:ext uri="{0D108BD9-81ED-4DB2-BD59-A6C34878D82A}">
                    <a16:rowId xmlns:a16="http://schemas.microsoft.com/office/drawing/2014/main" val="10007"/>
                  </a:ext>
                </a:extLst>
              </a:tr>
              <a:tr h="553150">
                <a:tc>
                  <a:txBody>
                    <a:bodyPr/>
                    <a:lstStyle/>
                    <a:p>
                      <a:pPr marL="0" lvl="0" indent="0" algn="l" rtl="0">
                        <a:lnSpc>
                          <a:spcPct val="90000"/>
                        </a:lnSpc>
                        <a:spcBef>
                          <a:spcPts val="0"/>
                        </a:spcBef>
                        <a:spcAft>
                          <a:spcPts val="0"/>
                        </a:spcAft>
                        <a:buNone/>
                      </a:pPr>
                      <a:r>
                        <a:rPr lang="en" sz="1250" b="1"/>
                        <a:t>RL.K.6 </a:t>
                      </a:r>
                      <a:r>
                        <a:rPr lang="en" sz="1250"/>
                        <a:t>With prompting and support, name the author and illustrator of a story and define the role of each in telling the story.</a:t>
                      </a:r>
                      <a:endParaRPr sz="1250"/>
                    </a:p>
                  </a:txBody>
                  <a:tcPr marL="0" marR="0" marT="0" marB="0"/>
                </a:tc>
                <a:tc>
                  <a:txBody>
                    <a:bodyPr/>
                    <a:lstStyle/>
                    <a:p>
                      <a:pPr marL="0" lvl="0" indent="0" algn="l" rtl="0">
                        <a:lnSpc>
                          <a:spcPct val="90000"/>
                        </a:lnSpc>
                        <a:spcBef>
                          <a:spcPts val="0"/>
                        </a:spcBef>
                        <a:spcAft>
                          <a:spcPts val="0"/>
                        </a:spcAft>
                        <a:buNone/>
                      </a:pPr>
                      <a:r>
                        <a:rPr lang="en" sz="1250" b="1"/>
                        <a:t>ELA.EE.RL.K.6</a:t>
                      </a:r>
                      <a:r>
                        <a:rPr lang="en" sz="1250"/>
                        <a:t> With guidance and support, distinguish between words and illustrations in a story.</a:t>
                      </a:r>
                      <a:endParaRPr sz="1250"/>
                    </a:p>
                  </a:txBody>
                  <a:tcPr marL="0" marR="0" marT="0" marB="0"/>
                </a:tc>
                <a:extLst>
                  <a:ext uri="{0D108BD9-81ED-4DB2-BD59-A6C34878D82A}">
                    <a16:rowId xmlns:a16="http://schemas.microsoft.com/office/drawing/2014/main" val="10008"/>
                  </a:ext>
                </a:extLst>
              </a:tr>
              <a:tr h="287150">
                <a:tc gridSpan="2">
                  <a:txBody>
                    <a:bodyPr/>
                    <a:lstStyle/>
                    <a:p>
                      <a:pPr marL="0" lvl="0" indent="0" algn="ctr" rtl="0">
                        <a:lnSpc>
                          <a:spcPct val="90000"/>
                        </a:lnSpc>
                        <a:spcBef>
                          <a:spcPts val="0"/>
                        </a:spcBef>
                        <a:spcAft>
                          <a:spcPts val="0"/>
                        </a:spcAft>
                        <a:buNone/>
                      </a:pPr>
                      <a:r>
                        <a:rPr lang="en" sz="1250" b="1"/>
                        <a:t>Integration of Knowledge and Ideas</a:t>
                      </a:r>
                      <a:endParaRPr sz="1250" b="1"/>
                    </a:p>
                  </a:txBody>
                  <a:tcPr marL="0" marR="0" marT="0" marB="0">
                    <a:solidFill>
                      <a:srgbClr val="B8EEF5"/>
                    </a:solidFill>
                  </a:tcPr>
                </a:tc>
                <a:tc hMerge="1">
                  <a:txBody>
                    <a:bodyPr/>
                    <a:lstStyle/>
                    <a:p>
                      <a:endParaRPr lang="en-US"/>
                    </a:p>
                  </a:txBody>
                  <a:tcPr/>
                </a:tc>
                <a:extLst>
                  <a:ext uri="{0D108BD9-81ED-4DB2-BD59-A6C34878D82A}">
                    <a16:rowId xmlns:a16="http://schemas.microsoft.com/office/drawing/2014/main" val="10009"/>
                  </a:ext>
                </a:extLst>
              </a:tr>
              <a:tr h="553150">
                <a:tc>
                  <a:txBody>
                    <a:bodyPr/>
                    <a:lstStyle/>
                    <a:p>
                      <a:pPr marL="0" lvl="0" indent="0" algn="l" rtl="0">
                        <a:lnSpc>
                          <a:spcPct val="90000"/>
                        </a:lnSpc>
                        <a:spcBef>
                          <a:spcPts val="0"/>
                        </a:spcBef>
                        <a:spcAft>
                          <a:spcPts val="0"/>
                        </a:spcAft>
                        <a:buNone/>
                      </a:pPr>
                      <a:r>
                        <a:rPr lang="en" sz="1250" b="1"/>
                        <a:t>RL.K.7 </a:t>
                      </a:r>
                      <a:r>
                        <a:rPr lang="en" sz="1250"/>
                        <a:t>With prompting and support, describe the relationship between illustrations and the story in which they appear (e.g., what moment in a story an illustration depicts).</a:t>
                      </a:r>
                      <a:endParaRPr sz="1250"/>
                    </a:p>
                  </a:txBody>
                  <a:tcPr marL="0" marR="0" marT="0" marB="0"/>
                </a:tc>
                <a:tc>
                  <a:txBody>
                    <a:bodyPr/>
                    <a:lstStyle/>
                    <a:p>
                      <a:pPr marL="0" lvl="0" indent="0" algn="l" rtl="0">
                        <a:lnSpc>
                          <a:spcPct val="90000"/>
                        </a:lnSpc>
                        <a:spcBef>
                          <a:spcPts val="0"/>
                        </a:spcBef>
                        <a:spcAft>
                          <a:spcPts val="0"/>
                        </a:spcAft>
                        <a:buNone/>
                      </a:pPr>
                      <a:r>
                        <a:rPr lang="en" sz="1250" b="1"/>
                        <a:t>ELA.EE.RL.K.7 </a:t>
                      </a:r>
                      <a:r>
                        <a:rPr lang="en" sz="1250"/>
                        <a:t>With guidance and support, identify illustrations or objects/tactual information that go with a familiar story.</a:t>
                      </a:r>
                      <a:endParaRPr sz="1250"/>
                    </a:p>
                  </a:txBody>
                  <a:tcPr marL="0" marR="0" marT="0" marB="0"/>
                </a:tc>
                <a:extLst>
                  <a:ext uri="{0D108BD9-81ED-4DB2-BD59-A6C34878D82A}">
                    <a16:rowId xmlns:a16="http://schemas.microsoft.com/office/drawing/2014/main" val="10010"/>
                  </a:ext>
                </a:extLst>
              </a:tr>
              <a:tr h="420150">
                <a:tc>
                  <a:txBody>
                    <a:bodyPr/>
                    <a:lstStyle/>
                    <a:p>
                      <a:pPr marL="0" lvl="0" indent="0" algn="l" rtl="0">
                        <a:lnSpc>
                          <a:spcPct val="90000"/>
                        </a:lnSpc>
                        <a:spcBef>
                          <a:spcPts val="0"/>
                        </a:spcBef>
                        <a:spcAft>
                          <a:spcPts val="0"/>
                        </a:spcAft>
                        <a:buNone/>
                      </a:pPr>
                      <a:r>
                        <a:rPr lang="en" sz="1250" b="1"/>
                        <a:t>RL.K.8</a:t>
                      </a:r>
                      <a:r>
                        <a:rPr lang="en" sz="1250"/>
                        <a:t> (Not applicable to literature)</a:t>
                      </a:r>
                      <a:endParaRPr sz="1250"/>
                    </a:p>
                  </a:txBody>
                  <a:tcPr marL="0" marR="0" marT="0" marB="0"/>
                </a:tc>
                <a:tc>
                  <a:txBody>
                    <a:bodyPr/>
                    <a:lstStyle/>
                    <a:p>
                      <a:pPr marL="0" lvl="0" indent="0" algn="l" rtl="0">
                        <a:lnSpc>
                          <a:spcPct val="90000"/>
                        </a:lnSpc>
                        <a:spcBef>
                          <a:spcPts val="0"/>
                        </a:spcBef>
                        <a:spcAft>
                          <a:spcPts val="0"/>
                        </a:spcAft>
                        <a:buNone/>
                      </a:pPr>
                      <a:r>
                        <a:rPr lang="en" sz="1250" b="1"/>
                        <a:t>ELA.EE.RL.K.7</a:t>
                      </a:r>
                      <a:r>
                        <a:rPr lang="en" sz="1250"/>
                        <a:t> With guidance and support, identify illustrations or objects/tacual information that go with a familiar story. </a:t>
                      </a:r>
                      <a:endParaRPr sz="1250"/>
                    </a:p>
                  </a:txBody>
                  <a:tcPr marL="0" marR="0" marT="0" marB="0"/>
                </a:tc>
                <a:extLst>
                  <a:ext uri="{0D108BD9-81ED-4DB2-BD59-A6C34878D82A}">
                    <a16:rowId xmlns:a16="http://schemas.microsoft.com/office/drawing/2014/main" val="10011"/>
                  </a:ext>
                </a:extLst>
              </a:tr>
              <a:tr h="420150">
                <a:tc>
                  <a:txBody>
                    <a:bodyPr/>
                    <a:lstStyle/>
                    <a:p>
                      <a:pPr marL="0" lvl="0" indent="0" algn="l" rtl="0">
                        <a:lnSpc>
                          <a:spcPct val="90000"/>
                        </a:lnSpc>
                        <a:spcBef>
                          <a:spcPts val="0"/>
                        </a:spcBef>
                        <a:spcAft>
                          <a:spcPts val="0"/>
                        </a:spcAft>
                        <a:buNone/>
                      </a:pPr>
                      <a:r>
                        <a:rPr lang="en" sz="1250" b="1"/>
                        <a:t>RL.K.9</a:t>
                      </a:r>
                      <a:r>
                        <a:rPr lang="en" sz="1250"/>
                        <a:t> With prompting and support, compare and contrast the adventures and experiences of characters in familiar stories. </a:t>
                      </a:r>
                      <a:endParaRPr sz="1250"/>
                    </a:p>
                  </a:txBody>
                  <a:tcPr marL="0" marR="0" marT="0" marB="0"/>
                </a:tc>
                <a:tc>
                  <a:txBody>
                    <a:bodyPr/>
                    <a:lstStyle/>
                    <a:p>
                      <a:pPr marL="0" lvl="0" indent="0" algn="l" rtl="0">
                        <a:lnSpc>
                          <a:spcPct val="90000"/>
                        </a:lnSpc>
                        <a:spcBef>
                          <a:spcPts val="0"/>
                        </a:spcBef>
                        <a:spcAft>
                          <a:spcPts val="0"/>
                        </a:spcAft>
                        <a:buNone/>
                      </a:pPr>
                      <a:r>
                        <a:rPr lang="en" sz="1250" b="1" dirty="0"/>
                        <a:t>ELA.EE.RL.K.9</a:t>
                      </a:r>
                      <a:r>
                        <a:rPr lang="en" sz="1250" dirty="0"/>
                        <a:t> With guidance and support, identify the adventures or experiences of a character in a familiar story.</a:t>
                      </a:r>
                      <a:endParaRPr sz="1250" dirty="0"/>
                    </a:p>
                  </a:txBody>
                  <a:tcPr marL="0" marR="0" marT="0" marB="0"/>
                </a:tc>
                <a:extLst>
                  <a:ext uri="{0D108BD9-81ED-4DB2-BD59-A6C34878D82A}">
                    <a16:rowId xmlns:a16="http://schemas.microsoft.com/office/drawing/2014/main" val="1001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1"/>
          <p:cNvSpPr txBox="1">
            <a:spLocks noGrp="1"/>
          </p:cNvSpPr>
          <p:nvPr>
            <p:ph type="title"/>
          </p:nvPr>
        </p:nvSpPr>
        <p:spPr>
          <a:xfrm>
            <a:off x="623888" y="1709739"/>
            <a:ext cx="7886700" cy="7548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345065"/>
              </a:buClr>
              <a:buSzPts val="3300"/>
              <a:buFont typeface="Cambria"/>
              <a:buNone/>
            </a:pPr>
            <a:r>
              <a:rPr lang="en">
                <a:latin typeface="Cambria"/>
                <a:ea typeface="Cambria"/>
                <a:cs typeface="Cambria"/>
                <a:sym typeface="Cambria"/>
              </a:rPr>
              <a:t>Topics to be covered</a:t>
            </a:r>
            <a:endParaRPr/>
          </a:p>
        </p:txBody>
      </p:sp>
      <p:sp>
        <p:nvSpPr>
          <p:cNvPr id="248" name="Google Shape;248;p41"/>
          <p:cNvSpPr txBox="1">
            <a:spLocks noGrp="1"/>
          </p:cNvSpPr>
          <p:nvPr>
            <p:ph type="body" idx="1"/>
          </p:nvPr>
        </p:nvSpPr>
        <p:spPr>
          <a:xfrm>
            <a:off x="623888" y="2464420"/>
            <a:ext cx="7886700" cy="3614079"/>
          </a:xfrm>
          <a:prstGeom prst="rect">
            <a:avLst/>
          </a:prstGeom>
          <a:noFill/>
          <a:ln>
            <a:noFill/>
          </a:ln>
        </p:spPr>
        <p:txBody>
          <a:bodyPr spcFirstLastPara="1" wrap="square" lIns="0" tIns="45700" rIns="0" bIns="45700" anchor="t" anchorCtr="0">
            <a:normAutofit lnSpcReduction="10000"/>
          </a:bodyPr>
          <a:lstStyle/>
          <a:p>
            <a:pPr marL="285750" lvl="0" indent="-285750" algn="l" rtl="0">
              <a:lnSpc>
                <a:spcPct val="100000"/>
              </a:lnSpc>
              <a:spcBef>
                <a:spcPts val="0"/>
              </a:spcBef>
              <a:spcAft>
                <a:spcPts val="0"/>
              </a:spcAft>
              <a:buSzPts val="2400"/>
              <a:buFont typeface="Arial"/>
              <a:buChar char="•"/>
            </a:pPr>
            <a:r>
              <a:rPr lang="en" sz="2400">
                <a:latin typeface="Cambria"/>
                <a:ea typeface="Cambria"/>
                <a:cs typeface="Cambria"/>
                <a:sym typeface="Cambria"/>
              </a:rPr>
              <a:t>Foundations in Statute, Regulation and Policy Guidance</a:t>
            </a:r>
            <a:endParaRPr/>
          </a:p>
          <a:p>
            <a:pPr marL="285750" lvl="0" indent="-285750" algn="l" rtl="0">
              <a:lnSpc>
                <a:spcPct val="100000"/>
              </a:lnSpc>
              <a:spcBef>
                <a:spcPts val="1800"/>
              </a:spcBef>
              <a:spcAft>
                <a:spcPts val="0"/>
              </a:spcAft>
              <a:buSzPts val="2400"/>
              <a:buFont typeface="Arial"/>
              <a:buChar char="•"/>
            </a:pPr>
            <a:r>
              <a:rPr lang="en" sz="2400">
                <a:latin typeface="Cambria"/>
                <a:ea typeface="Cambria"/>
                <a:cs typeface="Cambria"/>
                <a:sym typeface="Cambria"/>
              </a:rPr>
              <a:t>State Content and Achievement Standards</a:t>
            </a:r>
            <a:endParaRPr/>
          </a:p>
          <a:p>
            <a:pPr marL="285750" lvl="0" indent="-285750" algn="l" rtl="0">
              <a:lnSpc>
                <a:spcPct val="100000"/>
              </a:lnSpc>
              <a:spcBef>
                <a:spcPts val="1800"/>
              </a:spcBef>
              <a:spcAft>
                <a:spcPts val="0"/>
              </a:spcAft>
              <a:buSzPts val="2400"/>
              <a:buFont typeface="Arial"/>
              <a:buChar char="•"/>
            </a:pPr>
            <a:r>
              <a:rPr lang="en" sz="2400">
                <a:latin typeface="Cambria"/>
                <a:ea typeface="Cambria"/>
                <a:cs typeface="Cambria"/>
                <a:sym typeface="Cambria"/>
              </a:rPr>
              <a:t>Alternate Assessment and the Workforce Innovation and Opportunity ACT (WIOA) </a:t>
            </a:r>
            <a:endParaRPr/>
          </a:p>
          <a:p>
            <a:pPr marL="285750" lvl="0" indent="-285750" algn="l" rtl="0">
              <a:lnSpc>
                <a:spcPct val="100000"/>
              </a:lnSpc>
              <a:spcBef>
                <a:spcPts val="1800"/>
              </a:spcBef>
              <a:spcAft>
                <a:spcPts val="0"/>
              </a:spcAft>
              <a:buSzPts val="2400"/>
              <a:buFont typeface="Arial"/>
              <a:buChar char="•"/>
            </a:pPr>
            <a:r>
              <a:rPr lang="en" sz="2400">
                <a:latin typeface="Cambria"/>
                <a:ea typeface="Cambria"/>
                <a:cs typeface="Cambria"/>
                <a:sym typeface="Cambria"/>
              </a:rPr>
              <a:t>Standards-Based IEPs</a:t>
            </a:r>
            <a:endParaRPr/>
          </a:p>
          <a:p>
            <a:pPr marL="285750" lvl="0" indent="-285750" algn="l" rtl="0">
              <a:lnSpc>
                <a:spcPct val="100000"/>
              </a:lnSpc>
              <a:spcBef>
                <a:spcPts val="1800"/>
              </a:spcBef>
              <a:spcAft>
                <a:spcPts val="0"/>
              </a:spcAft>
              <a:buSzPts val="2400"/>
              <a:buFont typeface="Arial"/>
              <a:buChar char="•"/>
            </a:pPr>
            <a:r>
              <a:rPr lang="en" sz="2400">
                <a:latin typeface="Cambria"/>
                <a:ea typeface="Cambria"/>
                <a:cs typeface="Cambria"/>
                <a:sym typeface="Cambria"/>
              </a:rPr>
              <a:t>Foundations Part I:  Communicative Competence</a:t>
            </a:r>
            <a:endParaRPr/>
          </a:p>
          <a:p>
            <a:pPr marL="285750" lvl="0" indent="-285750" algn="l" rtl="0">
              <a:lnSpc>
                <a:spcPct val="100000"/>
              </a:lnSpc>
              <a:spcBef>
                <a:spcPts val="1800"/>
              </a:spcBef>
              <a:spcAft>
                <a:spcPts val="0"/>
              </a:spcAft>
              <a:buSzPts val="2400"/>
              <a:buFont typeface="Arial"/>
              <a:buChar char="•"/>
            </a:pPr>
            <a:r>
              <a:rPr lang="en" sz="2400">
                <a:latin typeface="Cambria"/>
                <a:ea typeface="Cambria"/>
                <a:cs typeface="Cambria"/>
                <a:sym typeface="Cambria"/>
              </a:rPr>
              <a:t>Foundations Part 2: The Extended Core Curriculum</a:t>
            </a:r>
            <a:endParaRPr/>
          </a:p>
          <a:p>
            <a:pPr marL="285750" lvl="0" indent="-171450" algn="l" rtl="0">
              <a:lnSpc>
                <a:spcPct val="100000"/>
              </a:lnSpc>
              <a:spcBef>
                <a:spcPts val="1800"/>
              </a:spcBef>
              <a:spcAft>
                <a:spcPts val="0"/>
              </a:spcAft>
              <a:buSzPts val="1800"/>
              <a:buFont typeface="Arial"/>
              <a:buNone/>
            </a:pPr>
            <a:endParaRPr/>
          </a:p>
          <a:p>
            <a:pPr marL="285750" lvl="0" indent="-171450" algn="l" rtl="0">
              <a:lnSpc>
                <a:spcPct val="100000"/>
              </a:lnSpc>
              <a:spcBef>
                <a:spcPts val="1800"/>
              </a:spcBef>
              <a:spcAft>
                <a:spcPts val="0"/>
              </a:spcAft>
              <a:buSzPts val="1800"/>
              <a:buFont typeface="Arial"/>
              <a:buNone/>
            </a:pPr>
            <a:endParaRPr/>
          </a:p>
          <a:p>
            <a:pPr marL="285750" lvl="0" indent="-171450" algn="l" rtl="0">
              <a:lnSpc>
                <a:spcPct val="100000"/>
              </a:lnSpc>
              <a:spcBef>
                <a:spcPts val="1800"/>
              </a:spcBef>
              <a:spcAft>
                <a:spcPts val="0"/>
              </a:spcAft>
              <a:buSzPts val="1800"/>
              <a:buFont typeface="Arial"/>
              <a:buNone/>
            </a:pPr>
            <a:endParaRPr/>
          </a:p>
          <a:p>
            <a:pPr marL="285750" lvl="0" indent="-171450" algn="l" rtl="0">
              <a:lnSpc>
                <a:spcPct val="100000"/>
              </a:lnSpc>
              <a:spcBef>
                <a:spcPts val="1800"/>
              </a:spcBef>
              <a:spcAft>
                <a:spcPts val="0"/>
              </a:spcAft>
              <a:buSzPts val="1800"/>
              <a:buFont typeface="Arial"/>
              <a:buNone/>
            </a:pPr>
            <a:endParaRPr/>
          </a:p>
          <a:p>
            <a:pPr marL="285750" lvl="0" indent="-171450" algn="l" rtl="0">
              <a:lnSpc>
                <a:spcPct val="100000"/>
              </a:lnSpc>
              <a:spcBef>
                <a:spcPts val="1800"/>
              </a:spcBef>
              <a:spcAft>
                <a:spcPts val="0"/>
              </a:spcAft>
              <a:buSzPts val="1800"/>
              <a:buFont typeface="Arial"/>
              <a:buNone/>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9"/>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000"/>
              <a:buFont typeface="Cambria"/>
              <a:buNone/>
            </a:pPr>
            <a:r>
              <a:rPr lang="en">
                <a:latin typeface="Cambria"/>
                <a:ea typeface="Cambria"/>
                <a:cs typeface="Cambria"/>
                <a:sym typeface="Cambria"/>
              </a:rPr>
              <a:t>General/Alternate Standards</a:t>
            </a:r>
            <a:r>
              <a:rPr lang="en"/>
              <a:t> </a:t>
            </a:r>
            <a:endParaRPr/>
          </a:p>
        </p:txBody>
      </p:sp>
      <p:graphicFrame>
        <p:nvGraphicFramePr>
          <p:cNvPr id="367" name="Google Shape;367;p59"/>
          <p:cNvGraphicFramePr/>
          <p:nvPr>
            <p:extLst>
              <p:ext uri="{D42A27DB-BD31-4B8C-83A1-F6EECF244321}">
                <p14:modId xmlns:p14="http://schemas.microsoft.com/office/powerpoint/2010/main" val="3732806928"/>
              </p:ext>
            </p:extLst>
          </p:nvPr>
        </p:nvGraphicFramePr>
        <p:xfrm>
          <a:off x="478600" y="952500"/>
          <a:ext cx="8208200" cy="1401990"/>
        </p:xfrm>
        <a:graphic>
          <a:graphicData uri="http://schemas.openxmlformats.org/drawingml/2006/table">
            <a:tbl>
              <a:tblPr firstRow="1">
                <a:noFill/>
                <a:tableStyleId>{B954B630-8E13-49E7-919F-DCBE04D364F7}</a:tableStyleId>
              </a:tblPr>
              <a:tblGrid>
                <a:gridCol w="4104100">
                  <a:extLst>
                    <a:ext uri="{9D8B030D-6E8A-4147-A177-3AD203B41FA5}">
                      <a16:colId xmlns:a16="http://schemas.microsoft.com/office/drawing/2014/main" val="20000"/>
                    </a:ext>
                  </a:extLst>
                </a:gridCol>
                <a:gridCol w="41041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b="1"/>
                        <a:t>CCSS Grade-Level Standards</a:t>
                      </a:r>
                      <a:endParaRPr b="1"/>
                    </a:p>
                  </a:txBody>
                  <a:tcPr marL="91425" marR="91425" marT="91425" marB="91425">
                    <a:solidFill>
                      <a:schemeClr val="lt2"/>
                    </a:solidFill>
                  </a:tcPr>
                </a:tc>
                <a:tc>
                  <a:txBody>
                    <a:bodyPr/>
                    <a:lstStyle/>
                    <a:p>
                      <a:pPr marL="0" lvl="0" indent="0" algn="ctr" rtl="0">
                        <a:spcBef>
                          <a:spcPts val="0"/>
                        </a:spcBef>
                        <a:spcAft>
                          <a:spcPts val="0"/>
                        </a:spcAft>
                        <a:buNone/>
                      </a:pPr>
                      <a:r>
                        <a:rPr lang="en" b="1" dirty="0"/>
                        <a:t>DLM Essential Elements</a:t>
                      </a:r>
                      <a:endParaRPr b="1" dirty="0"/>
                    </a:p>
                  </a:txBody>
                  <a:tcPr marL="91425" marR="91425" marT="91425" marB="91425">
                    <a:solidFill>
                      <a:schemeClr val="lt2"/>
                    </a:solidFill>
                  </a:tcPr>
                </a:tc>
                <a:extLst>
                  <a:ext uri="{0D108BD9-81ED-4DB2-BD59-A6C34878D82A}">
                    <a16:rowId xmlns:a16="http://schemas.microsoft.com/office/drawing/2014/main" val="10000"/>
                  </a:ext>
                </a:extLst>
              </a:tr>
              <a:tr h="381000">
                <a:tc gridSpan="2">
                  <a:txBody>
                    <a:bodyPr/>
                    <a:lstStyle/>
                    <a:p>
                      <a:pPr marL="0" lvl="0" indent="0" algn="ctr" rtl="0">
                        <a:spcBef>
                          <a:spcPts val="0"/>
                        </a:spcBef>
                        <a:spcAft>
                          <a:spcPts val="0"/>
                        </a:spcAft>
                        <a:buNone/>
                      </a:pPr>
                      <a:r>
                        <a:rPr lang="en" b="1"/>
                        <a:t>Key Ideas and Details</a:t>
                      </a:r>
                      <a:endParaRPr b="1"/>
                    </a:p>
                  </a:txBody>
                  <a:tcPr marL="91425" marR="91425" marT="91425" marB="91425">
                    <a:solidFill>
                      <a:srgbClr val="B8EEF5"/>
                    </a:solidFill>
                  </a:tcPr>
                </a:tc>
                <a:tc hMerge="1">
                  <a:txBody>
                    <a:bodyPr/>
                    <a:lstStyle/>
                    <a:p>
                      <a:endParaRPr lang="en-US"/>
                    </a:p>
                  </a:txBody>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b="1"/>
                        <a:t>RL.K.10 </a:t>
                      </a:r>
                      <a:r>
                        <a:rPr lang="en"/>
                        <a:t>Actively engage in group reading activities with purpose and understanding</a:t>
                      </a:r>
                      <a:endParaRPr/>
                    </a:p>
                  </a:txBody>
                  <a:tcPr marL="91425" marR="91425" marT="91425" marB="91425"/>
                </a:tc>
                <a:tc>
                  <a:txBody>
                    <a:bodyPr/>
                    <a:lstStyle/>
                    <a:p>
                      <a:pPr marL="0" lvl="0" indent="0" algn="l" rtl="0">
                        <a:spcBef>
                          <a:spcPts val="0"/>
                        </a:spcBef>
                        <a:spcAft>
                          <a:spcPts val="0"/>
                        </a:spcAft>
                        <a:buNone/>
                      </a:pPr>
                      <a:r>
                        <a:rPr lang="en" b="1" dirty="0"/>
                        <a:t>ELA.EE.RL.K.10</a:t>
                      </a:r>
                      <a:r>
                        <a:rPr lang="en" dirty="0"/>
                        <a:t> With guidance and support, actively engage in shared reading.</a:t>
                      </a:r>
                      <a:endParaRPr dirty="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60"/>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000"/>
              <a:buFont typeface="Cambria"/>
              <a:buNone/>
            </a:pPr>
            <a:r>
              <a:rPr lang="en">
                <a:latin typeface="Cambria"/>
                <a:ea typeface="Cambria"/>
                <a:cs typeface="Cambria"/>
                <a:sym typeface="Cambria"/>
              </a:rPr>
              <a:t>General/Alternate Achievement Standards</a:t>
            </a:r>
            <a:endParaRPr/>
          </a:p>
        </p:txBody>
      </p:sp>
      <p:graphicFrame>
        <p:nvGraphicFramePr>
          <p:cNvPr id="373" name="Google Shape;373;p60" descr="Examination of Standards"/>
          <p:cNvGraphicFramePr/>
          <p:nvPr>
            <p:extLst>
              <p:ext uri="{D42A27DB-BD31-4B8C-83A1-F6EECF244321}">
                <p14:modId xmlns:p14="http://schemas.microsoft.com/office/powerpoint/2010/main" val="3194885082"/>
              </p:ext>
            </p:extLst>
          </p:nvPr>
        </p:nvGraphicFramePr>
        <p:xfrm>
          <a:off x="87550" y="677688"/>
          <a:ext cx="8968900" cy="5562965"/>
        </p:xfrm>
        <a:graphic>
          <a:graphicData uri="http://schemas.openxmlformats.org/drawingml/2006/table">
            <a:tbl>
              <a:tblPr firstRow="1">
                <a:noFill/>
                <a:tableStyleId>{B954B630-8E13-49E7-919F-DCBE04D364F7}</a:tableStyleId>
              </a:tblPr>
              <a:tblGrid>
                <a:gridCol w="4484450">
                  <a:extLst>
                    <a:ext uri="{9D8B030D-6E8A-4147-A177-3AD203B41FA5}">
                      <a16:colId xmlns:a16="http://schemas.microsoft.com/office/drawing/2014/main" val="20000"/>
                    </a:ext>
                  </a:extLst>
                </a:gridCol>
                <a:gridCol w="4484450">
                  <a:extLst>
                    <a:ext uri="{9D8B030D-6E8A-4147-A177-3AD203B41FA5}">
                      <a16:colId xmlns:a16="http://schemas.microsoft.com/office/drawing/2014/main" val="20001"/>
                    </a:ext>
                  </a:extLst>
                </a:gridCol>
              </a:tblGrid>
              <a:tr h="336775">
                <a:tc>
                  <a:txBody>
                    <a:bodyPr/>
                    <a:lstStyle/>
                    <a:p>
                      <a:pPr marL="0" lvl="0" indent="0" algn="ctr" rtl="0">
                        <a:spcBef>
                          <a:spcPts val="0"/>
                        </a:spcBef>
                        <a:spcAft>
                          <a:spcPts val="0"/>
                        </a:spcAft>
                        <a:buNone/>
                      </a:pPr>
                      <a:r>
                        <a:rPr lang="en" sz="1200" b="1"/>
                        <a:t>CCSS Grade-Level Standards</a:t>
                      </a:r>
                      <a:endParaRPr sz="1200" b="1"/>
                    </a:p>
                  </a:txBody>
                  <a:tcPr marL="91425" marR="91425" marT="91425" marB="0">
                    <a:solidFill>
                      <a:schemeClr val="lt2"/>
                    </a:solidFill>
                  </a:tcPr>
                </a:tc>
                <a:tc>
                  <a:txBody>
                    <a:bodyPr/>
                    <a:lstStyle/>
                    <a:p>
                      <a:pPr marL="0" lvl="0" indent="0" algn="ctr" rtl="0">
                        <a:spcBef>
                          <a:spcPts val="0"/>
                        </a:spcBef>
                        <a:spcAft>
                          <a:spcPts val="0"/>
                        </a:spcAft>
                        <a:buNone/>
                      </a:pPr>
                      <a:r>
                        <a:rPr lang="en" sz="1200" b="1" dirty="0"/>
                        <a:t>DLM Essential Elements</a:t>
                      </a:r>
                      <a:endParaRPr sz="1200" b="1" dirty="0"/>
                    </a:p>
                  </a:txBody>
                  <a:tcPr marL="91425" marR="91425" marT="91425" marB="0">
                    <a:solidFill>
                      <a:schemeClr val="lt2"/>
                    </a:solidFill>
                  </a:tcPr>
                </a:tc>
                <a:extLst>
                  <a:ext uri="{0D108BD9-81ED-4DB2-BD59-A6C34878D82A}">
                    <a16:rowId xmlns:a16="http://schemas.microsoft.com/office/drawing/2014/main" val="10000"/>
                  </a:ext>
                </a:extLst>
              </a:tr>
              <a:tr h="313000">
                <a:tc gridSpan="2">
                  <a:txBody>
                    <a:bodyPr/>
                    <a:lstStyle/>
                    <a:p>
                      <a:pPr marL="0" lvl="0" indent="0" algn="ctr" rtl="0">
                        <a:spcBef>
                          <a:spcPts val="0"/>
                        </a:spcBef>
                        <a:spcAft>
                          <a:spcPts val="0"/>
                        </a:spcAft>
                        <a:buNone/>
                      </a:pPr>
                      <a:r>
                        <a:rPr lang="en" sz="1200" b="1"/>
                        <a:t>Key Ideas and Details</a:t>
                      </a:r>
                      <a:endParaRPr sz="1200" b="1"/>
                    </a:p>
                  </a:txBody>
                  <a:tcPr marL="91425" marR="91425" marT="91425" marB="0">
                    <a:solidFill>
                      <a:srgbClr val="B8EEF5"/>
                    </a:solidFill>
                  </a:tcPr>
                </a:tc>
                <a:tc hMerge="1">
                  <a:txBody>
                    <a:bodyPr/>
                    <a:lstStyle/>
                    <a:p>
                      <a:endParaRPr lang="en-US"/>
                    </a:p>
                  </a:txBody>
                  <a:tcPr/>
                </a:tc>
                <a:extLst>
                  <a:ext uri="{0D108BD9-81ED-4DB2-BD59-A6C34878D82A}">
                    <a16:rowId xmlns:a16="http://schemas.microsoft.com/office/drawing/2014/main" val="10001"/>
                  </a:ext>
                </a:extLst>
              </a:tr>
              <a:tr h="672050">
                <a:tc>
                  <a:txBody>
                    <a:bodyPr/>
                    <a:lstStyle/>
                    <a:p>
                      <a:pPr marL="0" lvl="0" indent="0" algn="l" rtl="0">
                        <a:spcBef>
                          <a:spcPts val="0"/>
                        </a:spcBef>
                        <a:spcAft>
                          <a:spcPts val="0"/>
                        </a:spcAft>
                        <a:buNone/>
                      </a:pPr>
                      <a:r>
                        <a:rPr lang="en" sz="1200" b="1"/>
                        <a:t>RL.6.1 </a:t>
                      </a:r>
                      <a:r>
                        <a:rPr lang="en" sz="1200"/>
                        <a:t>Cite textual evidence to support analysis of what the text says explicitly as well as inferences drawn from the text. </a:t>
                      </a:r>
                      <a:endParaRPr sz="1200"/>
                    </a:p>
                  </a:txBody>
                  <a:tcPr marL="91425" marR="0" marT="91425" marB="91425"/>
                </a:tc>
                <a:tc>
                  <a:txBody>
                    <a:bodyPr/>
                    <a:lstStyle/>
                    <a:p>
                      <a:pPr marL="0" lvl="0" indent="0" algn="l" rtl="0">
                        <a:spcBef>
                          <a:spcPts val="0"/>
                        </a:spcBef>
                        <a:spcAft>
                          <a:spcPts val="0"/>
                        </a:spcAft>
                        <a:buNone/>
                      </a:pPr>
                      <a:r>
                        <a:rPr lang="en" sz="1200" b="1"/>
                        <a:t>RL.6.2 </a:t>
                      </a:r>
                      <a:r>
                        <a:rPr lang="en" sz="1200"/>
                        <a:t>Determine a theme or central idea of a text and how it is conveyed through particular details; provide a summary of the text distinct from personal opinions or judgements. </a:t>
                      </a:r>
                      <a:endParaRPr sz="1200"/>
                    </a:p>
                  </a:txBody>
                  <a:tcPr marL="91425" marR="0" marT="91425" marB="91425"/>
                </a:tc>
                <a:extLst>
                  <a:ext uri="{0D108BD9-81ED-4DB2-BD59-A6C34878D82A}">
                    <a16:rowId xmlns:a16="http://schemas.microsoft.com/office/drawing/2014/main" val="10002"/>
                  </a:ext>
                </a:extLst>
              </a:tr>
              <a:tr h="731500">
                <a:tc>
                  <a:txBody>
                    <a:bodyPr/>
                    <a:lstStyle/>
                    <a:p>
                      <a:pPr marL="0" lvl="0" indent="0" algn="l" rtl="0">
                        <a:spcBef>
                          <a:spcPts val="0"/>
                        </a:spcBef>
                        <a:spcAft>
                          <a:spcPts val="0"/>
                        </a:spcAft>
                        <a:buNone/>
                      </a:pPr>
                      <a:r>
                        <a:rPr lang="en" sz="1200" b="1"/>
                        <a:t>RL.6.2</a:t>
                      </a:r>
                      <a:r>
                        <a:rPr lang="en" sz="1200"/>
                        <a:t> Determine a theme or central idea of a text and how it is conveyed through particular details; provide a summary of the text distinct from personal opinions or judgements. </a:t>
                      </a:r>
                      <a:endParaRPr sz="1200"/>
                    </a:p>
                  </a:txBody>
                  <a:tcPr marL="91425" marR="0" marT="91425" marB="91425"/>
                </a:tc>
                <a:tc>
                  <a:txBody>
                    <a:bodyPr/>
                    <a:lstStyle/>
                    <a:p>
                      <a:pPr marL="0" lvl="0" indent="0" algn="l" rtl="0">
                        <a:spcBef>
                          <a:spcPts val="0"/>
                        </a:spcBef>
                        <a:spcAft>
                          <a:spcPts val="0"/>
                        </a:spcAft>
                        <a:buNone/>
                      </a:pPr>
                      <a:r>
                        <a:rPr lang="en" sz="1200" b="1"/>
                        <a:t>ELA.EE.RL.6.2</a:t>
                      </a:r>
                      <a:r>
                        <a:rPr lang="en" sz="1200"/>
                        <a:t> Identify details in a text that are related to the theme or central idea. </a:t>
                      </a:r>
                      <a:endParaRPr sz="1200"/>
                    </a:p>
                  </a:txBody>
                  <a:tcPr marL="91425" marR="0" marT="91425" marB="91425"/>
                </a:tc>
                <a:extLst>
                  <a:ext uri="{0D108BD9-81ED-4DB2-BD59-A6C34878D82A}">
                    <a16:rowId xmlns:a16="http://schemas.microsoft.com/office/drawing/2014/main" val="10003"/>
                  </a:ext>
                </a:extLst>
              </a:tr>
              <a:tr h="747975">
                <a:tc>
                  <a:txBody>
                    <a:bodyPr/>
                    <a:lstStyle/>
                    <a:p>
                      <a:pPr marL="0" lvl="0" indent="0" algn="l" rtl="0">
                        <a:spcBef>
                          <a:spcPts val="0"/>
                        </a:spcBef>
                        <a:spcAft>
                          <a:spcPts val="0"/>
                        </a:spcAft>
                        <a:buNone/>
                      </a:pPr>
                      <a:r>
                        <a:rPr lang="en" sz="1200" b="1"/>
                        <a:t>RL.6.3</a:t>
                      </a:r>
                      <a:r>
                        <a:rPr lang="en" sz="1200"/>
                        <a:t> Describe how a particular story’s or drama’s plot unfolds in a series of episodes as well as how the characters respond or change as the plot moves toward a resolution.</a:t>
                      </a:r>
                      <a:endParaRPr sz="1200"/>
                    </a:p>
                  </a:txBody>
                  <a:tcPr marL="91425" marR="0" marT="91425" marB="91425"/>
                </a:tc>
                <a:tc>
                  <a:txBody>
                    <a:bodyPr/>
                    <a:lstStyle/>
                    <a:p>
                      <a:pPr marL="0" lvl="0" indent="0" algn="l" rtl="0">
                        <a:spcBef>
                          <a:spcPts val="0"/>
                        </a:spcBef>
                        <a:spcAft>
                          <a:spcPts val="0"/>
                        </a:spcAft>
                        <a:buNone/>
                      </a:pPr>
                      <a:r>
                        <a:rPr lang="en" sz="1200" b="1">
                          <a:solidFill>
                            <a:schemeClr val="dk1"/>
                          </a:solidFill>
                        </a:rPr>
                        <a:t>ELA.EE.RL.6.3</a:t>
                      </a:r>
                      <a:r>
                        <a:rPr lang="en" sz="1200">
                          <a:solidFill>
                            <a:schemeClr val="dk1"/>
                          </a:solidFill>
                        </a:rPr>
                        <a:t> Can identify how a character responds to a challenge in a story.</a:t>
                      </a:r>
                      <a:endParaRPr sz="1200"/>
                    </a:p>
                  </a:txBody>
                  <a:tcPr marL="91425" marR="0" marT="91425" marB="91425"/>
                </a:tc>
                <a:extLst>
                  <a:ext uri="{0D108BD9-81ED-4DB2-BD59-A6C34878D82A}">
                    <a16:rowId xmlns:a16="http://schemas.microsoft.com/office/drawing/2014/main" val="10004"/>
                  </a:ext>
                </a:extLst>
              </a:tr>
              <a:tr h="324875">
                <a:tc gridSpan="2">
                  <a:txBody>
                    <a:bodyPr/>
                    <a:lstStyle/>
                    <a:p>
                      <a:pPr marL="0" lvl="0" indent="0" algn="ctr" rtl="0">
                        <a:spcBef>
                          <a:spcPts val="0"/>
                        </a:spcBef>
                        <a:spcAft>
                          <a:spcPts val="0"/>
                        </a:spcAft>
                        <a:buNone/>
                      </a:pPr>
                      <a:r>
                        <a:rPr lang="en" sz="1200" b="1"/>
                        <a:t>Craft and Structure</a:t>
                      </a:r>
                      <a:endParaRPr sz="1200" b="1"/>
                    </a:p>
                  </a:txBody>
                  <a:tcPr marL="91425" marR="0" marT="91425" marB="0">
                    <a:solidFill>
                      <a:srgbClr val="B8EEF5"/>
                    </a:solidFill>
                  </a:tcPr>
                </a:tc>
                <a:tc hMerge="1">
                  <a:txBody>
                    <a:bodyPr/>
                    <a:lstStyle/>
                    <a:p>
                      <a:endParaRPr lang="en-US"/>
                    </a:p>
                  </a:txBody>
                  <a:tcPr/>
                </a:tc>
                <a:extLst>
                  <a:ext uri="{0D108BD9-81ED-4DB2-BD59-A6C34878D82A}">
                    <a16:rowId xmlns:a16="http://schemas.microsoft.com/office/drawing/2014/main" val="10005"/>
                  </a:ext>
                </a:extLst>
              </a:tr>
              <a:tr h="843050">
                <a:tc>
                  <a:txBody>
                    <a:bodyPr/>
                    <a:lstStyle/>
                    <a:p>
                      <a:pPr marL="0" lvl="0" indent="0" algn="l" rtl="0">
                        <a:spcBef>
                          <a:spcPts val="0"/>
                        </a:spcBef>
                        <a:spcAft>
                          <a:spcPts val="0"/>
                        </a:spcAft>
                        <a:buNone/>
                      </a:pPr>
                      <a:r>
                        <a:rPr lang="en" sz="1200" b="1"/>
                        <a:t>RL.6.4</a:t>
                      </a:r>
                      <a:r>
                        <a:rPr lang="en" sz="1200"/>
                        <a:t> Determine the meaning of words and phrases as they are used in a text, including figurative and connotative meanings; analyze the impact of a specific word choice on meaning and tone. </a:t>
                      </a:r>
                      <a:endParaRPr sz="1200"/>
                    </a:p>
                  </a:txBody>
                  <a:tcPr marL="91425" marR="0" marT="91425" marB="91425"/>
                </a:tc>
                <a:tc>
                  <a:txBody>
                    <a:bodyPr/>
                    <a:lstStyle/>
                    <a:p>
                      <a:pPr marL="0" lvl="0" indent="0" algn="l" rtl="0">
                        <a:spcBef>
                          <a:spcPts val="0"/>
                        </a:spcBef>
                        <a:spcAft>
                          <a:spcPts val="0"/>
                        </a:spcAft>
                        <a:buNone/>
                      </a:pPr>
                      <a:r>
                        <a:rPr lang="en" sz="1200" b="1"/>
                        <a:t>ELA.EE.RL.6.4 </a:t>
                      </a:r>
                      <a:r>
                        <a:rPr lang="en" sz="1200"/>
                        <a:t>Determine how word choice changes the meaning in a text.</a:t>
                      </a:r>
                      <a:endParaRPr sz="1200"/>
                    </a:p>
                  </a:txBody>
                  <a:tcPr marL="91425" marR="0" marT="91425" marB="91425"/>
                </a:tc>
                <a:extLst>
                  <a:ext uri="{0D108BD9-81ED-4DB2-BD59-A6C34878D82A}">
                    <a16:rowId xmlns:a16="http://schemas.microsoft.com/office/drawing/2014/main" val="10006"/>
                  </a:ext>
                </a:extLst>
              </a:tr>
              <a:tr h="648300">
                <a:tc>
                  <a:txBody>
                    <a:bodyPr/>
                    <a:lstStyle/>
                    <a:p>
                      <a:pPr marL="0" lvl="0" indent="0" algn="l" rtl="0">
                        <a:spcBef>
                          <a:spcPts val="0"/>
                        </a:spcBef>
                        <a:spcAft>
                          <a:spcPts val="0"/>
                        </a:spcAft>
                        <a:buNone/>
                      </a:pPr>
                      <a:r>
                        <a:rPr lang="en" sz="1200" b="1"/>
                        <a:t>RL.6.5</a:t>
                      </a:r>
                      <a:r>
                        <a:rPr lang="en" sz="1200"/>
                        <a:t> Analyze how a particular sentence, chapter, scene, or stanza fits into the overall structure of a text and contributes to the development of the theme, setting, or plot.</a:t>
                      </a:r>
                      <a:endParaRPr sz="1200"/>
                    </a:p>
                  </a:txBody>
                  <a:tcPr marL="91425" marR="0" marT="91425" marB="91425"/>
                </a:tc>
                <a:tc>
                  <a:txBody>
                    <a:bodyPr/>
                    <a:lstStyle/>
                    <a:p>
                      <a:pPr marL="0" lvl="0" indent="0" algn="l" rtl="0">
                        <a:spcBef>
                          <a:spcPts val="0"/>
                        </a:spcBef>
                        <a:spcAft>
                          <a:spcPts val="0"/>
                        </a:spcAft>
                        <a:buNone/>
                      </a:pPr>
                      <a:r>
                        <a:rPr lang="en" sz="1200" b="1"/>
                        <a:t>ELA.EE.RL.6.5</a:t>
                      </a:r>
                      <a:r>
                        <a:rPr lang="en" sz="1200"/>
                        <a:t> Determine the structure of a text (e.g., story, poem, or drama).</a:t>
                      </a:r>
                      <a:endParaRPr sz="1200"/>
                    </a:p>
                  </a:txBody>
                  <a:tcPr marL="91425" marR="0" marT="91425" marB="91425"/>
                </a:tc>
                <a:extLst>
                  <a:ext uri="{0D108BD9-81ED-4DB2-BD59-A6C34878D82A}">
                    <a16:rowId xmlns:a16="http://schemas.microsoft.com/office/drawing/2014/main" val="10007"/>
                  </a:ext>
                </a:extLst>
              </a:tr>
              <a:tr h="465400">
                <a:tc>
                  <a:txBody>
                    <a:bodyPr/>
                    <a:lstStyle/>
                    <a:p>
                      <a:pPr marL="0" lvl="0" indent="0" algn="l" rtl="0">
                        <a:spcBef>
                          <a:spcPts val="0"/>
                        </a:spcBef>
                        <a:spcAft>
                          <a:spcPts val="0"/>
                        </a:spcAft>
                        <a:buNone/>
                      </a:pPr>
                      <a:r>
                        <a:rPr lang="en" sz="1200" b="1"/>
                        <a:t>Rl.6.6</a:t>
                      </a:r>
                      <a:r>
                        <a:rPr lang="en" sz="1200"/>
                        <a:t> Explain how an author develops the point of view of the narrator or speaker in a text. </a:t>
                      </a:r>
                      <a:endParaRPr sz="1200"/>
                    </a:p>
                  </a:txBody>
                  <a:tcPr marL="91425" marR="0" marT="91425" marB="91425"/>
                </a:tc>
                <a:tc>
                  <a:txBody>
                    <a:bodyPr/>
                    <a:lstStyle/>
                    <a:p>
                      <a:pPr marL="0" lvl="0" indent="0" algn="l" rtl="0">
                        <a:spcBef>
                          <a:spcPts val="0"/>
                        </a:spcBef>
                        <a:spcAft>
                          <a:spcPts val="0"/>
                        </a:spcAft>
                        <a:buNone/>
                      </a:pPr>
                      <a:r>
                        <a:rPr lang="en" sz="1200" b="1" dirty="0"/>
                        <a:t>ELA. EE.RL.6.6 </a:t>
                      </a:r>
                      <a:r>
                        <a:rPr lang="en" sz="1200" dirty="0"/>
                        <a:t>Identify words or phrases in the text that describe or show what the narrator or speaker is thinking or feeling. </a:t>
                      </a:r>
                      <a:endParaRPr sz="1200" dirty="0"/>
                    </a:p>
                  </a:txBody>
                  <a:tcPr marL="91425" marR="0" marT="91425" marB="91425"/>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1"/>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000"/>
              <a:buFont typeface="Cambria"/>
              <a:buNone/>
            </a:pPr>
            <a:r>
              <a:rPr lang="en">
                <a:latin typeface="Cambria"/>
                <a:ea typeface="Cambria"/>
                <a:cs typeface="Cambria"/>
                <a:sym typeface="Cambria"/>
              </a:rPr>
              <a:t>General/Alternate Standards</a:t>
            </a:r>
            <a:endParaRPr/>
          </a:p>
        </p:txBody>
      </p:sp>
      <p:graphicFrame>
        <p:nvGraphicFramePr>
          <p:cNvPr id="379" name="Google Shape;379;p61"/>
          <p:cNvGraphicFramePr/>
          <p:nvPr/>
        </p:nvGraphicFramePr>
        <p:xfrm>
          <a:off x="287725" y="816150"/>
          <a:ext cx="8706000" cy="5183065"/>
        </p:xfrm>
        <a:graphic>
          <a:graphicData uri="http://schemas.openxmlformats.org/drawingml/2006/table">
            <a:tbl>
              <a:tblPr>
                <a:noFill/>
                <a:tableStyleId>{B954B630-8E13-49E7-919F-DCBE04D364F7}</a:tableStyleId>
              </a:tblPr>
              <a:tblGrid>
                <a:gridCol w="4353000">
                  <a:extLst>
                    <a:ext uri="{9D8B030D-6E8A-4147-A177-3AD203B41FA5}">
                      <a16:colId xmlns:a16="http://schemas.microsoft.com/office/drawing/2014/main" val="20000"/>
                    </a:ext>
                  </a:extLst>
                </a:gridCol>
                <a:gridCol w="4353000">
                  <a:extLst>
                    <a:ext uri="{9D8B030D-6E8A-4147-A177-3AD203B41FA5}">
                      <a16:colId xmlns:a16="http://schemas.microsoft.com/office/drawing/2014/main" val="20001"/>
                    </a:ext>
                  </a:extLst>
                </a:gridCol>
              </a:tblGrid>
              <a:tr h="944900">
                <a:tc>
                  <a:txBody>
                    <a:bodyPr/>
                    <a:lstStyle/>
                    <a:p>
                      <a:pPr marL="0" lvl="0" indent="0" algn="l" rtl="0">
                        <a:spcBef>
                          <a:spcPts val="0"/>
                        </a:spcBef>
                        <a:spcAft>
                          <a:spcPts val="0"/>
                        </a:spcAft>
                        <a:buNone/>
                      </a:pPr>
                      <a:r>
                        <a:rPr lang="en" sz="1200" b="1"/>
                        <a:t>RI.11-12.2 </a:t>
                      </a:r>
                      <a:r>
                        <a:rPr lang="en" sz="1200"/>
                        <a:t>Determine two or more central ideas of a text and analyze their development over the course of the text, including how they interact and build on one another to provide a complex analysis; provide an objective summary of the text. </a:t>
                      </a:r>
                      <a:endParaRPr sz="1200"/>
                    </a:p>
                  </a:txBody>
                  <a:tcPr marL="91425" marR="91425" marT="91425" marB="91425"/>
                </a:tc>
                <a:tc>
                  <a:txBody>
                    <a:bodyPr/>
                    <a:lstStyle/>
                    <a:p>
                      <a:pPr marL="0" lvl="0" indent="0" algn="l" rtl="0">
                        <a:spcBef>
                          <a:spcPts val="0"/>
                        </a:spcBef>
                        <a:spcAft>
                          <a:spcPts val="0"/>
                        </a:spcAft>
                        <a:buNone/>
                      </a:pPr>
                      <a:r>
                        <a:rPr lang="en" sz="1200" b="1"/>
                        <a:t>ELA.EE.RI.11-12.2</a:t>
                      </a:r>
                      <a:r>
                        <a:rPr lang="en" sz="1200"/>
                        <a:t> Determine the central idea of a text’ recount the text.</a:t>
                      </a:r>
                      <a:endParaRPr sz="1200"/>
                    </a:p>
                  </a:txBody>
                  <a:tcPr marL="91425" marR="91425" marT="91425" marB="91425"/>
                </a:tc>
                <a:extLst>
                  <a:ext uri="{0D108BD9-81ED-4DB2-BD59-A6C34878D82A}">
                    <a16:rowId xmlns:a16="http://schemas.microsoft.com/office/drawing/2014/main" val="10000"/>
                  </a:ext>
                </a:extLst>
              </a:tr>
              <a:tr h="763625">
                <a:tc>
                  <a:txBody>
                    <a:bodyPr/>
                    <a:lstStyle/>
                    <a:p>
                      <a:pPr marL="0" lvl="0" indent="0" algn="l" rtl="0">
                        <a:spcBef>
                          <a:spcPts val="0"/>
                        </a:spcBef>
                        <a:spcAft>
                          <a:spcPts val="0"/>
                        </a:spcAft>
                        <a:buNone/>
                      </a:pPr>
                      <a:r>
                        <a:rPr lang="en" sz="1200" b="1"/>
                        <a:t>RI.11-12.3 </a:t>
                      </a:r>
                      <a:r>
                        <a:rPr lang="en" sz="1200"/>
                        <a:t>Analyze a complex set of ideas or sequence of events and explain how specific individuals, ideas, or events interact and develop over the course of the text. </a:t>
                      </a:r>
                      <a:endParaRPr sz="1200"/>
                    </a:p>
                  </a:txBody>
                  <a:tcPr marL="91425" marR="91425" marT="91425" marB="91425"/>
                </a:tc>
                <a:tc>
                  <a:txBody>
                    <a:bodyPr/>
                    <a:lstStyle/>
                    <a:p>
                      <a:pPr marL="0" lvl="0" indent="0" algn="l" rtl="0">
                        <a:spcBef>
                          <a:spcPts val="0"/>
                        </a:spcBef>
                        <a:spcAft>
                          <a:spcPts val="0"/>
                        </a:spcAft>
                        <a:buNone/>
                      </a:pPr>
                      <a:r>
                        <a:rPr lang="en" sz="1200" b="1"/>
                        <a:t>ELA.EE.RI.11-12.3</a:t>
                      </a:r>
                      <a:r>
                        <a:rPr lang="en" sz="1200"/>
                        <a:t> Determine how individuals, ideas, or events change over the course of the text. </a:t>
                      </a:r>
                      <a:endParaRPr sz="1200"/>
                    </a:p>
                  </a:txBody>
                  <a:tcPr marL="91425" marR="91425" marT="91425" marB="91425"/>
                </a:tc>
                <a:extLst>
                  <a:ext uri="{0D108BD9-81ED-4DB2-BD59-A6C34878D82A}">
                    <a16:rowId xmlns:a16="http://schemas.microsoft.com/office/drawing/2014/main" val="10001"/>
                  </a:ext>
                </a:extLst>
              </a:tr>
              <a:tr h="396200">
                <a:tc gridSpan="2">
                  <a:txBody>
                    <a:bodyPr/>
                    <a:lstStyle/>
                    <a:p>
                      <a:pPr marL="0" lvl="0" indent="0" algn="ctr" rtl="0">
                        <a:spcBef>
                          <a:spcPts val="0"/>
                        </a:spcBef>
                        <a:spcAft>
                          <a:spcPts val="0"/>
                        </a:spcAft>
                        <a:buNone/>
                      </a:pPr>
                      <a:r>
                        <a:rPr lang="en" sz="1200" b="1"/>
                        <a:t>Craft and Structure</a:t>
                      </a:r>
                      <a:endParaRPr sz="1200" b="1"/>
                    </a:p>
                  </a:txBody>
                  <a:tcPr marL="91425" marR="91425" marT="91425" marB="91425">
                    <a:solidFill>
                      <a:srgbClr val="B8EEF5"/>
                    </a:solidFill>
                  </a:tcPr>
                </a:tc>
                <a:tc hMerge="1">
                  <a:txBody>
                    <a:bodyPr/>
                    <a:lstStyle/>
                    <a:p>
                      <a:endParaRPr lang="en-US"/>
                    </a:p>
                  </a:txBody>
                  <a:tcPr/>
                </a:tc>
                <a:extLst>
                  <a:ext uri="{0D108BD9-81ED-4DB2-BD59-A6C34878D82A}">
                    <a16:rowId xmlns:a16="http://schemas.microsoft.com/office/drawing/2014/main" val="10002"/>
                  </a:ext>
                </a:extLst>
              </a:tr>
              <a:tr h="1035575">
                <a:tc>
                  <a:txBody>
                    <a:bodyPr/>
                    <a:lstStyle/>
                    <a:p>
                      <a:pPr marL="0" lvl="0" indent="0" algn="l" rtl="0">
                        <a:spcBef>
                          <a:spcPts val="0"/>
                        </a:spcBef>
                        <a:spcAft>
                          <a:spcPts val="0"/>
                        </a:spcAft>
                        <a:buNone/>
                      </a:pPr>
                      <a:r>
                        <a:rPr lang="en" sz="1200" b="1"/>
                        <a:t>RI.11-12.4 </a:t>
                      </a:r>
                      <a:r>
                        <a:rPr lang="en" sz="1200"/>
                        <a:t>Determine the meaning of words and phrases as they are used in a text, including figurative, connotative, and technical meanings; analyze how an author uses and refines the meaning of a key term or terms over the course of a text (e.g., how Madison defines faction in Federalist No.10). </a:t>
                      </a:r>
                      <a:endParaRPr sz="1200"/>
                    </a:p>
                  </a:txBody>
                  <a:tcPr marL="91425" marR="91425" marT="91425" marB="91425"/>
                </a:tc>
                <a:tc>
                  <a:txBody>
                    <a:bodyPr/>
                    <a:lstStyle/>
                    <a:p>
                      <a:pPr marL="0" lvl="0" indent="0" algn="l" rtl="0">
                        <a:spcBef>
                          <a:spcPts val="0"/>
                        </a:spcBef>
                        <a:spcAft>
                          <a:spcPts val="0"/>
                        </a:spcAft>
                        <a:buNone/>
                      </a:pPr>
                      <a:r>
                        <a:rPr lang="en" sz="1200" b="1"/>
                        <a:t>ELA.EE.RI.11-12.4 </a:t>
                      </a:r>
                      <a:r>
                        <a:rPr lang="en" sz="1200"/>
                        <a:t>Determine how words or phrases in a text, including words with multiple meanings and figurative language, impacts the meaning of the text. </a:t>
                      </a:r>
                      <a:endParaRPr sz="1200"/>
                    </a:p>
                  </a:txBody>
                  <a:tcPr marL="91425" marR="91425" marT="91425" marB="91425"/>
                </a:tc>
                <a:extLst>
                  <a:ext uri="{0D108BD9-81ED-4DB2-BD59-A6C34878D82A}">
                    <a16:rowId xmlns:a16="http://schemas.microsoft.com/office/drawing/2014/main" val="10003"/>
                  </a:ext>
                </a:extLst>
              </a:tr>
              <a:tr h="908800">
                <a:tc>
                  <a:txBody>
                    <a:bodyPr/>
                    <a:lstStyle/>
                    <a:p>
                      <a:pPr marL="0" lvl="0" indent="0" algn="l" rtl="0">
                        <a:spcBef>
                          <a:spcPts val="0"/>
                        </a:spcBef>
                        <a:spcAft>
                          <a:spcPts val="0"/>
                        </a:spcAft>
                        <a:buNone/>
                      </a:pPr>
                      <a:r>
                        <a:rPr lang="en" sz="1200" b="1"/>
                        <a:t>RI.11-12.5 </a:t>
                      </a:r>
                      <a:r>
                        <a:rPr lang="en" sz="1200"/>
                        <a:t>Analyze and evaluate the effectiveness of the structure an author uses in his or her exposition or argument, including whether the structure makes points clear, convincing, and engaging.</a:t>
                      </a:r>
                      <a:endParaRPr sz="1200"/>
                    </a:p>
                  </a:txBody>
                  <a:tcPr marL="91425" marR="91425" marT="91425" marB="91425"/>
                </a:tc>
                <a:tc>
                  <a:txBody>
                    <a:bodyPr/>
                    <a:lstStyle/>
                    <a:p>
                      <a:pPr marL="0" lvl="0" indent="0" algn="l" rtl="0">
                        <a:spcBef>
                          <a:spcPts val="0"/>
                        </a:spcBef>
                        <a:spcAft>
                          <a:spcPts val="0"/>
                        </a:spcAft>
                        <a:buNone/>
                      </a:pPr>
                      <a:r>
                        <a:rPr lang="en" sz="1200" b="1"/>
                        <a:t>ELA.EE.RI.11-12.5</a:t>
                      </a:r>
                      <a:r>
                        <a:rPr lang="en" sz="1200"/>
                        <a:t> Determine whether the structure of a text enhances an author’s claim.</a:t>
                      </a:r>
                      <a:endParaRPr sz="1200"/>
                    </a:p>
                  </a:txBody>
                  <a:tcPr marL="91425" marR="91425" marT="91425" marB="91425"/>
                </a:tc>
                <a:extLst>
                  <a:ext uri="{0D108BD9-81ED-4DB2-BD59-A6C34878D82A}">
                    <a16:rowId xmlns:a16="http://schemas.microsoft.com/office/drawing/2014/main" val="10004"/>
                  </a:ext>
                </a:extLst>
              </a:tr>
              <a:tr h="822925">
                <a:tc>
                  <a:txBody>
                    <a:bodyPr/>
                    <a:lstStyle/>
                    <a:p>
                      <a:pPr marL="0" lvl="0" indent="0" algn="l" rtl="0">
                        <a:spcBef>
                          <a:spcPts val="0"/>
                        </a:spcBef>
                        <a:spcAft>
                          <a:spcPts val="0"/>
                        </a:spcAft>
                        <a:buNone/>
                      </a:pPr>
                      <a:r>
                        <a:rPr lang="en" sz="1200"/>
                        <a:t>RI.11-12.6 Determine an author’s point of view or purpose in a text in which the rhetoric is particularly effective, analyzing how style and content contribute to the power, persuasiveness, or beauty of the text. </a:t>
                      </a:r>
                      <a:endParaRPr sz="1200"/>
                    </a:p>
                  </a:txBody>
                  <a:tcPr marL="91425" marR="91425" marT="91425" marB="91425"/>
                </a:tc>
                <a:tc>
                  <a:txBody>
                    <a:bodyPr/>
                    <a:lstStyle/>
                    <a:p>
                      <a:pPr marL="0" lvl="0" indent="0" algn="l" rtl="0">
                        <a:spcBef>
                          <a:spcPts val="0"/>
                        </a:spcBef>
                        <a:spcAft>
                          <a:spcPts val="0"/>
                        </a:spcAft>
                        <a:buNone/>
                      </a:pPr>
                      <a:r>
                        <a:rPr lang="en" sz="1200" b="1" dirty="0"/>
                        <a:t>ELA.EE.RI.11-12.6</a:t>
                      </a:r>
                      <a:r>
                        <a:rPr lang="en" sz="1200" dirty="0"/>
                        <a:t> Determine author’s point of view and compare and contrast it with own point of view. </a:t>
                      </a:r>
                      <a:endParaRPr sz="1200" dirty="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2"/>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000"/>
              <a:buFont typeface="Cambria"/>
              <a:buNone/>
            </a:pPr>
            <a:r>
              <a:rPr lang="en">
                <a:latin typeface="Cambria"/>
                <a:ea typeface="Cambria"/>
                <a:cs typeface="Cambria"/>
                <a:sym typeface="Cambria"/>
              </a:rPr>
              <a:t>General/Alternate Standards</a:t>
            </a:r>
            <a:endParaRPr/>
          </a:p>
        </p:txBody>
      </p:sp>
      <p:graphicFrame>
        <p:nvGraphicFramePr>
          <p:cNvPr id="385" name="Google Shape;385;p62"/>
          <p:cNvGraphicFramePr/>
          <p:nvPr>
            <p:extLst>
              <p:ext uri="{D42A27DB-BD31-4B8C-83A1-F6EECF244321}">
                <p14:modId xmlns:p14="http://schemas.microsoft.com/office/powerpoint/2010/main" val="188933869"/>
              </p:ext>
            </p:extLst>
          </p:nvPr>
        </p:nvGraphicFramePr>
        <p:xfrm>
          <a:off x="44363" y="704313"/>
          <a:ext cx="9021300" cy="5449375"/>
        </p:xfrm>
        <a:graphic>
          <a:graphicData uri="http://schemas.openxmlformats.org/drawingml/2006/table">
            <a:tbl>
              <a:tblPr firstRow="1">
                <a:noFill/>
                <a:tableStyleId>{B954B630-8E13-49E7-919F-DCBE04D364F7}</a:tableStyleId>
              </a:tblPr>
              <a:tblGrid>
                <a:gridCol w="5203375">
                  <a:extLst>
                    <a:ext uri="{9D8B030D-6E8A-4147-A177-3AD203B41FA5}">
                      <a16:colId xmlns:a16="http://schemas.microsoft.com/office/drawing/2014/main" val="20000"/>
                    </a:ext>
                  </a:extLst>
                </a:gridCol>
                <a:gridCol w="3817925">
                  <a:extLst>
                    <a:ext uri="{9D8B030D-6E8A-4147-A177-3AD203B41FA5}">
                      <a16:colId xmlns:a16="http://schemas.microsoft.com/office/drawing/2014/main" val="20001"/>
                    </a:ext>
                  </a:extLst>
                </a:gridCol>
              </a:tblGrid>
              <a:tr h="282325">
                <a:tc>
                  <a:txBody>
                    <a:bodyPr/>
                    <a:lstStyle/>
                    <a:p>
                      <a:pPr marL="0" lvl="0" indent="0" algn="ctr" rtl="0">
                        <a:spcBef>
                          <a:spcPts val="0"/>
                        </a:spcBef>
                        <a:spcAft>
                          <a:spcPts val="0"/>
                        </a:spcAft>
                        <a:buNone/>
                      </a:pPr>
                      <a:r>
                        <a:rPr lang="en" sz="1150" b="1"/>
                        <a:t>CCSS Grade-Level Standards</a:t>
                      </a:r>
                      <a:endParaRPr sz="1150" b="1"/>
                    </a:p>
                  </a:txBody>
                  <a:tcPr marL="91425" marR="91425" marT="91425" marB="0">
                    <a:solidFill>
                      <a:schemeClr val="lt2"/>
                    </a:solidFill>
                  </a:tcPr>
                </a:tc>
                <a:tc>
                  <a:txBody>
                    <a:bodyPr/>
                    <a:lstStyle/>
                    <a:p>
                      <a:pPr marL="0" lvl="0" indent="0" algn="ctr" rtl="0">
                        <a:spcBef>
                          <a:spcPts val="0"/>
                        </a:spcBef>
                        <a:spcAft>
                          <a:spcPts val="0"/>
                        </a:spcAft>
                        <a:buNone/>
                      </a:pPr>
                      <a:r>
                        <a:rPr lang="en" sz="1150" b="1" dirty="0"/>
                        <a:t>DLM Essential Elements</a:t>
                      </a:r>
                      <a:endParaRPr sz="1150" b="1" dirty="0"/>
                    </a:p>
                  </a:txBody>
                  <a:tcPr marL="91425" marR="91425" marT="91425" marB="0">
                    <a:solidFill>
                      <a:schemeClr val="lt2"/>
                    </a:solidFill>
                  </a:tcPr>
                </a:tc>
                <a:extLst>
                  <a:ext uri="{0D108BD9-81ED-4DB2-BD59-A6C34878D82A}">
                    <a16:rowId xmlns:a16="http://schemas.microsoft.com/office/drawing/2014/main" val="10000"/>
                  </a:ext>
                </a:extLst>
              </a:tr>
              <a:tr h="295950">
                <a:tc gridSpan="2">
                  <a:txBody>
                    <a:bodyPr/>
                    <a:lstStyle/>
                    <a:p>
                      <a:pPr marL="0" lvl="0" indent="0" algn="ctr" rtl="0">
                        <a:spcBef>
                          <a:spcPts val="0"/>
                        </a:spcBef>
                        <a:spcAft>
                          <a:spcPts val="0"/>
                        </a:spcAft>
                        <a:buNone/>
                      </a:pPr>
                      <a:r>
                        <a:rPr lang="en" sz="1150" b="1" dirty="0"/>
                        <a:t>CLUSTER: Know number names and the count sequence.</a:t>
                      </a:r>
                      <a:endParaRPr sz="1150" b="1" dirty="0"/>
                    </a:p>
                  </a:txBody>
                  <a:tcPr marL="91425" marR="91425" marT="91425" marB="0">
                    <a:solidFill>
                      <a:srgbClr val="B8EEF5"/>
                    </a:solidFill>
                  </a:tcPr>
                </a:tc>
                <a:tc hMerge="1">
                  <a:txBody>
                    <a:bodyPr/>
                    <a:lstStyle/>
                    <a:p>
                      <a:endParaRPr lang="en-US"/>
                    </a:p>
                  </a:txBody>
                  <a:tcPr/>
                </a:tc>
                <a:extLst>
                  <a:ext uri="{0D108BD9-81ED-4DB2-BD59-A6C34878D82A}">
                    <a16:rowId xmlns:a16="http://schemas.microsoft.com/office/drawing/2014/main" val="10001"/>
                  </a:ext>
                </a:extLst>
              </a:tr>
              <a:tr h="303575">
                <a:tc>
                  <a:txBody>
                    <a:bodyPr/>
                    <a:lstStyle/>
                    <a:p>
                      <a:pPr marL="0" lvl="0" indent="0" algn="l" rtl="0">
                        <a:spcBef>
                          <a:spcPts val="0"/>
                        </a:spcBef>
                        <a:spcAft>
                          <a:spcPts val="0"/>
                        </a:spcAft>
                        <a:buNone/>
                      </a:pPr>
                      <a:r>
                        <a:rPr lang="en" sz="1250" b="1"/>
                        <a:t>K.CC.1.</a:t>
                      </a:r>
                      <a:r>
                        <a:rPr lang="en" sz="1250"/>
                        <a:t> Count to 100 by ones and by tens.</a:t>
                      </a:r>
                      <a:endParaRPr sz="1250"/>
                    </a:p>
                  </a:txBody>
                  <a:tcPr marL="91425" marR="91425" marT="91425" marB="0"/>
                </a:tc>
                <a:tc>
                  <a:txBody>
                    <a:bodyPr/>
                    <a:lstStyle/>
                    <a:p>
                      <a:pPr marL="0" lvl="0" indent="0" algn="l" rtl="0">
                        <a:spcBef>
                          <a:spcPts val="0"/>
                        </a:spcBef>
                        <a:spcAft>
                          <a:spcPts val="0"/>
                        </a:spcAft>
                        <a:buNone/>
                      </a:pPr>
                      <a:r>
                        <a:rPr lang="en" sz="1250" b="1"/>
                        <a:t>EE.K.CC.1.</a:t>
                      </a:r>
                      <a:r>
                        <a:rPr lang="en" sz="1250"/>
                        <a:t> Starting with one, count to 10 by ones.</a:t>
                      </a:r>
                      <a:endParaRPr sz="1250"/>
                    </a:p>
                  </a:txBody>
                  <a:tcPr marL="91425" marR="91425" marT="91425" marB="0"/>
                </a:tc>
                <a:extLst>
                  <a:ext uri="{0D108BD9-81ED-4DB2-BD59-A6C34878D82A}">
                    <a16:rowId xmlns:a16="http://schemas.microsoft.com/office/drawing/2014/main" val="10002"/>
                  </a:ext>
                </a:extLst>
              </a:tr>
              <a:tr h="478850">
                <a:tc>
                  <a:txBody>
                    <a:bodyPr/>
                    <a:lstStyle/>
                    <a:p>
                      <a:pPr marL="0" lvl="0" indent="0" algn="l" rtl="0">
                        <a:spcBef>
                          <a:spcPts val="0"/>
                        </a:spcBef>
                        <a:spcAft>
                          <a:spcPts val="0"/>
                        </a:spcAft>
                        <a:buNone/>
                      </a:pPr>
                      <a:r>
                        <a:rPr lang="en" sz="1250" b="1"/>
                        <a:t>K.CC.2.</a:t>
                      </a:r>
                      <a:r>
                        <a:rPr lang="en" sz="1250"/>
                        <a:t> Count forward beginning from a given number within the known sequence (instead of having to begin at 1)</a:t>
                      </a:r>
                      <a:endParaRPr sz="1250"/>
                    </a:p>
                  </a:txBody>
                  <a:tcPr marL="91425" marR="91425" marT="91425" marB="0"/>
                </a:tc>
                <a:tc>
                  <a:txBody>
                    <a:bodyPr/>
                    <a:lstStyle/>
                    <a:p>
                      <a:pPr marL="0" lvl="0" indent="0" algn="l" rtl="0">
                        <a:spcBef>
                          <a:spcPts val="0"/>
                        </a:spcBef>
                        <a:spcAft>
                          <a:spcPts val="0"/>
                        </a:spcAft>
                        <a:buNone/>
                      </a:pPr>
                      <a:r>
                        <a:rPr lang="en" sz="1250"/>
                        <a:t>Not applicable. See </a:t>
                      </a:r>
                      <a:r>
                        <a:rPr lang="en" sz="1250" b="1"/>
                        <a:t>EE.2.NBT.2.b.</a:t>
                      </a:r>
                      <a:endParaRPr sz="1250" b="1"/>
                    </a:p>
                  </a:txBody>
                  <a:tcPr marL="91425" marR="91425" marT="91425" marB="0"/>
                </a:tc>
                <a:extLst>
                  <a:ext uri="{0D108BD9-81ED-4DB2-BD59-A6C34878D82A}">
                    <a16:rowId xmlns:a16="http://schemas.microsoft.com/office/drawing/2014/main" val="10003"/>
                  </a:ext>
                </a:extLst>
              </a:tr>
              <a:tr h="545025">
                <a:tc>
                  <a:txBody>
                    <a:bodyPr/>
                    <a:lstStyle/>
                    <a:p>
                      <a:pPr marL="0" lvl="0" indent="0" algn="l" rtl="0">
                        <a:spcBef>
                          <a:spcPts val="0"/>
                        </a:spcBef>
                        <a:spcAft>
                          <a:spcPts val="0"/>
                        </a:spcAft>
                        <a:buNone/>
                      </a:pPr>
                      <a:r>
                        <a:rPr lang="en" sz="1250" b="1"/>
                        <a:t>K.CC.3.</a:t>
                      </a:r>
                      <a:r>
                        <a:rPr lang="en" sz="1250"/>
                        <a:t> Write numbers from 0 to 20. Represent a number of objects with a written numeral 0–20 (with 0 representing a count of no objects).</a:t>
                      </a:r>
                      <a:endParaRPr sz="1250"/>
                    </a:p>
                  </a:txBody>
                  <a:tcPr marL="91425" marR="91425" marT="91425" marB="0"/>
                </a:tc>
                <a:tc>
                  <a:txBody>
                    <a:bodyPr/>
                    <a:lstStyle/>
                    <a:p>
                      <a:pPr marL="0" lvl="0" indent="0" algn="l" rtl="0">
                        <a:spcBef>
                          <a:spcPts val="0"/>
                        </a:spcBef>
                        <a:spcAft>
                          <a:spcPts val="0"/>
                        </a:spcAft>
                        <a:buNone/>
                      </a:pPr>
                      <a:r>
                        <a:rPr lang="en" sz="1250"/>
                        <a:t>Not applicable. See </a:t>
                      </a:r>
                      <a:r>
                        <a:rPr lang="en" sz="1250" b="1"/>
                        <a:t>EE.2.NBT.3.</a:t>
                      </a:r>
                      <a:endParaRPr sz="1250" b="1"/>
                    </a:p>
                  </a:txBody>
                  <a:tcPr marL="91425" marR="91425" marT="91425" marB="0"/>
                </a:tc>
                <a:extLst>
                  <a:ext uri="{0D108BD9-81ED-4DB2-BD59-A6C34878D82A}">
                    <a16:rowId xmlns:a16="http://schemas.microsoft.com/office/drawing/2014/main" val="10004"/>
                  </a:ext>
                </a:extLst>
              </a:tr>
              <a:tr h="282325">
                <a:tc gridSpan="2">
                  <a:txBody>
                    <a:bodyPr/>
                    <a:lstStyle/>
                    <a:p>
                      <a:pPr marL="0" lvl="0" indent="0" algn="ctr" rtl="0">
                        <a:spcBef>
                          <a:spcPts val="0"/>
                        </a:spcBef>
                        <a:spcAft>
                          <a:spcPts val="0"/>
                        </a:spcAft>
                        <a:buNone/>
                      </a:pPr>
                      <a:r>
                        <a:rPr lang="en" sz="1250" b="1"/>
                        <a:t>CLUSTER: Count to tell the number of objects.</a:t>
                      </a:r>
                      <a:endParaRPr sz="1250" b="1"/>
                    </a:p>
                  </a:txBody>
                  <a:tcPr marL="91425" marR="0" marT="91425" marB="0">
                    <a:solidFill>
                      <a:srgbClr val="B8EEF5"/>
                    </a:solidFill>
                  </a:tcPr>
                </a:tc>
                <a:tc hMerge="1">
                  <a:txBody>
                    <a:bodyPr/>
                    <a:lstStyle/>
                    <a:p>
                      <a:endParaRPr lang="en-US"/>
                    </a:p>
                  </a:txBody>
                  <a:tcPr/>
                </a:tc>
                <a:extLst>
                  <a:ext uri="{0D108BD9-81ED-4DB2-BD59-A6C34878D82A}">
                    <a16:rowId xmlns:a16="http://schemas.microsoft.com/office/drawing/2014/main" val="10005"/>
                  </a:ext>
                </a:extLst>
              </a:tr>
              <a:tr h="2377425">
                <a:tc>
                  <a:txBody>
                    <a:bodyPr/>
                    <a:lstStyle/>
                    <a:p>
                      <a:pPr marL="0" lvl="0" indent="0" algn="l" rtl="0">
                        <a:spcBef>
                          <a:spcPts val="0"/>
                        </a:spcBef>
                        <a:spcAft>
                          <a:spcPts val="0"/>
                        </a:spcAft>
                        <a:buNone/>
                      </a:pPr>
                      <a:r>
                        <a:rPr lang="en" sz="1250" b="1"/>
                        <a:t>K.CC.4</a:t>
                      </a:r>
                      <a:r>
                        <a:rPr lang="en" sz="1250"/>
                        <a:t>. Understand the relationship between numbers and quantities; connect counting to cardinality.</a:t>
                      </a:r>
                      <a:endParaRPr sz="1250"/>
                    </a:p>
                    <a:p>
                      <a:pPr marL="457200" lvl="0" indent="0" algn="l" rtl="0">
                        <a:spcBef>
                          <a:spcPts val="0"/>
                        </a:spcBef>
                        <a:spcAft>
                          <a:spcPts val="0"/>
                        </a:spcAft>
                        <a:buNone/>
                      </a:pPr>
                      <a:r>
                        <a:rPr lang="en" sz="1250"/>
                        <a:t> </a:t>
                      </a:r>
                      <a:r>
                        <a:rPr lang="en" sz="1250" b="1"/>
                        <a:t>K.CC.4.a.</a:t>
                      </a:r>
                      <a:r>
                        <a:rPr lang="en" sz="1250"/>
                        <a:t> When counting objects, say the number names in the  standard order, pairing each object with one and only one number name and each number name with one and only one object.</a:t>
                      </a:r>
                      <a:br>
                        <a:rPr lang="en" sz="1250"/>
                      </a:br>
                      <a:r>
                        <a:rPr lang="en" sz="1250" b="1"/>
                        <a:t>K.CC.4.b.</a:t>
                      </a:r>
                      <a:r>
                        <a:rPr lang="en" sz="1250"/>
                        <a:t> Understand that the last number name said tells the number of objects counted. The number of objects is the same regardless of their arrangement or the order in which they were counted. </a:t>
                      </a:r>
                      <a:br>
                        <a:rPr lang="en" sz="1250"/>
                      </a:br>
                      <a:r>
                        <a:rPr lang="en" sz="1250" b="1"/>
                        <a:t>K.CC.4.c</a:t>
                      </a:r>
                      <a:r>
                        <a:rPr lang="en" sz="1250"/>
                        <a:t>. Understand that each successive number name refers to a quantity that is one larger.</a:t>
                      </a:r>
                      <a:endParaRPr sz="1250"/>
                    </a:p>
                  </a:txBody>
                  <a:tcPr marL="91425" marR="91425" marT="91425" marB="0"/>
                </a:tc>
                <a:tc>
                  <a:txBody>
                    <a:bodyPr/>
                    <a:lstStyle/>
                    <a:p>
                      <a:pPr marL="0" lvl="0" indent="0" algn="l" rtl="0">
                        <a:spcBef>
                          <a:spcPts val="0"/>
                        </a:spcBef>
                        <a:spcAft>
                          <a:spcPts val="0"/>
                        </a:spcAft>
                        <a:buNone/>
                      </a:pPr>
                      <a:r>
                        <a:rPr lang="en" sz="1250" b="1"/>
                        <a:t>EE.K.CC.4.</a:t>
                      </a:r>
                      <a:r>
                        <a:rPr lang="en" sz="1250"/>
                        <a:t> Demonstrate one-to-one correspondence, pairing each object with one and only one number and each number with one and only one object.</a:t>
                      </a:r>
                      <a:endParaRPr sz="1250"/>
                    </a:p>
                  </a:txBody>
                  <a:tcPr marL="91425" marR="91425" marT="91425" marB="0"/>
                </a:tc>
                <a:extLst>
                  <a:ext uri="{0D108BD9-81ED-4DB2-BD59-A6C34878D82A}">
                    <a16:rowId xmlns:a16="http://schemas.microsoft.com/office/drawing/2014/main" val="10006"/>
                  </a:ext>
                </a:extLst>
              </a:tr>
              <a:tr h="883900">
                <a:tc>
                  <a:txBody>
                    <a:bodyPr/>
                    <a:lstStyle/>
                    <a:p>
                      <a:pPr marL="0" lvl="0" indent="0" algn="l" rtl="0">
                        <a:spcBef>
                          <a:spcPts val="0"/>
                        </a:spcBef>
                        <a:spcAft>
                          <a:spcPts val="0"/>
                        </a:spcAft>
                        <a:buNone/>
                      </a:pPr>
                      <a:r>
                        <a:rPr lang="en" sz="1250" b="1"/>
                        <a:t>K.CC.5.</a:t>
                      </a:r>
                      <a:r>
                        <a:rPr lang="en" sz="1250"/>
                        <a:t> Count to answer “how many?” questions about as many as 20 things arranged in a line, a rectangular array, or a circle, or as many as 10 things in a scattered configuration; given a number from 1–20, count out that many objects.</a:t>
                      </a:r>
                      <a:endParaRPr sz="1250"/>
                    </a:p>
                  </a:txBody>
                  <a:tcPr marL="91425" marR="91425" marT="91425" marB="0"/>
                </a:tc>
                <a:tc>
                  <a:txBody>
                    <a:bodyPr/>
                    <a:lstStyle/>
                    <a:p>
                      <a:pPr marL="0" lvl="0" indent="0" algn="l" rtl="0">
                        <a:spcBef>
                          <a:spcPts val="0"/>
                        </a:spcBef>
                        <a:spcAft>
                          <a:spcPts val="0"/>
                        </a:spcAft>
                        <a:buNone/>
                      </a:pPr>
                      <a:r>
                        <a:rPr lang="en" sz="1250" b="1" dirty="0"/>
                        <a:t>EE.K.CC.5.</a:t>
                      </a:r>
                      <a:r>
                        <a:rPr lang="en" sz="1250" dirty="0"/>
                        <a:t> Count out up to three objects from a larger set, pairing each object with one and only one number name to tell how many.</a:t>
                      </a:r>
                      <a:endParaRPr sz="1250" dirty="0"/>
                    </a:p>
                  </a:txBody>
                  <a:tcPr marL="91425" marR="91425" marT="91425" marB="0"/>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3"/>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000"/>
              <a:buFont typeface="Cambria"/>
              <a:buNone/>
            </a:pPr>
            <a:r>
              <a:rPr lang="en">
                <a:latin typeface="Cambria"/>
                <a:ea typeface="Cambria"/>
                <a:cs typeface="Cambria"/>
                <a:sym typeface="Cambria"/>
              </a:rPr>
              <a:t>General/Alternate Standards</a:t>
            </a:r>
            <a:endParaRPr/>
          </a:p>
        </p:txBody>
      </p:sp>
      <p:graphicFrame>
        <p:nvGraphicFramePr>
          <p:cNvPr id="391" name="Google Shape;391;p63"/>
          <p:cNvGraphicFramePr/>
          <p:nvPr>
            <p:extLst>
              <p:ext uri="{D42A27DB-BD31-4B8C-83A1-F6EECF244321}">
                <p14:modId xmlns:p14="http://schemas.microsoft.com/office/powerpoint/2010/main" val="2659108526"/>
              </p:ext>
            </p:extLst>
          </p:nvPr>
        </p:nvGraphicFramePr>
        <p:xfrm>
          <a:off x="478600" y="952500"/>
          <a:ext cx="8208200" cy="2438280"/>
        </p:xfrm>
        <a:graphic>
          <a:graphicData uri="http://schemas.openxmlformats.org/drawingml/2006/table">
            <a:tbl>
              <a:tblPr firstRow="1">
                <a:noFill/>
                <a:tableStyleId>{B954B630-8E13-49E7-919F-DCBE04D364F7}</a:tableStyleId>
              </a:tblPr>
              <a:tblGrid>
                <a:gridCol w="4104100">
                  <a:extLst>
                    <a:ext uri="{9D8B030D-6E8A-4147-A177-3AD203B41FA5}">
                      <a16:colId xmlns:a16="http://schemas.microsoft.com/office/drawing/2014/main" val="20000"/>
                    </a:ext>
                  </a:extLst>
                </a:gridCol>
                <a:gridCol w="41041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b="1"/>
                        <a:t>CCSS Grade-Level Standards</a:t>
                      </a:r>
                      <a:endParaRPr b="1"/>
                    </a:p>
                  </a:txBody>
                  <a:tcPr marL="91425" marR="91425" marT="91425" marB="91425">
                    <a:solidFill>
                      <a:schemeClr val="lt2"/>
                    </a:solidFill>
                  </a:tcPr>
                </a:tc>
                <a:tc>
                  <a:txBody>
                    <a:bodyPr/>
                    <a:lstStyle/>
                    <a:p>
                      <a:pPr marL="0" lvl="0" indent="0" algn="ctr" rtl="0">
                        <a:spcBef>
                          <a:spcPts val="0"/>
                        </a:spcBef>
                        <a:spcAft>
                          <a:spcPts val="0"/>
                        </a:spcAft>
                        <a:buNone/>
                      </a:pPr>
                      <a:r>
                        <a:rPr lang="en" b="1" dirty="0"/>
                        <a:t>DLM Essential Elements</a:t>
                      </a:r>
                      <a:endParaRPr b="1" dirty="0"/>
                    </a:p>
                  </a:txBody>
                  <a:tcPr marL="91425" marR="91425" marT="91425" marB="91425">
                    <a:solidFill>
                      <a:schemeClr val="lt2"/>
                    </a:solidFill>
                  </a:tcPr>
                </a:tc>
                <a:extLst>
                  <a:ext uri="{0D108BD9-81ED-4DB2-BD59-A6C34878D82A}">
                    <a16:rowId xmlns:a16="http://schemas.microsoft.com/office/drawing/2014/main" val="10000"/>
                  </a:ext>
                </a:extLst>
              </a:tr>
              <a:tr h="381000">
                <a:tc gridSpan="2">
                  <a:txBody>
                    <a:bodyPr/>
                    <a:lstStyle/>
                    <a:p>
                      <a:pPr marL="0" lvl="0" indent="0" algn="ctr" rtl="0">
                        <a:spcBef>
                          <a:spcPts val="0"/>
                        </a:spcBef>
                        <a:spcAft>
                          <a:spcPts val="0"/>
                        </a:spcAft>
                        <a:buNone/>
                      </a:pPr>
                      <a:r>
                        <a:rPr lang="en" b="1"/>
                        <a:t>CLUSTER: Compare numbers.</a:t>
                      </a:r>
                      <a:endParaRPr b="1"/>
                    </a:p>
                  </a:txBody>
                  <a:tcPr marL="91425" marR="91425" marT="91425" marB="91425">
                    <a:solidFill>
                      <a:srgbClr val="B8EEF5"/>
                    </a:solidFill>
                  </a:tcPr>
                </a:tc>
                <a:tc hMerge="1">
                  <a:txBody>
                    <a:bodyPr/>
                    <a:lstStyle/>
                    <a:p>
                      <a:endParaRPr lang="en-US"/>
                    </a:p>
                  </a:txBody>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b="1"/>
                        <a:t>K.CC.6. </a:t>
                      </a:r>
                      <a:r>
                        <a:rPr lang="en"/>
                        <a:t>Identify whether the number of objects in one group is greater than, less than, or equal to the number of objects in another group, e.g., by using matching and counting strategies.2</a:t>
                      </a:r>
                      <a:endParaRPr/>
                    </a:p>
                  </a:txBody>
                  <a:tcPr marL="91425" marR="91425" marT="91425" marB="91425"/>
                </a:tc>
                <a:tc>
                  <a:txBody>
                    <a:bodyPr/>
                    <a:lstStyle/>
                    <a:p>
                      <a:pPr marL="0" lvl="0" indent="0" algn="l" rtl="0">
                        <a:spcBef>
                          <a:spcPts val="0"/>
                        </a:spcBef>
                        <a:spcAft>
                          <a:spcPts val="0"/>
                        </a:spcAft>
                        <a:buNone/>
                      </a:pPr>
                      <a:r>
                        <a:rPr lang="en" b="1"/>
                        <a:t>EE.K.CC.6.</a:t>
                      </a:r>
                      <a:r>
                        <a:rPr lang="en"/>
                        <a:t> Identify whether the number of objects in one group is more or less than (when the quantities are clearly different) or equal to the number of objects in another group.</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b="1"/>
                        <a:t>K.CC.7. </a:t>
                      </a:r>
                      <a:r>
                        <a:rPr lang="en"/>
                        <a:t>Compare two numbers between 1 and 10 presented as written numerals.</a:t>
                      </a:r>
                      <a:endParaRPr/>
                    </a:p>
                  </a:txBody>
                  <a:tcPr marL="91425" marR="91425" marT="91425" marB="91425"/>
                </a:tc>
                <a:tc>
                  <a:txBody>
                    <a:bodyPr/>
                    <a:lstStyle/>
                    <a:p>
                      <a:pPr marL="0" lvl="0" indent="0" algn="l" rtl="0">
                        <a:spcBef>
                          <a:spcPts val="0"/>
                        </a:spcBef>
                        <a:spcAft>
                          <a:spcPts val="0"/>
                        </a:spcAft>
                        <a:buNone/>
                      </a:pPr>
                      <a:r>
                        <a:rPr lang="en" dirty="0"/>
                        <a:t>Not applicable. See </a:t>
                      </a:r>
                      <a:r>
                        <a:rPr lang="en" b="1" dirty="0"/>
                        <a:t>EE.2.NBT.4.</a:t>
                      </a:r>
                      <a:endParaRPr b="1" dirty="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4"/>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000"/>
              <a:buFont typeface="Cambria"/>
              <a:buNone/>
            </a:pPr>
            <a:r>
              <a:rPr lang="en">
                <a:latin typeface="Cambria"/>
                <a:ea typeface="Cambria"/>
                <a:cs typeface="Cambria"/>
                <a:sym typeface="Cambria"/>
              </a:rPr>
              <a:t>General/Alternate Standards</a:t>
            </a:r>
            <a:endParaRPr/>
          </a:p>
        </p:txBody>
      </p:sp>
      <p:graphicFrame>
        <p:nvGraphicFramePr>
          <p:cNvPr id="397" name="Google Shape;397;p64"/>
          <p:cNvGraphicFramePr/>
          <p:nvPr>
            <p:extLst>
              <p:ext uri="{D42A27DB-BD31-4B8C-83A1-F6EECF244321}">
                <p14:modId xmlns:p14="http://schemas.microsoft.com/office/powerpoint/2010/main" val="134851198"/>
              </p:ext>
            </p:extLst>
          </p:nvPr>
        </p:nvGraphicFramePr>
        <p:xfrm>
          <a:off x="171838" y="886813"/>
          <a:ext cx="8821750" cy="5084380"/>
        </p:xfrm>
        <a:graphic>
          <a:graphicData uri="http://schemas.openxmlformats.org/drawingml/2006/table">
            <a:tbl>
              <a:tblPr firstRow="1">
                <a:noFill/>
                <a:tableStyleId>{B954B630-8E13-49E7-919F-DCBE04D364F7}</a:tableStyleId>
              </a:tblPr>
              <a:tblGrid>
                <a:gridCol w="4410875">
                  <a:extLst>
                    <a:ext uri="{9D8B030D-6E8A-4147-A177-3AD203B41FA5}">
                      <a16:colId xmlns:a16="http://schemas.microsoft.com/office/drawing/2014/main" val="20000"/>
                    </a:ext>
                  </a:extLst>
                </a:gridCol>
                <a:gridCol w="4410875">
                  <a:extLst>
                    <a:ext uri="{9D8B030D-6E8A-4147-A177-3AD203B41FA5}">
                      <a16:colId xmlns:a16="http://schemas.microsoft.com/office/drawing/2014/main" val="20001"/>
                    </a:ext>
                  </a:extLst>
                </a:gridCol>
              </a:tblGrid>
              <a:tr h="271925">
                <a:tc>
                  <a:txBody>
                    <a:bodyPr/>
                    <a:lstStyle/>
                    <a:p>
                      <a:pPr marL="0" lvl="0" indent="0" algn="ctr" rtl="0">
                        <a:spcBef>
                          <a:spcPts val="0"/>
                        </a:spcBef>
                        <a:spcAft>
                          <a:spcPts val="0"/>
                        </a:spcAft>
                        <a:buNone/>
                      </a:pPr>
                      <a:r>
                        <a:rPr lang="en" sz="1200" b="1"/>
                        <a:t>CCSS Grade-Level Standards </a:t>
                      </a:r>
                      <a:endParaRPr sz="1200" b="1"/>
                    </a:p>
                  </a:txBody>
                  <a:tcPr marL="91425" marR="91425" marT="91425" marB="0">
                    <a:solidFill>
                      <a:schemeClr val="lt2"/>
                    </a:solidFill>
                  </a:tcPr>
                </a:tc>
                <a:tc>
                  <a:txBody>
                    <a:bodyPr/>
                    <a:lstStyle/>
                    <a:p>
                      <a:pPr marL="0" lvl="0" indent="0" algn="ctr" rtl="0">
                        <a:spcBef>
                          <a:spcPts val="0"/>
                        </a:spcBef>
                        <a:spcAft>
                          <a:spcPts val="0"/>
                        </a:spcAft>
                        <a:buNone/>
                      </a:pPr>
                      <a:r>
                        <a:rPr lang="en" sz="1200" b="1" dirty="0"/>
                        <a:t>DLM Essential Elements</a:t>
                      </a:r>
                      <a:endParaRPr sz="1200" b="1" dirty="0"/>
                    </a:p>
                  </a:txBody>
                  <a:tcPr marL="91425" marR="91425" marT="91425" marB="0">
                    <a:solidFill>
                      <a:schemeClr val="lt2"/>
                    </a:solidFill>
                  </a:tcPr>
                </a:tc>
                <a:extLst>
                  <a:ext uri="{0D108BD9-81ED-4DB2-BD59-A6C34878D82A}">
                    <a16:rowId xmlns:a16="http://schemas.microsoft.com/office/drawing/2014/main" val="10000"/>
                  </a:ext>
                </a:extLst>
              </a:tr>
              <a:tr h="480425">
                <a:tc gridSpan="2">
                  <a:txBody>
                    <a:bodyPr/>
                    <a:lstStyle/>
                    <a:p>
                      <a:pPr marL="0" lvl="0" indent="0" algn="ctr" rtl="0">
                        <a:spcBef>
                          <a:spcPts val="0"/>
                        </a:spcBef>
                        <a:spcAft>
                          <a:spcPts val="0"/>
                        </a:spcAft>
                        <a:buNone/>
                      </a:pPr>
                      <a:r>
                        <a:rPr lang="en" sz="1200" b="1"/>
                        <a:t>CLUSTER: Identify and describe shapes (squares, circles, triangles, rectangles, hexagons, cubes, cones, cylinders, and spheres).</a:t>
                      </a:r>
                      <a:endParaRPr sz="1200" b="1"/>
                    </a:p>
                  </a:txBody>
                  <a:tcPr marL="91425" marR="91425" marT="91425" marB="0">
                    <a:solidFill>
                      <a:srgbClr val="B8EEF5"/>
                    </a:solidFill>
                  </a:tcPr>
                </a:tc>
                <a:tc hMerge="1">
                  <a:txBody>
                    <a:bodyPr/>
                    <a:lstStyle/>
                    <a:p>
                      <a:endParaRPr lang="en-US"/>
                    </a:p>
                  </a:txBody>
                  <a:tcPr/>
                </a:tc>
                <a:extLst>
                  <a:ext uri="{0D108BD9-81ED-4DB2-BD59-A6C34878D82A}">
                    <a16:rowId xmlns:a16="http://schemas.microsoft.com/office/drawing/2014/main" val="10001"/>
                  </a:ext>
                </a:extLst>
              </a:tr>
              <a:tr h="846200">
                <a:tc>
                  <a:txBody>
                    <a:bodyPr/>
                    <a:lstStyle/>
                    <a:p>
                      <a:pPr marL="0" lvl="0" indent="0" algn="l" rtl="0">
                        <a:spcBef>
                          <a:spcPts val="0"/>
                        </a:spcBef>
                        <a:spcAft>
                          <a:spcPts val="0"/>
                        </a:spcAft>
                        <a:buNone/>
                      </a:pPr>
                      <a:r>
                        <a:rPr lang="en" sz="1200" b="1"/>
                        <a:t>K.G.1.</a:t>
                      </a:r>
                      <a:r>
                        <a:rPr lang="en" sz="1200"/>
                        <a:t> Describe objects in the environment using names of shapes, and describe the relative positions of these objects using terms such as above, below, beside, in front of, behind, and next to.</a:t>
                      </a:r>
                      <a:endParaRPr sz="1200"/>
                    </a:p>
                  </a:txBody>
                  <a:tcPr marL="91425" marR="91425" marT="91425" marB="0"/>
                </a:tc>
                <a:tc>
                  <a:txBody>
                    <a:bodyPr/>
                    <a:lstStyle/>
                    <a:p>
                      <a:pPr marL="0" lvl="0" indent="0" algn="l" rtl="0">
                        <a:spcBef>
                          <a:spcPts val="0"/>
                        </a:spcBef>
                        <a:spcAft>
                          <a:spcPts val="0"/>
                        </a:spcAft>
                        <a:buNone/>
                      </a:pPr>
                      <a:r>
                        <a:rPr lang="en" sz="1200"/>
                        <a:t>Not applicable. See </a:t>
                      </a:r>
                      <a:r>
                        <a:rPr lang="en" sz="1200" b="1"/>
                        <a:t>EE.1.G.a</a:t>
                      </a:r>
                      <a:endParaRPr sz="1200" b="1"/>
                    </a:p>
                  </a:txBody>
                  <a:tcPr marL="91425" marR="91425" marT="91425" marB="0"/>
                </a:tc>
                <a:extLst>
                  <a:ext uri="{0D108BD9-81ED-4DB2-BD59-A6C34878D82A}">
                    <a16:rowId xmlns:a16="http://schemas.microsoft.com/office/drawing/2014/main" val="10002"/>
                  </a:ext>
                </a:extLst>
              </a:tr>
              <a:tr h="494075">
                <a:tc>
                  <a:txBody>
                    <a:bodyPr/>
                    <a:lstStyle/>
                    <a:p>
                      <a:pPr marL="0" lvl="0" indent="0" algn="l" rtl="0">
                        <a:spcBef>
                          <a:spcPts val="0"/>
                        </a:spcBef>
                        <a:spcAft>
                          <a:spcPts val="0"/>
                        </a:spcAft>
                        <a:buNone/>
                      </a:pPr>
                      <a:r>
                        <a:rPr lang="en" sz="1200" b="1"/>
                        <a:t>K.G.2.</a:t>
                      </a:r>
                      <a:r>
                        <a:rPr lang="en" sz="1200"/>
                        <a:t> Correctly name shapes regardless of their orientations or overall size.</a:t>
                      </a:r>
                      <a:endParaRPr sz="1200"/>
                    </a:p>
                  </a:txBody>
                  <a:tcPr marL="91425" marR="91425" marT="91425" marB="0"/>
                </a:tc>
                <a:tc>
                  <a:txBody>
                    <a:bodyPr/>
                    <a:lstStyle/>
                    <a:p>
                      <a:pPr marL="0" lvl="0" indent="0" algn="l" rtl="0">
                        <a:spcBef>
                          <a:spcPts val="0"/>
                        </a:spcBef>
                        <a:spcAft>
                          <a:spcPts val="0"/>
                        </a:spcAft>
                        <a:buNone/>
                      </a:pPr>
                      <a:r>
                        <a:rPr lang="en" sz="1200" b="1"/>
                        <a:t>EE.K.G.2–3. </a:t>
                      </a:r>
                      <a:r>
                        <a:rPr lang="en" sz="1200"/>
                        <a:t>Match shapes of same size and orientation (circle, square, rectangle, triangle).</a:t>
                      </a:r>
                      <a:endParaRPr sz="1200"/>
                    </a:p>
                  </a:txBody>
                  <a:tcPr marL="91425" marR="91425" marT="91425" marB="0"/>
                </a:tc>
                <a:extLst>
                  <a:ext uri="{0D108BD9-81ED-4DB2-BD59-A6C34878D82A}">
                    <a16:rowId xmlns:a16="http://schemas.microsoft.com/office/drawing/2014/main" val="10003"/>
                  </a:ext>
                </a:extLst>
              </a:tr>
              <a:tr h="507700">
                <a:tc>
                  <a:txBody>
                    <a:bodyPr/>
                    <a:lstStyle/>
                    <a:p>
                      <a:pPr marL="0" lvl="0" indent="0" algn="l" rtl="0">
                        <a:spcBef>
                          <a:spcPts val="0"/>
                        </a:spcBef>
                        <a:spcAft>
                          <a:spcPts val="0"/>
                        </a:spcAft>
                        <a:buNone/>
                      </a:pPr>
                      <a:r>
                        <a:rPr lang="en" sz="1200" b="1"/>
                        <a:t>K.G.3.</a:t>
                      </a:r>
                      <a:r>
                        <a:rPr lang="en" sz="1200"/>
                        <a:t> Identify shapes as two-dimensional (lying in a plane, “flat”) or three-dimensional (“solid”).</a:t>
                      </a:r>
                      <a:endParaRPr sz="1200"/>
                    </a:p>
                  </a:txBody>
                  <a:tcPr marL="91425" marR="91425" marT="91425" marB="0"/>
                </a:tc>
                <a:tc>
                  <a:txBody>
                    <a:bodyPr/>
                    <a:lstStyle/>
                    <a:p>
                      <a:pPr marL="0" lvl="0" indent="0" algn="l" rtl="0">
                        <a:spcBef>
                          <a:spcPts val="0"/>
                        </a:spcBef>
                        <a:spcAft>
                          <a:spcPts val="0"/>
                        </a:spcAft>
                        <a:buNone/>
                      </a:pPr>
                      <a:r>
                        <a:rPr lang="en" sz="1200" b="1"/>
                        <a:t>EE.K.G.2–3. </a:t>
                      </a:r>
                      <a:r>
                        <a:rPr lang="en" sz="1200"/>
                        <a:t>Match shapes of same size and orientation (circle, square, rectangle, triangle).</a:t>
                      </a:r>
                      <a:endParaRPr sz="1200"/>
                    </a:p>
                  </a:txBody>
                  <a:tcPr marL="91425" marR="91425" marT="91425" marB="0"/>
                </a:tc>
                <a:extLst>
                  <a:ext uri="{0D108BD9-81ED-4DB2-BD59-A6C34878D82A}">
                    <a16:rowId xmlns:a16="http://schemas.microsoft.com/office/drawing/2014/main" val="10004"/>
                  </a:ext>
                </a:extLst>
              </a:tr>
              <a:tr h="285550">
                <a:tc gridSpan="2">
                  <a:txBody>
                    <a:bodyPr/>
                    <a:lstStyle/>
                    <a:p>
                      <a:pPr marL="0" lvl="0" indent="0" algn="ctr" rtl="0">
                        <a:spcBef>
                          <a:spcPts val="0"/>
                        </a:spcBef>
                        <a:spcAft>
                          <a:spcPts val="0"/>
                        </a:spcAft>
                        <a:buNone/>
                      </a:pPr>
                      <a:r>
                        <a:rPr lang="en" sz="1200" b="1"/>
                        <a:t>CLUSTER: Analyze, compare, create, and compose shapes.</a:t>
                      </a:r>
                      <a:endParaRPr sz="1200" b="1"/>
                    </a:p>
                  </a:txBody>
                  <a:tcPr marL="91425" marR="91425" marT="91425" marB="0">
                    <a:solidFill>
                      <a:srgbClr val="B8EEF5"/>
                    </a:solidFill>
                  </a:tcPr>
                </a:tc>
                <a:tc hMerge="1">
                  <a:txBody>
                    <a:bodyPr/>
                    <a:lstStyle/>
                    <a:p>
                      <a:endParaRPr lang="en-US"/>
                    </a:p>
                  </a:txBody>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sz="1200" b="1"/>
                        <a:t>K.G.4. </a:t>
                      </a:r>
                      <a:r>
                        <a:rPr lang="en" sz="1200"/>
                        <a:t>Analyze and compare two- and three-dimensional shapes, in different sizes and orientations, using informal language to describe their similarities, differences, parts (e.g., number of sides and vertices/“corners”) and other attributes (e.g., having sides of equal length).</a:t>
                      </a:r>
                      <a:endParaRPr sz="1200"/>
                    </a:p>
                  </a:txBody>
                  <a:tcPr marL="91425" marR="91425" marT="91425" marB="0"/>
                </a:tc>
                <a:tc>
                  <a:txBody>
                    <a:bodyPr/>
                    <a:lstStyle/>
                    <a:p>
                      <a:pPr marL="0" lvl="0" indent="0" algn="l" rtl="0">
                        <a:spcBef>
                          <a:spcPts val="0"/>
                        </a:spcBef>
                        <a:spcAft>
                          <a:spcPts val="0"/>
                        </a:spcAft>
                        <a:buNone/>
                      </a:pPr>
                      <a:r>
                        <a:rPr lang="en" sz="1200"/>
                        <a:t>Not applicable. See </a:t>
                      </a:r>
                      <a:r>
                        <a:rPr lang="en" sz="1200" b="1"/>
                        <a:t>EE.7.G.1.</a:t>
                      </a:r>
                      <a:endParaRPr sz="1200" b="1"/>
                    </a:p>
                  </a:txBody>
                  <a:tcPr marL="91425" marR="91425" marT="91425" marB="0"/>
                </a:tc>
                <a:extLst>
                  <a:ext uri="{0D108BD9-81ED-4DB2-BD59-A6C34878D82A}">
                    <a16:rowId xmlns:a16="http://schemas.microsoft.com/office/drawing/2014/main" val="10006"/>
                  </a:ext>
                </a:extLst>
              </a:tr>
              <a:tr h="458800">
                <a:tc>
                  <a:txBody>
                    <a:bodyPr/>
                    <a:lstStyle/>
                    <a:p>
                      <a:pPr marL="0" lvl="0" indent="0" algn="l" rtl="0">
                        <a:spcBef>
                          <a:spcPts val="0"/>
                        </a:spcBef>
                        <a:spcAft>
                          <a:spcPts val="0"/>
                        </a:spcAft>
                        <a:buNone/>
                      </a:pPr>
                      <a:r>
                        <a:rPr lang="en" sz="1200" b="1"/>
                        <a:t>K.G.5.</a:t>
                      </a:r>
                      <a:r>
                        <a:rPr lang="en" sz="1200"/>
                        <a:t> Model shapes in the world by building shapes from components (e.g., sticks and clay balls) and drawing shapes.</a:t>
                      </a:r>
                      <a:endParaRPr sz="1200"/>
                    </a:p>
                  </a:txBody>
                  <a:tcPr marL="91425" marR="91425" marT="91425" marB="0"/>
                </a:tc>
                <a:tc>
                  <a:txBody>
                    <a:bodyPr/>
                    <a:lstStyle/>
                    <a:p>
                      <a:pPr marL="0" lvl="0" indent="0" algn="l" rtl="0">
                        <a:spcBef>
                          <a:spcPts val="0"/>
                        </a:spcBef>
                        <a:spcAft>
                          <a:spcPts val="0"/>
                        </a:spcAft>
                        <a:buNone/>
                      </a:pPr>
                      <a:r>
                        <a:rPr lang="en" sz="1200"/>
                        <a:t>Not applicable.</a:t>
                      </a:r>
                      <a:endParaRPr sz="1200"/>
                    </a:p>
                  </a:txBody>
                  <a:tcPr marL="91425" marR="91425" marT="91425" marB="0"/>
                </a:tc>
                <a:extLst>
                  <a:ext uri="{0D108BD9-81ED-4DB2-BD59-A6C34878D82A}">
                    <a16:rowId xmlns:a16="http://schemas.microsoft.com/office/drawing/2014/main" val="10007"/>
                  </a:ext>
                </a:extLst>
              </a:tr>
              <a:tr h="731500">
                <a:tc>
                  <a:txBody>
                    <a:bodyPr/>
                    <a:lstStyle/>
                    <a:p>
                      <a:pPr marL="0" lvl="0" indent="0" algn="l" rtl="0">
                        <a:spcBef>
                          <a:spcPts val="0"/>
                        </a:spcBef>
                        <a:spcAft>
                          <a:spcPts val="0"/>
                        </a:spcAft>
                        <a:buNone/>
                      </a:pPr>
                      <a:r>
                        <a:rPr lang="en" sz="1200" b="1"/>
                        <a:t>K.G.6.</a:t>
                      </a:r>
                      <a:r>
                        <a:rPr lang="en" sz="1200"/>
                        <a:t> Compose simple shapes to form larger shapes. For example, “Can you join these two triangles with full sides touching to make a rectangle?”</a:t>
                      </a:r>
                      <a:endParaRPr sz="1200"/>
                    </a:p>
                  </a:txBody>
                  <a:tcPr marL="91425" marR="91425" marT="91425" marB="0"/>
                </a:tc>
                <a:tc>
                  <a:txBody>
                    <a:bodyPr/>
                    <a:lstStyle/>
                    <a:p>
                      <a:pPr marL="0" lvl="0" indent="0" algn="l" rtl="0">
                        <a:spcBef>
                          <a:spcPts val="0"/>
                        </a:spcBef>
                        <a:spcAft>
                          <a:spcPts val="0"/>
                        </a:spcAft>
                        <a:buNone/>
                      </a:pPr>
                      <a:r>
                        <a:rPr lang="en" sz="1200" dirty="0"/>
                        <a:t>Not applicable. See </a:t>
                      </a:r>
                      <a:r>
                        <a:rPr lang="en" sz="1200" b="1" dirty="0"/>
                        <a:t>EE.1.G.3.</a:t>
                      </a:r>
                      <a:endParaRPr sz="1200" b="1" dirty="0"/>
                    </a:p>
                  </a:txBody>
                  <a:tcPr marL="91425" marR="91425" marT="91425" marB="0"/>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5"/>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000"/>
              <a:buFont typeface="Cambria"/>
              <a:buNone/>
            </a:pPr>
            <a:r>
              <a:rPr lang="en">
                <a:latin typeface="Cambria"/>
                <a:ea typeface="Cambria"/>
                <a:cs typeface="Cambria"/>
                <a:sym typeface="Cambria"/>
              </a:rPr>
              <a:t>General/Alternate Achievement Standards</a:t>
            </a:r>
            <a:endParaRPr/>
          </a:p>
        </p:txBody>
      </p:sp>
      <p:graphicFrame>
        <p:nvGraphicFramePr>
          <p:cNvPr id="404" name="Google Shape;404;p65"/>
          <p:cNvGraphicFramePr/>
          <p:nvPr>
            <p:extLst>
              <p:ext uri="{D42A27DB-BD31-4B8C-83A1-F6EECF244321}">
                <p14:modId xmlns:p14="http://schemas.microsoft.com/office/powerpoint/2010/main" val="3141294307"/>
              </p:ext>
            </p:extLst>
          </p:nvPr>
        </p:nvGraphicFramePr>
        <p:xfrm>
          <a:off x="113400" y="829438"/>
          <a:ext cx="8917200" cy="5199130"/>
        </p:xfrm>
        <a:graphic>
          <a:graphicData uri="http://schemas.openxmlformats.org/drawingml/2006/table">
            <a:tbl>
              <a:tblPr firstRow="1">
                <a:noFill/>
                <a:tableStyleId>{B954B630-8E13-49E7-919F-DCBE04D364F7}</a:tableStyleId>
              </a:tblPr>
              <a:tblGrid>
                <a:gridCol w="4554025">
                  <a:extLst>
                    <a:ext uri="{9D8B030D-6E8A-4147-A177-3AD203B41FA5}">
                      <a16:colId xmlns:a16="http://schemas.microsoft.com/office/drawing/2014/main" val="20000"/>
                    </a:ext>
                  </a:extLst>
                </a:gridCol>
                <a:gridCol w="4363175">
                  <a:extLst>
                    <a:ext uri="{9D8B030D-6E8A-4147-A177-3AD203B41FA5}">
                      <a16:colId xmlns:a16="http://schemas.microsoft.com/office/drawing/2014/main" val="20001"/>
                    </a:ext>
                  </a:extLst>
                </a:gridCol>
              </a:tblGrid>
              <a:tr h="314400">
                <a:tc>
                  <a:txBody>
                    <a:bodyPr/>
                    <a:lstStyle/>
                    <a:p>
                      <a:pPr marL="0" lvl="0" indent="0" algn="ctr" rtl="0">
                        <a:spcBef>
                          <a:spcPts val="0"/>
                        </a:spcBef>
                        <a:spcAft>
                          <a:spcPts val="0"/>
                        </a:spcAft>
                        <a:buNone/>
                      </a:pPr>
                      <a:r>
                        <a:rPr lang="en" sz="1200" b="1"/>
                        <a:t>CCSS Grade-Level Standards</a:t>
                      </a:r>
                      <a:endParaRPr sz="1200" b="1"/>
                    </a:p>
                  </a:txBody>
                  <a:tcPr marL="91425" marR="91425" marT="91425" marB="0">
                    <a:solidFill>
                      <a:schemeClr val="lt2"/>
                    </a:solidFill>
                  </a:tcPr>
                </a:tc>
                <a:tc>
                  <a:txBody>
                    <a:bodyPr/>
                    <a:lstStyle/>
                    <a:p>
                      <a:pPr marL="0" lvl="0" indent="0" algn="ctr" rtl="0">
                        <a:spcBef>
                          <a:spcPts val="0"/>
                        </a:spcBef>
                        <a:spcAft>
                          <a:spcPts val="0"/>
                        </a:spcAft>
                        <a:buNone/>
                      </a:pPr>
                      <a:r>
                        <a:rPr lang="en" sz="1200" b="1" dirty="0"/>
                        <a:t>DLM Essential Elements</a:t>
                      </a:r>
                      <a:endParaRPr sz="1200" b="1" dirty="0"/>
                    </a:p>
                  </a:txBody>
                  <a:tcPr marL="91425" marR="91425" marT="91425" marB="0">
                    <a:solidFill>
                      <a:schemeClr val="lt2"/>
                    </a:solidFill>
                  </a:tcPr>
                </a:tc>
                <a:extLst>
                  <a:ext uri="{0D108BD9-81ED-4DB2-BD59-A6C34878D82A}">
                    <a16:rowId xmlns:a16="http://schemas.microsoft.com/office/drawing/2014/main" val="10000"/>
                  </a:ext>
                </a:extLst>
              </a:tr>
              <a:tr h="364150">
                <a:tc gridSpan="2">
                  <a:txBody>
                    <a:bodyPr/>
                    <a:lstStyle/>
                    <a:p>
                      <a:pPr marL="0" lvl="0" indent="0" algn="ctr" rtl="0">
                        <a:spcBef>
                          <a:spcPts val="0"/>
                        </a:spcBef>
                        <a:spcAft>
                          <a:spcPts val="0"/>
                        </a:spcAft>
                        <a:buNone/>
                      </a:pPr>
                      <a:r>
                        <a:rPr lang="en" sz="1200" b="1"/>
                        <a:t>CLUSTER: Apply and extend previous understandings of multiplication and division to divide fractions by fractions.</a:t>
                      </a:r>
                      <a:endParaRPr sz="1200" b="1"/>
                    </a:p>
                  </a:txBody>
                  <a:tcPr marL="91425" marR="91425" marT="91425" marB="0">
                    <a:solidFill>
                      <a:srgbClr val="B8EEF5"/>
                    </a:solidFill>
                  </a:tcPr>
                </a:tc>
                <a:tc hMerge="1">
                  <a:txBody>
                    <a:bodyPr/>
                    <a:lstStyle/>
                    <a:p>
                      <a:endParaRPr lang="en-US"/>
                    </a:p>
                  </a:txBody>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200" b="1"/>
                        <a:t>6.NS.1. </a:t>
                      </a:r>
                      <a:r>
                        <a:rPr lang="en" sz="1200"/>
                        <a:t>Interpret and compute quotients of fractions, and solve word problems involving division of fractions by fractions, e.g., by using visual fraction models and equations to represent the problem. For example, create a story context for (2/3) ÷ (3/4), and use a visual fraction model to show the quotient; use the relationship between multiplication and division to explain that (2/3) ÷ (3/4) = 8/9 because 3/4 of 8/9 is 2/3. (In general, (a/b) ÷ (c/d) = ad/bc.) How much chocolate will each person get if 3 people share 1/2 lb. of chocolate equally? How many 3/4-cup servings are in 2/3 of a cup of yogurt? How wide is a rectangular strip of land with length 3/4 mi and area 1/2 square mi?</a:t>
                      </a:r>
                      <a:endParaRPr sz="1200"/>
                    </a:p>
                  </a:txBody>
                  <a:tcPr marL="91425" marR="91425" marT="91425" marB="0"/>
                </a:tc>
                <a:tc>
                  <a:txBody>
                    <a:bodyPr/>
                    <a:lstStyle/>
                    <a:p>
                      <a:pPr marL="0" lvl="0" indent="0" algn="l" rtl="0">
                        <a:spcBef>
                          <a:spcPts val="0"/>
                        </a:spcBef>
                        <a:spcAft>
                          <a:spcPts val="0"/>
                        </a:spcAft>
                        <a:buNone/>
                      </a:pPr>
                      <a:r>
                        <a:rPr lang="en" sz="1200" b="1"/>
                        <a:t>EE.6.NS.1.</a:t>
                      </a:r>
                      <a:r>
                        <a:rPr lang="en" sz="1200"/>
                        <a:t> Compare the relationships between two unit fractions.</a:t>
                      </a:r>
                      <a:endParaRPr sz="1200"/>
                    </a:p>
                  </a:txBody>
                  <a:tcPr marL="91425" marR="91425" marT="91425" marB="0"/>
                </a:tc>
                <a:extLst>
                  <a:ext uri="{0D108BD9-81ED-4DB2-BD59-A6C34878D82A}">
                    <a16:rowId xmlns:a16="http://schemas.microsoft.com/office/drawing/2014/main" val="10002"/>
                  </a:ext>
                </a:extLst>
              </a:tr>
              <a:tr h="314400">
                <a:tc gridSpan="2">
                  <a:txBody>
                    <a:bodyPr/>
                    <a:lstStyle/>
                    <a:p>
                      <a:pPr marL="0" lvl="0" indent="0" algn="ctr" rtl="0">
                        <a:spcBef>
                          <a:spcPts val="0"/>
                        </a:spcBef>
                        <a:spcAft>
                          <a:spcPts val="0"/>
                        </a:spcAft>
                        <a:buNone/>
                      </a:pPr>
                      <a:r>
                        <a:rPr lang="en" sz="1200" b="1"/>
                        <a:t>CLUSTER: Compute fluently with multi-digit numbers, and find common factors and multiples.</a:t>
                      </a:r>
                      <a:endParaRPr sz="1200" b="1"/>
                    </a:p>
                  </a:txBody>
                  <a:tcPr marL="91425" marR="91425" marT="91425" marB="0">
                    <a:solidFill>
                      <a:srgbClr val="B8EEF5"/>
                    </a:solidFill>
                  </a:tcPr>
                </a:tc>
                <a:tc hMerge="1">
                  <a:txBody>
                    <a:bodyPr/>
                    <a:lstStyle/>
                    <a:p>
                      <a:endParaRPr lang="en-US"/>
                    </a:p>
                  </a:txBody>
                  <a:tcPr/>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en" sz="1200" b="1"/>
                        <a:t>6.NS.2.</a:t>
                      </a:r>
                      <a:r>
                        <a:rPr lang="en" sz="1200"/>
                        <a:t> Fluently divide multi-digit numbers using the standard algorithm.</a:t>
                      </a:r>
                      <a:endParaRPr sz="1200"/>
                    </a:p>
                  </a:txBody>
                  <a:tcPr marL="91425" marR="91425" marT="91425" marB="0"/>
                </a:tc>
                <a:tc>
                  <a:txBody>
                    <a:bodyPr/>
                    <a:lstStyle/>
                    <a:p>
                      <a:pPr marL="0" lvl="0" indent="0" algn="l" rtl="0">
                        <a:spcBef>
                          <a:spcPts val="0"/>
                        </a:spcBef>
                        <a:spcAft>
                          <a:spcPts val="0"/>
                        </a:spcAft>
                        <a:buNone/>
                      </a:pPr>
                      <a:r>
                        <a:rPr lang="en" sz="1200" b="1"/>
                        <a:t>EE.6.NS.2.</a:t>
                      </a:r>
                      <a:r>
                        <a:rPr lang="en" sz="1200"/>
                        <a:t> Apply the concept of fair share and equal shares to divide.</a:t>
                      </a:r>
                      <a:endParaRPr sz="1200"/>
                    </a:p>
                  </a:txBody>
                  <a:tcPr marL="91425" marR="91425" marT="91425" marB="0"/>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r>
                        <a:rPr lang="en" sz="1200" b="1"/>
                        <a:t>6.NS.3.</a:t>
                      </a:r>
                      <a:r>
                        <a:rPr lang="en" sz="1200"/>
                        <a:t> Fluently add, subtract, multiply, and divide multi-digit decimals using the standard algorithm for each operation.</a:t>
                      </a:r>
                      <a:endParaRPr sz="1200"/>
                    </a:p>
                  </a:txBody>
                  <a:tcPr marL="91425" marR="91425" marT="91425" marB="0"/>
                </a:tc>
                <a:tc>
                  <a:txBody>
                    <a:bodyPr/>
                    <a:lstStyle/>
                    <a:p>
                      <a:pPr marL="0" lvl="0" indent="0" algn="l" rtl="0">
                        <a:spcBef>
                          <a:spcPts val="0"/>
                        </a:spcBef>
                        <a:spcAft>
                          <a:spcPts val="0"/>
                        </a:spcAft>
                        <a:buNone/>
                      </a:pPr>
                      <a:r>
                        <a:rPr lang="en" sz="1200" b="1"/>
                        <a:t>EE.6.NS.3</a:t>
                      </a:r>
                      <a:r>
                        <a:rPr lang="en" sz="1200"/>
                        <a:t>. Solve two-factor multiplication problems with products up to 50 using concrete objects and/or a calculator.</a:t>
                      </a:r>
                      <a:endParaRPr sz="1200"/>
                    </a:p>
                  </a:txBody>
                  <a:tcPr marL="91425" marR="91425" marT="91425" marB="0"/>
                </a:tc>
                <a:extLst>
                  <a:ext uri="{0D108BD9-81ED-4DB2-BD59-A6C34878D82A}">
                    <a16:rowId xmlns:a16="http://schemas.microsoft.com/office/drawing/2014/main" val="10005"/>
                  </a:ext>
                </a:extLst>
              </a:tr>
              <a:tr h="396200">
                <a:tc>
                  <a:txBody>
                    <a:bodyPr/>
                    <a:lstStyle/>
                    <a:p>
                      <a:pPr marL="0" lvl="0" indent="0" algn="l" rtl="0">
                        <a:spcBef>
                          <a:spcPts val="0"/>
                        </a:spcBef>
                        <a:spcAft>
                          <a:spcPts val="0"/>
                        </a:spcAft>
                        <a:buNone/>
                      </a:pPr>
                      <a:r>
                        <a:rPr lang="en" sz="1200" b="1"/>
                        <a:t>6.NS.4.</a:t>
                      </a:r>
                      <a:r>
                        <a:rPr lang="en" sz="1200"/>
                        <a:t> Find the greatest common factor of two whole numbers less than or equal to 100 and the least common multiple of two whole numbers less than or equal to 12. Use the distributive property to express a sum of two whole numbers 1–100 with a common factor as a multiple of a sum of two whole numbers with no common factor. For example, express 36 + 8 as 4(9 + 2).</a:t>
                      </a:r>
                      <a:endParaRPr sz="1200"/>
                    </a:p>
                  </a:txBody>
                  <a:tcPr marL="91425" marR="91425" marT="91425" marB="0"/>
                </a:tc>
                <a:tc>
                  <a:txBody>
                    <a:bodyPr/>
                    <a:lstStyle/>
                    <a:p>
                      <a:pPr marL="0" lvl="0" indent="0" algn="l" rtl="0">
                        <a:spcBef>
                          <a:spcPts val="0"/>
                        </a:spcBef>
                        <a:spcAft>
                          <a:spcPts val="0"/>
                        </a:spcAft>
                        <a:buNone/>
                      </a:pPr>
                      <a:r>
                        <a:rPr lang="en" sz="1200" dirty="0"/>
                        <a:t>Not applicable.</a:t>
                      </a:r>
                      <a:endParaRPr sz="1200" dirty="0"/>
                    </a:p>
                  </a:txBody>
                  <a:tcPr marL="91425" marR="91425" marT="91425" marB="0"/>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6"/>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000"/>
              <a:buFont typeface="Cambria"/>
              <a:buNone/>
            </a:pPr>
            <a:r>
              <a:rPr lang="en" dirty="0">
                <a:latin typeface="Cambria"/>
                <a:ea typeface="Cambria"/>
                <a:cs typeface="Cambria"/>
                <a:sym typeface="Cambria"/>
              </a:rPr>
              <a:t>General/Alternate Standards</a:t>
            </a:r>
            <a:endParaRPr dirty="0"/>
          </a:p>
        </p:txBody>
      </p:sp>
      <p:graphicFrame>
        <p:nvGraphicFramePr>
          <p:cNvPr id="410" name="Google Shape;410;p66"/>
          <p:cNvGraphicFramePr/>
          <p:nvPr>
            <p:extLst>
              <p:ext uri="{D42A27DB-BD31-4B8C-83A1-F6EECF244321}">
                <p14:modId xmlns:p14="http://schemas.microsoft.com/office/powerpoint/2010/main" val="2229175279"/>
              </p:ext>
            </p:extLst>
          </p:nvPr>
        </p:nvGraphicFramePr>
        <p:xfrm>
          <a:off x="103800" y="747975"/>
          <a:ext cx="8978700" cy="5395655"/>
        </p:xfrm>
        <a:graphic>
          <a:graphicData uri="http://schemas.openxmlformats.org/drawingml/2006/table">
            <a:tbl>
              <a:tblPr firstRow="1">
                <a:noFill/>
                <a:tableStyleId>{B954B630-8E13-49E7-919F-DCBE04D364F7}</a:tableStyleId>
              </a:tblPr>
              <a:tblGrid>
                <a:gridCol w="5547250">
                  <a:extLst>
                    <a:ext uri="{9D8B030D-6E8A-4147-A177-3AD203B41FA5}">
                      <a16:colId xmlns:a16="http://schemas.microsoft.com/office/drawing/2014/main" val="20000"/>
                    </a:ext>
                  </a:extLst>
                </a:gridCol>
                <a:gridCol w="3431450">
                  <a:extLst>
                    <a:ext uri="{9D8B030D-6E8A-4147-A177-3AD203B41FA5}">
                      <a16:colId xmlns:a16="http://schemas.microsoft.com/office/drawing/2014/main" val="20001"/>
                    </a:ext>
                  </a:extLst>
                </a:gridCol>
              </a:tblGrid>
              <a:tr h="259850">
                <a:tc>
                  <a:txBody>
                    <a:bodyPr/>
                    <a:lstStyle/>
                    <a:p>
                      <a:pPr marL="0" lvl="0" indent="0" algn="ctr" rtl="0">
                        <a:spcBef>
                          <a:spcPts val="0"/>
                        </a:spcBef>
                        <a:spcAft>
                          <a:spcPts val="0"/>
                        </a:spcAft>
                        <a:buNone/>
                      </a:pPr>
                      <a:r>
                        <a:rPr lang="en" sz="1100" b="1"/>
                        <a:t>CCSS Grade-Level Standards</a:t>
                      </a:r>
                      <a:endParaRPr sz="1100" b="1"/>
                    </a:p>
                  </a:txBody>
                  <a:tcPr marL="91425" marR="91425" marT="91425" marB="0">
                    <a:solidFill>
                      <a:schemeClr val="lt2"/>
                    </a:solidFill>
                  </a:tcPr>
                </a:tc>
                <a:tc>
                  <a:txBody>
                    <a:bodyPr/>
                    <a:lstStyle/>
                    <a:p>
                      <a:pPr marL="0" lvl="0" indent="0" algn="ctr" rtl="0">
                        <a:spcBef>
                          <a:spcPts val="0"/>
                        </a:spcBef>
                        <a:spcAft>
                          <a:spcPts val="0"/>
                        </a:spcAft>
                        <a:buNone/>
                      </a:pPr>
                      <a:r>
                        <a:rPr lang="en" sz="1100" b="1" dirty="0"/>
                        <a:t>DLM Essential Elements</a:t>
                      </a:r>
                      <a:endParaRPr sz="1100" b="1" dirty="0"/>
                    </a:p>
                  </a:txBody>
                  <a:tcPr marL="91425" marR="91425" marT="91425" marB="0">
                    <a:solidFill>
                      <a:schemeClr val="lt2"/>
                    </a:solidFill>
                  </a:tcPr>
                </a:tc>
                <a:extLst>
                  <a:ext uri="{0D108BD9-81ED-4DB2-BD59-A6C34878D82A}">
                    <a16:rowId xmlns:a16="http://schemas.microsoft.com/office/drawing/2014/main" val="10000"/>
                  </a:ext>
                </a:extLst>
              </a:tr>
              <a:tr h="271925">
                <a:tc gridSpan="2">
                  <a:txBody>
                    <a:bodyPr/>
                    <a:lstStyle/>
                    <a:p>
                      <a:pPr marL="0" lvl="0" indent="0" algn="ctr" rtl="0">
                        <a:spcBef>
                          <a:spcPts val="0"/>
                        </a:spcBef>
                        <a:spcAft>
                          <a:spcPts val="0"/>
                        </a:spcAft>
                        <a:buNone/>
                      </a:pPr>
                      <a:r>
                        <a:rPr lang="en" sz="1100" b="1"/>
                        <a:t>CLUSTER: Experiment with transformations in the plane.</a:t>
                      </a:r>
                      <a:endParaRPr sz="1100" b="1"/>
                    </a:p>
                  </a:txBody>
                  <a:tcPr marL="91425" marR="91425" marT="91425" marB="0">
                    <a:solidFill>
                      <a:srgbClr val="B8EEF5"/>
                    </a:solidFill>
                  </a:tcPr>
                </a:tc>
                <a:tc hMerge="1">
                  <a:txBody>
                    <a:bodyPr/>
                    <a:lstStyle/>
                    <a:p>
                      <a:endParaRPr lang="en-US"/>
                    </a:p>
                  </a:txBody>
                  <a:tcPr/>
                </a:tc>
                <a:extLst>
                  <a:ext uri="{0D108BD9-81ED-4DB2-BD59-A6C34878D82A}">
                    <a16:rowId xmlns:a16="http://schemas.microsoft.com/office/drawing/2014/main" val="10001"/>
                  </a:ext>
                </a:extLst>
              </a:tr>
              <a:tr h="594350">
                <a:tc>
                  <a:txBody>
                    <a:bodyPr/>
                    <a:lstStyle/>
                    <a:p>
                      <a:pPr marL="0" lvl="0" indent="0" algn="l" rtl="0">
                        <a:spcBef>
                          <a:spcPts val="0"/>
                        </a:spcBef>
                        <a:spcAft>
                          <a:spcPts val="0"/>
                        </a:spcAft>
                        <a:buNone/>
                      </a:pPr>
                      <a:r>
                        <a:rPr lang="en" sz="1100" b="1"/>
                        <a:t>G.CO.1. </a:t>
                      </a:r>
                      <a:r>
                        <a:rPr lang="en" sz="1100"/>
                        <a:t>Know precise definitions of angle, circle, perpendicular line, parallel line, and line segment, based on the undefined notions of point, line, distance along a line, and distance around a circular arc.</a:t>
                      </a:r>
                      <a:endParaRPr sz="1100"/>
                    </a:p>
                  </a:txBody>
                  <a:tcPr marL="91425" marR="91425" marT="91425" marB="0"/>
                </a:tc>
                <a:tc>
                  <a:txBody>
                    <a:bodyPr/>
                    <a:lstStyle/>
                    <a:p>
                      <a:pPr marL="0" lvl="0" indent="0" algn="l" rtl="0">
                        <a:spcBef>
                          <a:spcPts val="0"/>
                        </a:spcBef>
                        <a:spcAft>
                          <a:spcPts val="0"/>
                        </a:spcAft>
                        <a:buNone/>
                      </a:pPr>
                      <a:r>
                        <a:rPr lang="en" sz="1100" b="1"/>
                        <a:t>EE.G.CO.1. </a:t>
                      </a:r>
                      <a:r>
                        <a:rPr lang="en" sz="1100"/>
                        <a:t>Know the attributes of perpendicular lines, parallel lines, and line segments; angles; and circles.</a:t>
                      </a:r>
                      <a:endParaRPr sz="1100"/>
                    </a:p>
                  </a:txBody>
                  <a:tcPr marL="91425" marR="91425" marT="91425" marB="0"/>
                </a:tc>
                <a:extLst>
                  <a:ext uri="{0D108BD9-81ED-4DB2-BD59-A6C34878D82A}">
                    <a16:rowId xmlns:a16="http://schemas.microsoft.com/office/drawing/2014/main" val="10002"/>
                  </a:ext>
                </a:extLst>
              </a:tr>
              <a:tr h="847850">
                <a:tc>
                  <a:txBody>
                    <a:bodyPr/>
                    <a:lstStyle/>
                    <a:p>
                      <a:pPr marL="0" lvl="0" indent="0" algn="l" rtl="0">
                        <a:spcBef>
                          <a:spcPts val="0"/>
                        </a:spcBef>
                        <a:spcAft>
                          <a:spcPts val="0"/>
                        </a:spcAft>
                        <a:buNone/>
                      </a:pPr>
                      <a:r>
                        <a:rPr lang="en" sz="1100" b="1"/>
                        <a:t>G.CO.2.</a:t>
                      </a:r>
                      <a:r>
                        <a:rPr lang="en" sz="1100"/>
                        <a:t> Represent transformations in the plane using, e.g., transparencies and geometry software; describe transformations as functions that take points in the plane as inputs and give other points as outputs. Compare transformations that preserve distance and angle to those that do not (e.g., translation versus horizontal stretch).</a:t>
                      </a:r>
                      <a:endParaRPr sz="1100"/>
                    </a:p>
                  </a:txBody>
                  <a:tcPr marL="91425" marR="91425" marT="91425" marB="0"/>
                </a:tc>
                <a:tc>
                  <a:txBody>
                    <a:bodyPr/>
                    <a:lstStyle/>
                    <a:p>
                      <a:pPr marL="0" lvl="0" indent="0" algn="l" rtl="0">
                        <a:spcBef>
                          <a:spcPts val="0"/>
                        </a:spcBef>
                        <a:spcAft>
                          <a:spcPts val="0"/>
                        </a:spcAft>
                        <a:buNone/>
                      </a:pPr>
                      <a:r>
                        <a:rPr lang="en" sz="1100"/>
                        <a:t>Not applicable.</a:t>
                      </a:r>
                      <a:endParaRPr sz="1100"/>
                    </a:p>
                  </a:txBody>
                  <a:tcPr marL="91425" marR="91425" marT="91425" marB="0"/>
                </a:tc>
                <a:extLst>
                  <a:ext uri="{0D108BD9-81ED-4DB2-BD59-A6C34878D82A}">
                    <a16:rowId xmlns:a16="http://schemas.microsoft.com/office/drawing/2014/main" val="10003"/>
                  </a:ext>
                </a:extLst>
              </a:tr>
              <a:tr h="426700">
                <a:tc>
                  <a:txBody>
                    <a:bodyPr/>
                    <a:lstStyle/>
                    <a:p>
                      <a:pPr marL="0" lvl="0" indent="0" algn="l" rtl="0">
                        <a:spcBef>
                          <a:spcPts val="0"/>
                        </a:spcBef>
                        <a:spcAft>
                          <a:spcPts val="0"/>
                        </a:spcAft>
                        <a:buNone/>
                      </a:pPr>
                      <a:r>
                        <a:rPr lang="en" sz="1100" b="1"/>
                        <a:t>G.CO.3.</a:t>
                      </a:r>
                      <a:r>
                        <a:rPr lang="en" sz="1100"/>
                        <a:t> Given a rectangle, parallelogram, trapezoid, or regular polygon, describe the rotations and reflections that carry it onto itself.</a:t>
                      </a:r>
                      <a:endParaRPr sz="1100"/>
                    </a:p>
                  </a:txBody>
                  <a:tcPr marL="91425" marR="91425" marT="91425" marB="0"/>
                </a:tc>
                <a:tc>
                  <a:txBody>
                    <a:bodyPr/>
                    <a:lstStyle/>
                    <a:p>
                      <a:pPr marL="0" lvl="0" indent="0" algn="l" rtl="0">
                        <a:spcBef>
                          <a:spcPts val="0"/>
                        </a:spcBef>
                        <a:spcAft>
                          <a:spcPts val="0"/>
                        </a:spcAft>
                        <a:buNone/>
                      </a:pPr>
                      <a:r>
                        <a:rPr lang="en" sz="1100"/>
                        <a:t>Not applicable.</a:t>
                      </a:r>
                      <a:endParaRPr sz="1100"/>
                    </a:p>
                  </a:txBody>
                  <a:tcPr marL="91425" marR="91425" marT="91425" marB="0"/>
                </a:tc>
                <a:extLst>
                  <a:ext uri="{0D108BD9-81ED-4DB2-BD59-A6C34878D82A}">
                    <a16:rowId xmlns:a16="http://schemas.microsoft.com/office/drawing/2014/main" val="10004"/>
                  </a:ext>
                </a:extLst>
              </a:tr>
              <a:tr h="761975">
                <a:tc>
                  <a:txBody>
                    <a:bodyPr/>
                    <a:lstStyle/>
                    <a:p>
                      <a:pPr marL="0" lvl="0" indent="0" algn="l" rtl="0">
                        <a:spcBef>
                          <a:spcPts val="0"/>
                        </a:spcBef>
                        <a:spcAft>
                          <a:spcPts val="0"/>
                        </a:spcAft>
                        <a:buNone/>
                      </a:pPr>
                      <a:r>
                        <a:rPr lang="en" sz="1100" b="1"/>
                        <a:t>G.CO.4. </a:t>
                      </a:r>
                      <a:r>
                        <a:rPr lang="en" sz="1100"/>
                        <a:t>Develop definitions of rotations, reflections, and translations in terms of angles, circles, perpendicular lines, parallel lines, and line segments.</a:t>
                      </a:r>
                      <a:endParaRPr sz="1100"/>
                    </a:p>
                  </a:txBody>
                  <a:tcPr marL="91425" marR="91425" marT="91425" marB="0"/>
                </a:tc>
                <a:tc>
                  <a:txBody>
                    <a:bodyPr/>
                    <a:lstStyle/>
                    <a:p>
                      <a:pPr marL="0" lvl="0" indent="0" algn="l" rtl="0">
                        <a:spcBef>
                          <a:spcPts val="0"/>
                        </a:spcBef>
                        <a:spcAft>
                          <a:spcPts val="0"/>
                        </a:spcAft>
                        <a:buNone/>
                      </a:pPr>
                      <a:r>
                        <a:rPr lang="en" sz="1100" b="1"/>
                        <a:t>EE.G.CO.4–5.</a:t>
                      </a:r>
                      <a:r>
                        <a:rPr lang="en" sz="1100"/>
                        <a:t> Given a geometric figure and a rotation, reflection, or translation of that figure, identify the components of the two figures that are congruent.</a:t>
                      </a:r>
                      <a:endParaRPr sz="1100"/>
                    </a:p>
                  </a:txBody>
                  <a:tcPr marL="91425" marR="91425" marT="91425" marB="0"/>
                </a:tc>
                <a:extLst>
                  <a:ext uri="{0D108BD9-81ED-4DB2-BD59-A6C34878D82A}">
                    <a16:rowId xmlns:a16="http://schemas.microsoft.com/office/drawing/2014/main" val="10005"/>
                  </a:ext>
                </a:extLst>
              </a:tr>
              <a:tr h="785225">
                <a:tc>
                  <a:txBody>
                    <a:bodyPr/>
                    <a:lstStyle/>
                    <a:p>
                      <a:pPr marL="0" lvl="0" indent="0" algn="l" rtl="0">
                        <a:spcBef>
                          <a:spcPts val="0"/>
                        </a:spcBef>
                        <a:spcAft>
                          <a:spcPts val="0"/>
                        </a:spcAft>
                        <a:buNone/>
                      </a:pPr>
                      <a:r>
                        <a:rPr lang="en" sz="1100" b="1"/>
                        <a:t>G.CO.5. </a:t>
                      </a:r>
                      <a:r>
                        <a:rPr lang="en" sz="1100"/>
                        <a:t>Given a geometric figure and a rotation, reflection, or translation, draw the transformed figure using, e.g., graph paper, tracing paper, or geometry software. Specify a sequence of transformations that will carry a given figure onto another</a:t>
                      </a:r>
                      <a:endParaRPr sz="1100"/>
                    </a:p>
                  </a:txBody>
                  <a:tcPr marL="91425" marR="91425" marT="91425" marB="0"/>
                </a:tc>
                <a:tc>
                  <a:txBody>
                    <a:bodyPr/>
                    <a:lstStyle/>
                    <a:p>
                      <a:pPr marL="0" lvl="0" indent="0" algn="l" rtl="0">
                        <a:spcBef>
                          <a:spcPts val="0"/>
                        </a:spcBef>
                        <a:spcAft>
                          <a:spcPts val="0"/>
                        </a:spcAft>
                        <a:buNone/>
                      </a:pPr>
                      <a:r>
                        <a:rPr lang="en" sz="1100" b="1"/>
                        <a:t>EE.G.CO.4–5. </a:t>
                      </a:r>
                      <a:r>
                        <a:rPr lang="en" sz="1100"/>
                        <a:t>Given a geometric figure and a rotation, reflection, or translation of that figure, identify the components of the two figures that are congruent.</a:t>
                      </a:r>
                      <a:endParaRPr sz="1100"/>
                    </a:p>
                  </a:txBody>
                  <a:tcPr marL="91425" marR="91425" marT="91425" marB="0"/>
                </a:tc>
                <a:extLst>
                  <a:ext uri="{0D108BD9-81ED-4DB2-BD59-A6C34878D82A}">
                    <a16:rowId xmlns:a16="http://schemas.microsoft.com/office/drawing/2014/main" val="10006"/>
                  </a:ext>
                </a:extLst>
              </a:tr>
              <a:tr h="244675">
                <a:tc gridSpan="2">
                  <a:txBody>
                    <a:bodyPr/>
                    <a:lstStyle/>
                    <a:p>
                      <a:pPr marL="0" lvl="0" indent="0" algn="ctr" rtl="0">
                        <a:spcBef>
                          <a:spcPts val="0"/>
                        </a:spcBef>
                        <a:spcAft>
                          <a:spcPts val="0"/>
                        </a:spcAft>
                        <a:buNone/>
                      </a:pPr>
                      <a:r>
                        <a:rPr lang="en" sz="1100" b="1"/>
                        <a:t>CLUSTER: Understand congruence in terms of rigid motions.</a:t>
                      </a:r>
                      <a:endParaRPr sz="1100" b="1"/>
                    </a:p>
                  </a:txBody>
                  <a:tcPr marL="91425" marR="91425" marT="91425" marB="0">
                    <a:solidFill>
                      <a:srgbClr val="B8EEF5"/>
                    </a:solidFill>
                  </a:tcPr>
                </a:tc>
                <a:tc hMerge="1">
                  <a:txBody>
                    <a:bodyPr/>
                    <a:lstStyle/>
                    <a:p>
                      <a:endParaRPr lang="en-US"/>
                    </a:p>
                  </a:txBody>
                  <a:tcPr/>
                </a:tc>
                <a:extLst>
                  <a:ext uri="{0D108BD9-81ED-4DB2-BD59-A6C34878D82A}">
                    <a16:rowId xmlns:a16="http://schemas.microsoft.com/office/drawing/2014/main" val="10007"/>
                  </a:ext>
                </a:extLst>
              </a:tr>
              <a:tr h="594350">
                <a:tc>
                  <a:txBody>
                    <a:bodyPr/>
                    <a:lstStyle/>
                    <a:p>
                      <a:pPr marL="0" lvl="0" indent="0" algn="l" rtl="0">
                        <a:spcBef>
                          <a:spcPts val="0"/>
                        </a:spcBef>
                        <a:spcAft>
                          <a:spcPts val="0"/>
                        </a:spcAft>
                        <a:buNone/>
                      </a:pPr>
                      <a:r>
                        <a:rPr lang="en" sz="1100" b="1"/>
                        <a:t>G.CO.6.</a:t>
                      </a:r>
                      <a:r>
                        <a:rPr lang="en" sz="1100"/>
                        <a:t> Use geometric descriptions of rigid motions to transform figures and to predict the effect of a given rigid motion on a given figure; given two figures, use the definition of congruence in terms of rigid motions to decide if they are congruent. </a:t>
                      </a:r>
                      <a:endParaRPr sz="1100"/>
                    </a:p>
                  </a:txBody>
                  <a:tcPr marL="91425" marR="91425" marT="91425" marB="0"/>
                </a:tc>
                <a:tc>
                  <a:txBody>
                    <a:bodyPr/>
                    <a:lstStyle/>
                    <a:p>
                      <a:pPr marL="0" lvl="0" indent="0" algn="l" rtl="0">
                        <a:spcBef>
                          <a:spcPts val="0"/>
                        </a:spcBef>
                        <a:spcAft>
                          <a:spcPts val="0"/>
                        </a:spcAft>
                        <a:buNone/>
                      </a:pPr>
                      <a:r>
                        <a:rPr lang="en" sz="1100" b="1"/>
                        <a:t>EE.G.CO.6–8.</a:t>
                      </a:r>
                      <a:r>
                        <a:rPr lang="en" sz="1100"/>
                        <a:t> Identify corresponding congruent and similar parts of shapes.</a:t>
                      </a:r>
                      <a:endParaRPr sz="1100"/>
                    </a:p>
                  </a:txBody>
                  <a:tcPr marL="91425" marR="91425" marT="91425" marB="0"/>
                </a:tc>
                <a:extLst>
                  <a:ext uri="{0D108BD9-81ED-4DB2-BD59-A6C34878D82A}">
                    <a16:rowId xmlns:a16="http://schemas.microsoft.com/office/drawing/2014/main" val="10008"/>
                  </a:ext>
                </a:extLst>
              </a:tr>
              <a:tr h="594350">
                <a:tc>
                  <a:txBody>
                    <a:bodyPr/>
                    <a:lstStyle/>
                    <a:p>
                      <a:pPr marL="0" lvl="0" indent="0" algn="l" rtl="0">
                        <a:spcBef>
                          <a:spcPts val="0"/>
                        </a:spcBef>
                        <a:spcAft>
                          <a:spcPts val="0"/>
                        </a:spcAft>
                        <a:buNone/>
                      </a:pPr>
                      <a:r>
                        <a:rPr lang="en" sz="1100" b="1"/>
                        <a:t>G.CO.7. </a:t>
                      </a:r>
                      <a:r>
                        <a:rPr lang="en" sz="1100"/>
                        <a:t>Use the definition of congruence in terms of rigid motions to show that two triangles are congruent if and only if corresponding pairs of sides and corresponding pairs of angles are congruent.</a:t>
                      </a:r>
                      <a:endParaRPr sz="1100"/>
                    </a:p>
                  </a:txBody>
                  <a:tcPr marL="91425" marR="91425" marT="91425" marB="0"/>
                </a:tc>
                <a:tc>
                  <a:txBody>
                    <a:bodyPr/>
                    <a:lstStyle/>
                    <a:p>
                      <a:pPr marL="0" lvl="0" indent="0" algn="l" rtl="0">
                        <a:spcBef>
                          <a:spcPts val="0"/>
                        </a:spcBef>
                        <a:spcAft>
                          <a:spcPts val="0"/>
                        </a:spcAft>
                        <a:buNone/>
                      </a:pPr>
                      <a:r>
                        <a:rPr lang="en" sz="1100" b="1" dirty="0"/>
                        <a:t>EE.G.CO.6–8. I</a:t>
                      </a:r>
                      <a:r>
                        <a:rPr lang="en" sz="1100" dirty="0"/>
                        <a:t>dentify corresponding congruent and similar parts of shapes.</a:t>
                      </a:r>
                      <a:endParaRPr sz="1100" dirty="0"/>
                    </a:p>
                  </a:txBody>
                  <a:tcPr marL="91425" marR="91425" marT="91425" marB="0"/>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7"/>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000"/>
              <a:buFont typeface="Cambria"/>
              <a:buNone/>
            </a:pPr>
            <a:r>
              <a:rPr lang="en">
                <a:latin typeface="Cambria"/>
                <a:ea typeface="Cambria"/>
                <a:cs typeface="Cambria"/>
                <a:sym typeface="Cambria"/>
              </a:rPr>
              <a:t>WIOA and Transition Activities</a:t>
            </a:r>
            <a:endParaRPr/>
          </a:p>
        </p:txBody>
      </p:sp>
      <p:sp>
        <p:nvSpPr>
          <p:cNvPr id="416" name="Google Shape;416;p67"/>
          <p:cNvSpPr txBox="1">
            <a:spLocks noGrp="1"/>
          </p:cNvSpPr>
          <p:nvPr>
            <p:ph type="body" idx="1"/>
          </p:nvPr>
        </p:nvSpPr>
        <p:spPr>
          <a:xfrm>
            <a:off x="457200" y="1143001"/>
            <a:ext cx="8229600" cy="4648200"/>
          </a:xfrm>
          <a:prstGeom prst="rect">
            <a:avLst/>
          </a:prstGeom>
          <a:noFill/>
          <a:ln>
            <a:noFill/>
          </a:ln>
        </p:spPr>
        <p:txBody>
          <a:bodyPr spcFirstLastPara="1" wrap="square" lIns="91425" tIns="45700" rIns="91425" bIns="45700" anchor="t" anchorCtr="0">
            <a:normAutofit/>
          </a:bodyPr>
          <a:lstStyle/>
          <a:p>
            <a:pPr marL="257175" lvl="0" indent="-123825" algn="l" rtl="0">
              <a:lnSpc>
                <a:spcPct val="100000"/>
              </a:lnSpc>
              <a:spcBef>
                <a:spcPts val="0"/>
              </a:spcBef>
              <a:spcAft>
                <a:spcPts val="0"/>
              </a:spcAft>
              <a:buSzPts val="2100"/>
              <a:buNone/>
            </a:pPr>
            <a:endParaRPr/>
          </a:p>
          <a:p>
            <a:pPr marL="257175" lvl="0" indent="-257175" algn="l" rtl="0">
              <a:lnSpc>
                <a:spcPct val="100000"/>
              </a:lnSpc>
              <a:spcBef>
                <a:spcPts val="1800"/>
              </a:spcBef>
              <a:spcAft>
                <a:spcPts val="0"/>
              </a:spcAft>
              <a:buSzPts val="2400"/>
              <a:buChar char="▶"/>
            </a:pPr>
            <a:r>
              <a:rPr lang="en" sz="2400">
                <a:solidFill>
                  <a:srgbClr val="333333"/>
                </a:solidFill>
                <a:latin typeface="Cambria"/>
                <a:ea typeface="Cambria"/>
                <a:cs typeface="Cambria"/>
                <a:sym typeface="Cambria"/>
              </a:rPr>
              <a:t>To meet the eligibility requirements for competitive integrated employment, including customized employment, a student with a disability should be able to:</a:t>
            </a:r>
            <a:endParaRPr/>
          </a:p>
          <a:p>
            <a:pPr marL="514350" lvl="1" indent="-171450" algn="l" rtl="0">
              <a:lnSpc>
                <a:spcPct val="100000"/>
              </a:lnSpc>
              <a:spcBef>
                <a:spcPts val="900"/>
              </a:spcBef>
              <a:spcAft>
                <a:spcPts val="0"/>
              </a:spcAft>
              <a:buSzPts val="2400"/>
              <a:buChar char="•"/>
            </a:pPr>
            <a:r>
              <a:rPr lang="en" sz="2400">
                <a:solidFill>
                  <a:srgbClr val="333333"/>
                </a:solidFill>
                <a:latin typeface="Cambria"/>
                <a:ea typeface="Cambria"/>
                <a:cs typeface="Cambria"/>
                <a:sym typeface="Cambria"/>
              </a:rPr>
              <a:t>Communicate with others</a:t>
            </a:r>
            <a:endParaRPr/>
          </a:p>
          <a:p>
            <a:pPr marL="514350" lvl="1" indent="-171450" algn="l" rtl="0">
              <a:lnSpc>
                <a:spcPct val="100000"/>
              </a:lnSpc>
              <a:spcBef>
                <a:spcPts val="900"/>
              </a:spcBef>
              <a:spcAft>
                <a:spcPts val="0"/>
              </a:spcAft>
              <a:buSzPts val="2400"/>
              <a:buChar char="•"/>
            </a:pPr>
            <a:r>
              <a:rPr lang="en" sz="2400">
                <a:solidFill>
                  <a:srgbClr val="333333"/>
                </a:solidFill>
                <a:latin typeface="Cambria"/>
                <a:ea typeface="Cambria"/>
                <a:cs typeface="Cambria"/>
                <a:sym typeface="Cambria"/>
              </a:rPr>
              <a:t>Problem-Solve on the job</a:t>
            </a:r>
            <a:endParaRPr/>
          </a:p>
          <a:p>
            <a:pPr marL="257175" lvl="0" indent="-257175" algn="l" rtl="0">
              <a:lnSpc>
                <a:spcPct val="100000"/>
              </a:lnSpc>
              <a:spcBef>
                <a:spcPts val="1800"/>
              </a:spcBef>
              <a:spcAft>
                <a:spcPts val="0"/>
              </a:spcAft>
              <a:buSzPts val="2400"/>
              <a:buChar char="▶"/>
            </a:pPr>
            <a:r>
              <a:rPr lang="en" sz="2400">
                <a:solidFill>
                  <a:srgbClr val="333333"/>
                </a:solidFill>
                <a:latin typeface="Cambria"/>
                <a:ea typeface="Cambria"/>
                <a:cs typeface="Cambria"/>
                <a:sym typeface="Cambria"/>
              </a:rPr>
              <a:t>Standards-based instruction K-12 will allow a child to make </a:t>
            </a:r>
            <a:r>
              <a:rPr lang="en" sz="2400" b="1">
                <a:solidFill>
                  <a:srgbClr val="333333"/>
                </a:solidFill>
                <a:latin typeface="Cambria"/>
                <a:ea typeface="Cambria"/>
                <a:cs typeface="Cambria"/>
                <a:sym typeface="Cambria"/>
              </a:rPr>
              <a:t>appropriate progress</a:t>
            </a:r>
            <a:r>
              <a:rPr lang="en" sz="2400">
                <a:solidFill>
                  <a:srgbClr val="333333"/>
                </a:solidFill>
                <a:latin typeface="Cambria"/>
                <a:ea typeface="Cambria"/>
                <a:cs typeface="Cambria"/>
                <a:sym typeface="Cambria"/>
              </a:rPr>
              <a:t> as they advance from grade to grade.</a:t>
            </a:r>
            <a:endParaRPr/>
          </a:p>
          <a:p>
            <a:pPr marL="257175" lvl="0" indent="-123825" algn="l" rtl="0">
              <a:lnSpc>
                <a:spcPct val="100000"/>
              </a:lnSpc>
              <a:spcBef>
                <a:spcPts val="1800"/>
              </a:spcBef>
              <a:spcAft>
                <a:spcPts val="0"/>
              </a:spcAft>
              <a:buSzPts val="2100"/>
              <a:buNone/>
            </a:pPr>
            <a:endParaRPr>
              <a:solidFill>
                <a:srgbClr val="767676"/>
              </a:solidFill>
            </a:endParaRPr>
          </a:p>
          <a:p>
            <a:pPr marL="257175" lvl="0" indent="-123825" algn="l" rtl="0">
              <a:lnSpc>
                <a:spcPct val="100000"/>
              </a:lnSpc>
              <a:spcBef>
                <a:spcPts val="1800"/>
              </a:spcBef>
              <a:spcAft>
                <a:spcPts val="0"/>
              </a:spcAft>
              <a:buSzPts val="2100"/>
              <a:buNone/>
            </a:pPr>
            <a:endParaRPr>
              <a:solidFill>
                <a:srgbClr val="767676"/>
              </a:solidFill>
            </a:endParaRPr>
          </a:p>
          <a:p>
            <a:pPr marL="257175" lvl="0" indent="-123825" algn="l" rtl="0">
              <a:lnSpc>
                <a:spcPct val="100000"/>
              </a:lnSpc>
              <a:spcBef>
                <a:spcPts val="1800"/>
              </a:spcBef>
              <a:spcAft>
                <a:spcPts val="0"/>
              </a:spcAft>
              <a:buSzPts val="2100"/>
              <a:buNone/>
            </a:pPr>
            <a:endParaRPr>
              <a:solidFill>
                <a:srgbClr val="767676"/>
              </a:solidFill>
            </a:endParaRPr>
          </a:p>
          <a:p>
            <a:pPr marL="257175" lvl="0" indent="-123825" algn="l" rtl="0">
              <a:lnSpc>
                <a:spcPct val="100000"/>
              </a:lnSpc>
              <a:spcBef>
                <a:spcPts val="1800"/>
              </a:spcBef>
              <a:spcAft>
                <a:spcPts val="0"/>
              </a:spcAft>
              <a:buSzPts val="2100"/>
              <a:buNone/>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8"/>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000"/>
              <a:buFont typeface="Cambria"/>
              <a:buNone/>
            </a:pPr>
            <a:r>
              <a:rPr lang="en">
                <a:latin typeface="Cambria"/>
                <a:ea typeface="Cambria"/>
                <a:cs typeface="Cambria"/>
                <a:sym typeface="Cambria"/>
              </a:rPr>
              <a:t>Developing Standards-Based IEPs</a:t>
            </a:r>
            <a:endParaRPr/>
          </a:p>
        </p:txBody>
      </p:sp>
      <p:sp>
        <p:nvSpPr>
          <p:cNvPr id="422" name="Google Shape;422;p68"/>
          <p:cNvSpPr txBox="1">
            <a:spLocks noGrp="1"/>
          </p:cNvSpPr>
          <p:nvPr>
            <p:ph type="body" idx="1"/>
          </p:nvPr>
        </p:nvSpPr>
        <p:spPr>
          <a:xfrm>
            <a:off x="457200" y="1143001"/>
            <a:ext cx="8229600" cy="4648200"/>
          </a:xfrm>
          <a:prstGeom prst="rect">
            <a:avLst/>
          </a:prstGeom>
          <a:noFill/>
          <a:ln>
            <a:noFill/>
          </a:ln>
        </p:spPr>
        <p:txBody>
          <a:bodyPr spcFirstLastPara="1" wrap="square" lIns="91425" tIns="45700" rIns="91425" bIns="45700" anchor="t" anchorCtr="0">
            <a:normAutofit/>
          </a:bodyPr>
          <a:lstStyle/>
          <a:p>
            <a:pPr marL="257175" lvl="0" indent="-142875" algn="l" rtl="0">
              <a:lnSpc>
                <a:spcPct val="100000"/>
              </a:lnSpc>
              <a:spcBef>
                <a:spcPts val="0"/>
              </a:spcBef>
              <a:spcAft>
                <a:spcPts val="0"/>
              </a:spcAft>
              <a:buSzPts val="1800"/>
              <a:buNone/>
            </a:pPr>
            <a:endParaRPr sz="1800" b="0" i="0" u="none" strike="noStrike">
              <a:solidFill>
                <a:srgbClr val="000000"/>
              </a:solidFill>
              <a:latin typeface="Open Sans"/>
              <a:ea typeface="Open Sans"/>
              <a:cs typeface="Open Sans"/>
              <a:sym typeface="Open Sans"/>
            </a:endParaRPr>
          </a:p>
          <a:p>
            <a:pPr marL="257175" lvl="0" indent="-257175" algn="l" rtl="0">
              <a:lnSpc>
                <a:spcPct val="100000"/>
              </a:lnSpc>
              <a:spcBef>
                <a:spcPts val="1800"/>
              </a:spcBef>
              <a:spcAft>
                <a:spcPts val="0"/>
              </a:spcAft>
              <a:buSzPts val="2400"/>
              <a:buChar char="▶"/>
            </a:pPr>
            <a:r>
              <a:rPr lang="en" sz="2400">
                <a:solidFill>
                  <a:srgbClr val="333333"/>
                </a:solidFill>
                <a:latin typeface="Cambria"/>
                <a:ea typeface="Cambria"/>
                <a:cs typeface="Cambria"/>
                <a:sym typeface="Cambria"/>
              </a:rPr>
              <a:t>Before the year 2000,</a:t>
            </a:r>
            <a:r>
              <a:rPr lang="en" sz="2400" b="0" i="0" u="none" strike="noStrike">
                <a:solidFill>
                  <a:srgbClr val="333333"/>
                </a:solidFill>
                <a:latin typeface="Cambria"/>
                <a:ea typeface="Cambria"/>
                <a:cs typeface="Cambria"/>
                <a:sym typeface="Cambria"/>
              </a:rPr>
              <a:t> the IEP often functioned as the curriculum for students with disabilities. </a:t>
            </a:r>
            <a:endParaRPr/>
          </a:p>
          <a:p>
            <a:pPr marL="257175" lvl="0" indent="-104775" algn="l" rtl="0">
              <a:lnSpc>
                <a:spcPct val="100000"/>
              </a:lnSpc>
              <a:spcBef>
                <a:spcPts val="1800"/>
              </a:spcBef>
              <a:spcAft>
                <a:spcPts val="0"/>
              </a:spcAft>
              <a:buSzPts val="2400"/>
              <a:buNone/>
            </a:pPr>
            <a:endParaRPr sz="2400" b="0" i="0" u="none" strike="noStrike">
              <a:solidFill>
                <a:srgbClr val="333333"/>
              </a:solidFill>
              <a:latin typeface="Cambria"/>
              <a:ea typeface="Cambria"/>
              <a:cs typeface="Cambria"/>
              <a:sym typeface="Cambria"/>
            </a:endParaRPr>
          </a:p>
          <a:p>
            <a:pPr marL="257175" lvl="0" indent="-257175" algn="l" rtl="0">
              <a:lnSpc>
                <a:spcPct val="100000"/>
              </a:lnSpc>
              <a:spcBef>
                <a:spcPts val="1800"/>
              </a:spcBef>
              <a:spcAft>
                <a:spcPts val="0"/>
              </a:spcAft>
              <a:buSzPts val="2400"/>
              <a:buChar char="▶"/>
            </a:pPr>
            <a:r>
              <a:rPr lang="en" sz="2400" b="0" i="0" u="none" strike="noStrike">
                <a:solidFill>
                  <a:srgbClr val="333333"/>
                </a:solidFill>
                <a:latin typeface="Cambria"/>
                <a:ea typeface="Cambria"/>
                <a:cs typeface="Cambria"/>
                <a:sym typeface="Cambria"/>
              </a:rPr>
              <a:t>State standards are too numerous to list on an IEP or use as the basis for each IEP goal. </a:t>
            </a:r>
            <a:endParaRPr/>
          </a:p>
          <a:p>
            <a:pPr marL="257175" lvl="0" indent="-104775" algn="l" rtl="0">
              <a:lnSpc>
                <a:spcPct val="100000"/>
              </a:lnSpc>
              <a:spcBef>
                <a:spcPts val="1800"/>
              </a:spcBef>
              <a:spcAft>
                <a:spcPts val="0"/>
              </a:spcAft>
              <a:buSzPts val="2400"/>
              <a:buNone/>
            </a:pPr>
            <a:endParaRPr sz="2400">
              <a:solidFill>
                <a:srgbClr val="333333"/>
              </a:solidFill>
              <a:latin typeface="Cambria"/>
              <a:ea typeface="Cambria"/>
              <a:cs typeface="Cambria"/>
              <a:sym typeface="Cambria"/>
            </a:endParaRPr>
          </a:p>
          <a:p>
            <a:pPr marL="257175" lvl="0" indent="-257175" algn="l" rtl="0">
              <a:lnSpc>
                <a:spcPct val="100000"/>
              </a:lnSpc>
              <a:spcBef>
                <a:spcPts val="1800"/>
              </a:spcBef>
              <a:spcAft>
                <a:spcPts val="0"/>
              </a:spcAft>
              <a:buSzPts val="2400"/>
              <a:buChar char="▶"/>
            </a:pPr>
            <a:r>
              <a:rPr lang="en" sz="2400" b="0" i="0" u="none" strike="noStrike">
                <a:solidFill>
                  <a:srgbClr val="333333"/>
                </a:solidFill>
                <a:latin typeface="Cambria"/>
                <a:ea typeface="Cambria"/>
                <a:cs typeface="Cambria"/>
                <a:sym typeface="Cambria"/>
              </a:rPr>
              <a:t>It is not recommended that teachers write an IEP goal and then hunt for a matching state standard.  </a:t>
            </a:r>
            <a:endParaRPr sz="2400">
              <a:solidFill>
                <a:srgbClr val="333333"/>
              </a:solidFill>
              <a:latin typeface="Cambria"/>
              <a:ea typeface="Cambria"/>
              <a:cs typeface="Cambria"/>
              <a:sym typeface="Cambria"/>
            </a:endParaRPr>
          </a:p>
          <a:p>
            <a:pPr marL="257175" lvl="0" indent="-104775" algn="l" rtl="0">
              <a:lnSpc>
                <a:spcPct val="100000"/>
              </a:lnSpc>
              <a:spcBef>
                <a:spcPts val="1800"/>
              </a:spcBef>
              <a:spcAft>
                <a:spcPts val="0"/>
              </a:spcAft>
              <a:buSzPts val="2400"/>
              <a:buNone/>
            </a:pPr>
            <a:endParaRPr sz="2400" b="0" i="0" u="none" strike="noStrike">
              <a:latin typeface="Cambria"/>
              <a:ea typeface="Cambria"/>
              <a:cs typeface="Cambria"/>
              <a:sym typeface="Cambria"/>
            </a:endParaRPr>
          </a:p>
          <a:p>
            <a:pPr marL="0" lvl="0" indent="0" algn="l" rtl="0">
              <a:lnSpc>
                <a:spcPct val="100000"/>
              </a:lnSpc>
              <a:spcBef>
                <a:spcPts val="1800"/>
              </a:spcBef>
              <a:spcAft>
                <a:spcPts val="0"/>
              </a:spcAft>
              <a:buSzPts val="2100"/>
              <a:buNone/>
            </a:pPr>
            <a:endParaRPr/>
          </a:p>
          <a:p>
            <a:pPr marL="257175" lvl="0" indent="-123825" algn="l" rtl="0">
              <a:lnSpc>
                <a:spcPct val="100000"/>
              </a:lnSpc>
              <a:spcBef>
                <a:spcPts val="1800"/>
              </a:spcBef>
              <a:spcAft>
                <a:spcPts val="0"/>
              </a:spcAft>
              <a:buSzPts val="2100"/>
              <a:buNone/>
            </a:pPr>
            <a:endParaRPr/>
          </a:p>
          <a:p>
            <a:pPr marL="257175" lvl="0" indent="-123825" algn="l" rtl="0">
              <a:lnSpc>
                <a:spcPct val="100000"/>
              </a:lnSpc>
              <a:spcBef>
                <a:spcPts val="1800"/>
              </a:spcBef>
              <a:spcAft>
                <a:spcPts val="0"/>
              </a:spcAft>
              <a:buSzPts val="2100"/>
              <a:buNone/>
            </a:pPr>
            <a:endParaRPr/>
          </a:p>
          <a:p>
            <a:pPr marL="257175" lvl="0" indent="-123825" algn="l" rtl="0">
              <a:lnSpc>
                <a:spcPct val="100000"/>
              </a:lnSpc>
              <a:spcBef>
                <a:spcPts val="1800"/>
              </a:spcBef>
              <a:spcAft>
                <a:spcPts val="0"/>
              </a:spcAft>
              <a:buSzPts val="2100"/>
              <a:buNone/>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2"/>
          <p:cNvSpPr txBox="1">
            <a:spLocks noGrp="1"/>
          </p:cNvSpPr>
          <p:nvPr>
            <p:ph type="title"/>
          </p:nvPr>
        </p:nvSpPr>
        <p:spPr>
          <a:xfrm>
            <a:off x="623888" y="1709739"/>
            <a:ext cx="7886700" cy="1719262"/>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345065"/>
              </a:buClr>
              <a:buSzPts val="3300"/>
              <a:buFont typeface="Cambria"/>
              <a:buNone/>
            </a:pPr>
            <a:r>
              <a:rPr lang="en">
                <a:latin typeface="Cambria"/>
                <a:ea typeface="Cambria"/>
                <a:cs typeface="Cambria"/>
                <a:sym typeface="Cambria"/>
              </a:rPr>
              <a:t>Access to the General Education Curriculum</a:t>
            </a:r>
            <a:endParaRPr/>
          </a:p>
        </p:txBody>
      </p:sp>
      <p:sp>
        <p:nvSpPr>
          <p:cNvPr id="254" name="Google Shape;254;p42"/>
          <p:cNvSpPr txBox="1">
            <a:spLocks noGrp="1"/>
          </p:cNvSpPr>
          <p:nvPr>
            <p:ph type="body" idx="1"/>
          </p:nvPr>
        </p:nvSpPr>
        <p:spPr>
          <a:xfrm>
            <a:off x="623888" y="3657600"/>
            <a:ext cx="7886700" cy="2432051"/>
          </a:xfrm>
          <a:prstGeom prst="rect">
            <a:avLst/>
          </a:prstGeom>
          <a:noFill/>
          <a:ln>
            <a:noFill/>
          </a:ln>
        </p:spPr>
        <p:txBody>
          <a:bodyPr spcFirstLastPara="1" wrap="square" lIns="0" tIns="45700" rIns="0" bIns="45700" anchor="t" anchorCtr="0">
            <a:normAutofit/>
          </a:bodyPr>
          <a:lstStyle/>
          <a:p>
            <a:pPr marL="0" lvl="0" indent="0" algn="ctr" rtl="0">
              <a:lnSpc>
                <a:spcPct val="100000"/>
              </a:lnSpc>
              <a:spcBef>
                <a:spcPts val="0"/>
              </a:spcBef>
              <a:spcAft>
                <a:spcPts val="0"/>
              </a:spcAft>
              <a:buSzPts val="2800"/>
              <a:buNone/>
            </a:pPr>
            <a:r>
              <a:rPr lang="en" sz="2800">
                <a:latin typeface="Cambria"/>
                <a:ea typeface="Cambria"/>
                <a:cs typeface="Cambria"/>
                <a:sym typeface="Cambria"/>
              </a:rPr>
              <a:t>Foundations in Statute, Regulation and </a:t>
            </a:r>
            <a:endParaRPr/>
          </a:p>
          <a:p>
            <a:pPr marL="0" lvl="0" indent="0" algn="ctr" rtl="0">
              <a:lnSpc>
                <a:spcPct val="100000"/>
              </a:lnSpc>
              <a:spcBef>
                <a:spcPts val="1800"/>
              </a:spcBef>
              <a:spcAft>
                <a:spcPts val="0"/>
              </a:spcAft>
              <a:buSzPts val="2800"/>
              <a:buNone/>
            </a:pPr>
            <a:r>
              <a:rPr lang="en" sz="2800">
                <a:latin typeface="Cambria"/>
                <a:ea typeface="Cambria"/>
                <a:cs typeface="Cambria"/>
                <a:sym typeface="Cambria"/>
              </a:rPr>
              <a:t>Policy Guidance</a:t>
            </a:r>
            <a:endParaRPr sz="280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9"/>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000"/>
              <a:buFont typeface="Cambria"/>
              <a:buNone/>
            </a:pPr>
            <a:r>
              <a:rPr lang="en">
                <a:latin typeface="Cambria"/>
                <a:ea typeface="Cambria"/>
                <a:cs typeface="Cambria"/>
                <a:sym typeface="Cambria"/>
              </a:rPr>
              <a:t>Developing Standards-Based IEPs</a:t>
            </a:r>
            <a:endParaRPr/>
          </a:p>
        </p:txBody>
      </p:sp>
      <p:sp>
        <p:nvSpPr>
          <p:cNvPr id="428" name="Google Shape;428;p69"/>
          <p:cNvSpPr txBox="1">
            <a:spLocks noGrp="1"/>
          </p:cNvSpPr>
          <p:nvPr>
            <p:ph type="body" idx="1"/>
          </p:nvPr>
        </p:nvSpPr>
        <p:spPr>
          <a:xfrm>
            <a:off x="457200" y="1143001"/>
            <a:ext cx="8229600" cy="4648200"/>
          </a:xfrm>
          <a:prstGeom prst="rect">
            <a:avLst/>
          </a:prstGeom>
          <a:noFill/>
          <a:ln>
            <a:noFill/>
          </a:ln>
        </p:spPr>
        <p:txBody>
          <a:bodyPr spcFirstLastPara="1" wrap="square" lIns="91425" tIns="45700" rIns="91425" bIns="45700" anchor="t" anchorCtr="0">
            <a:normAutofit/>
          </a:bodyPr>
          <a:lstStyle/>
          <a:p>
            <a:pPr marL="257175" lvl="0" indent="-104775" algn="l" rtl="0">
              <a:lnSpc>
                <a:spcPct val="100000"/>
              </a:lnSpc>
              <a:spcBef>
                <a:spcPts val="0"/>
              </a:spcBef>
              <a:spcAft>
                <a:spcPts val="0"/>
              </a:spcAft>
              <a:buSzPts val="2400"/>
              <a:buNone/>
            </a:pPr>
            <a:endParaRPr sz="2400">
              <a:solidFill>
                <a:srgbClr val="333333"/>
              </a:solidFill>
              <a:latin typeface="Cambria"/>
              <a:ea typeface="Cambria"/>
              <a:cs typeface="Cambria"/>
              <a:sym typeface="Cambria"/>
            </a:endParaRPr>
          </a:p>
          <a:p>
            <a:pPr marL="257175" lvl="0" indent="-257175" algn="l" rtl="0">
              <a:lnSpc>
                <a:spcPct val="100000"/>
              </a:lnSpc>
              <a:spcBef>
                <a:spcPts val="1800"/>
              </a:spcBef>
              <a:spcAft>
                <a:spcPts val="0"/>
              </a:spcAft>
              <a:buSzPts val="2400"/>
              <a:buChar char="▶"/>
            </a:pPr>
            <a:r>
              <a:rPr lang="en" sz="2400">
                <a:solidFill>
                  <a:srgbClr val="333333"/>
                </a:solidFill>
                <a:latin typeface="Cambria"/>
                <a:ea typeface="Cambria"/>
                <a:cs typeface="Cambria"/>
                <a:sym typeface="Cambria"/>
              </a:rPr>
              <a:t>Standards-Based IEPs should thus pertain to over-arching standards, strands or conceptual areas of standards rather than to individual standards.</a:t>
            </a:r>
            <a:endParaRPr sz="2400" b="0" i="0" u="none" strike="noStrike">
              <a:solidFill>
                <a:srgbClr val="000000"/>
              </a:solidFill>
              <a:latin typeface="Open Sans"/>
              <a:ea typeface="Open Sans"/>
              <a:cs typeface="Open Sans"/>
              <a:sym typeface="Open Sans"/>
            </a:endParaRPr>
          </a:p>
          <a:p>
            <a:pPr marL="257175" lvl="0" indent="-257175" algn="l" rtl="0">
              <a:lnSpc>
                <a:spcPct val="100000"/>
              </a:lnSpc>
              <a:spcBef>
                <a:spcPts val="1800"/>
              </a:spcBef>
              <a:spcAft>
                <a:spcPts val="0"/>
              </a:spcAft>
              <a:buSzPts val="2400"/>
              <a:buChar char="▶"/>
            </a:pPr>
            <a:r>
              <a:rPr lang="en" sz="2400" b="0" i="0" u="none" strike="noStrike">
                <a:solidFill>
                  <a:srgbClr val="333333"/>
                </a:solidFill>
                <a:latin typeface="Cambria"/>
                <a:ea typeface="Cambria"/>
                <a:cs typeface="Cambria"/>
                <a:sym typeface="Cambria"/>
              </a:rPr>
              <a:t>When written well, an IEP goal will be applicable to multiple standards.</a:t>
            </a:r>
            <a:r>
              <a:rPr lang="en" sz="2400">
                <a:solidFill>
                  <a:srgbClr val="333333"/>
                </a:solidFill>
                <a:latin typeface="Cambria"/>
                <a:ea typeface="Cambria"/>
                <a:cs typeface="Cambria"/>
                <a:sym typeface="Cambria"/>
              </a:rPr>
              <a:t> </a:t>
            </a:r>
            <a:endParaRPr/>
          </a:p>
          <a:p>
            <a:pPr marL="257175" lvl="0" indent="-104775" algn="l" rtl="0">
              <a:lnSpc>
                <a:spcPct val="100000"/>
              </a:lnSpc>
              <a:spcBef>
                <a:spcPts val="1800"/>
              </a:spcBef>
              <a:spcAft>
                <a:spcPts val="0"/>
              </a:spcAft>
              <a:buSzPts val="2400"/>
              <a:buNone/>
            </a:pPr>
            <a:endParaRPr sz="2400">
              <a:solidFill>
                <a:srgbClr val="333333"/>
              </a:solidFill>
              <a:latin typeface="Cambria"/>
              <a:ea typeface="Cambria"/>
              <a:cs typeface="Cambria"/>
              <a:sym typeface="Cambria"/>
            </a:endParaRPr>
          </a:p>
          <a:p>
            <a:pPr marL="257175" lvl="0" indent="-123825" algn="l" rtl="0">
              <a:lnSpc>
                <a:spcPct val="100000"/>
              </a:lnSpc>
              <a:spcBef>
                <a:spcPts val="1800"/>
              </a:spcBef>
              <a:spcAft>
                <a:spcPts val="0"/>
              </a:spcAft>
              <a:buSzPts val="2100"/>
              <a:buNone/>
            </a:pPr>
            <a:endParaRPr/>
          </a:p>
          <a:p>
            <a:pPr marL="257175" lvl="0" indent="-123825" algn="l" rtl="0">
              <a:lnSpc>
                <a:spcPct val="100000"/>
              </a:lnSpc>
              <a:spcBef>
                <a:spcPts val="1800"/>
              </a:spcBef>
              <a:spcAft>
                <a:spcPts val="0"/>
              </a:spcAft>
              <a:buSzPts val="2100"/>
              <a:buNone/>
            </a:pPr>
            <a:endParaRPr/>
          </a:p>
          <a:p>
            <a:pPr marL="257175" lvl="0" indent="-123825" algn="l" rtl="0">
              <a:lnSpc>
                <a:spcPct val="100000"/>
              </a:lnSpc>
              <a:spcBef>
                <a:spcPts val="1800"/>
              </a:spcBef>
              <a:spcAft>
                <a:spcPts val="0"/>
              </a:spcAft>
              <a:buSzPts val="2100"/>
              <a:buNone/>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70"/>
          <p:cNvSpPr txBox="1">
            <a:spLocks noGrp="1"/>
          </p:cNvSpPr>
          <p:nvPr>
            <p:ph type="body" idx="1"/>
          </p:nvPr>
        </p:nvSpPr>
        <p:spPr>
          <a:xfrm>
            <a:off x="457200" y="1143001"/>
            <a:ext cx="8229600" cy="4648200"/>
          </a:xfrm>
          <a:prstGeom prst="rect">
            <a:avLst/>
          </a:prstGeom>
          <a:noFill/>
          <a:ln>
            <a:noFill/>
          </a:ln>
        </p:spPr>
        <p:txBody>
          <a:bodyPr spcFirstLastPara="1" wrap="square" lIns="91425" tIns="45700" rIns="91425" bIns="45700" anchor="t" anchorCtr="0">
            <a:normAutofit/>
          </a:bodyPr>
          <a:lstStyle/>
          <a:p>
            <a:pPr marL="257175" lvl="0" indent="-257175" algn="l" rtl="0">
              <a:lnSpc>
                <a:spcPct val="100000"/>
              </a:lnSpc>
              <a:spcBef>
                <a:spcPts val="0"/>
              </a:spcBef>
              <a:spcAft>
                <a:spcPts val="0"/>
              </a:spcAft>
              <a:buSzPts val="2400"/>
              <a:buChar char="▶"/>
            </a:pPr>
            <a:r>
              <a:rPr lang="en" sz="2400">
                <a:latin typeface="Cambria"/>
                <a:ea typeface="Cambria"/>
                <a:cs typeface="Cambria"/>
                <a:sym typeface="Cambria"/>
              </a:rPr>
              <a:t>The teacher must understand the progression of standards across grades more generally, as a  progression of increasingly sophisticated knowledge and skill.</a:t>
            </a:r>
            <a:endParaRPr/>
          </a:p>
          <a:p>
            <a:pPr marL="257175" lvl="0" indent="-257175" algn="l" rtl="0">
              <a:lnSpc>
                <a:spcPct val="100000"/>
              </a:lnSpc>
              <a:spcBef>
                <a:spcPts val="1800"/>
              </a:spcBef>
              <a:spcAft>
                <a:spcPts val="0"/>
              </a:spcAft>
              <a:buSzPts val="2400"/>
              <a:buChar char="▶"/>
            </a:pPr>
            <a:r>
              <a:rPr lang="en" sz="2400">
                <a:latin typeface="Cambria"/>
                <a:ea typeface="Cambria"/>
                <a:cs typeface="Cambria"/>
                <a:sym typeface="Cambria"/>
              </a:rPr>
              <a:t>Sometimes test developers call these general goals  ‘Claims’ about what a child should be able to do from grade to grade. </a:t>
            </a:r>
            <a:endParaRPr/>
          </a:p>
          <a:p>
            <a:pPr marL="257175" lvl="0" indent="-257175" algn="l" rtl="0">
              <a:lnSpc>
                <a:spcPct val="100000"/>
              </a:lnSpc>
              <a:spcBef>
                <a:spcPts val="1800"/>
              </a:spcBef>
              <a:spcAft>
                <a:spcPts val="0"/>
              </a:spcAft>
              <a:buSzPts val="2400"/>
              <a:buChar char="▶"/>
            </a:pPr>
            <a:r>
              <a:rPr lang="en" sz="2400">
                <a:latin typeface="Cambria"/>
                <a:ea typeface="Cambria"/>
                <a:cs typeface="Cambria"/>
                <a:sym typeface="Cambria"/>
              </a:rPr>
              <a:t>Claims describe the expected progression of learning K-12 in a domain such as ELA or Math. </a:t>
            </a:r>
            <a:endParaRPr/>
          </a:p>
          <a:p>
            <a:pPr marL="257175" lvl="0" indent="-257175" algn="l" rtl="0">
              <a:lnSpc>
                <a:spcPct val="100000"/>
              </a:lnSpc>
              <a:spcBef>
                <a:spcPts val="1800"/>
              </a:spcBef>
              <a:spcAft>
                <a:spcPts val="0"/>
              </a:spcAft>
              <a:buSzPts val="2400"/>
              <a:buChar char="▶"/>
            </a:pPr>
            <a:r>
              <a:rPr lang="en" sz="2400">
                <a:latin typeface="Cambria"/>
                <a:ea typeface="Cambria"/>
                <a:cs typeface="Cambria"/>
                <a:sym typeface="Cambria"/>
              </a:rPr>
              <a:t>They are useful when writing standards-based IEPs</a:t>
            </a:r>
            <a:endParaRPr/>
          </a:p>
          <a:p>
            <a:pPr marL="0" lvl="0" indent="0" algn="l" rtl="0">
              <a:lnSpc>
                <a:spcPct val="100000"/>
              </a:lnSpc>
              <a:spcBef>
                <a:spcPts val="1800"/>
              </a:spcBef>
              <a:spcAft>
                <a:spcPts val="0"/>
              </a:spcAft>
              <a:buSzPts val="1800"/>
              <a:buNone/>
            </a:pPr>
            <a:endParaRPr sz="1800">
              <a:latin typeface="Calibri"/>
              <a:ea typeface="Calibri"/>
              <a:cs typeface="Calibri"/>
              <a:sym typeface="Calibri"/>
            </a:endParaRPr>
          </a:p>
          <a:p>
            <a:pPr marL="257175" lvl="0" indent="-123825" algn="l" rtl="0">
              <a:lnSpc>
                <a:spcPct val="100000"/>
              </a:lnSpc>
              <a:spcBef>
                <a:spcPts val="1800"/>
              </a:spcBef>
              <a:spcAft>
                <a:spcPts val="0"/>
              </a:spcAft>
              <a:buSzPts val="2100"/>
              <a:buNone/>
            </a:pPr>
            <a:endParaRPr/>
          </a:p>
        </p:txBody>
      </p:sp>
      <p:sp>
        <p:nvSpPr>
          <p:cNvPr id="434" name="Google Shape;434;p70"/>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000"/>
              <a:buFont typeface="Cambria"/>
              <a:buNone/>
            </a:pPr>
            <a:r>
              <a:rPr lang="en">
                <a:latin typeface="Cambria"/>
                <a:ea typeface="Cambria"/>
                <a:cs typeface="Cambria"/>
                <a:sym typeface="Cambria"/>
              </a:rPr>
              <a:t> Developing Standards-Based IEPs</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71"/>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000"/>
              <a:buFont typeface="Century Gothic"/>
              <a:buNone/>
            </a:pPr>
            <a:r>
              <a:rPr lang="en"/>
              <a:t> </a:t>
            </a:r>
            <a:r>
              <a:rPr lang="en">
                <a:latin typeface="Cambria"/>
                <a:ea typeface="Cambria"/>
                <a:cs typeface="Cambria"/>
                <a:sym typeface="Cambria"/>
              </a:rPr>
              <a:t>Developing Standards-Based IEPs</a:t>
            </a:r>
            <a:endParaRPr/>
          </a:p>
        </p:txBody>
      </p:sp>
      <p:sp>
        <p:nvSpPr>
          <p:cNvPr id="441" name="Google Shape;441;p71"/>
          <p:cNvSpPr txBox="1">
            <a:spLocks noGrp="1"/>
          </p:cNvSpPr>
          <p:nvPr>
            <p:ph type="body" idx="1"/>
          </p:nvPr>
        </p:nvSpPr>
        <p:spPr>
          <a:xfrm>
            <a:off x="457200" y="1143001"/>
            <a:ext cx="8229600" cy="4648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SzPct val="100000"/>
              <a:buNone/>
            </a:pPr>
            <a:r>
              <a:rPr lang="en" sz="2400">
                <a:latin typeface="Cambria"/>
                <a:ea typeface="Cambria"/>
                <a:cs typeface="Cambria"/>
                <a:sym typeface="Cambria"/>
              </a:rPr>
              <a:t>Claims addressed by the Dynamic Learning Maps Alternate Assessment for ELA serve as an example of  Standards-Based IEP Goals:</a:t>
            </a:r>
            <a:endParaRPr/>
          </a:p>
          <a:p>
            <a:pPr marL="257175" lvl="0" indent="-257175" algn="l" rtl="0">
              <a:lnSpc>
                <a:spcPct val="100000"/>
              </a:lnSpc>
              <a:spcBef>
                <a:spcPts val="1800"/>
              </a:spcBef>
              <a:spcAft>
                <a:spcPts val="0"/>
              </a:spcAft>
              <a:buSzPct val="100000"/>
              <a:buChar char="▶"/>
            </a:pPr>
            <a:r>
              <a:rPr lang="en" sz="2400">
                <a:solidFill>
                  <a:srgbClr val="002147"/>
                </a:solidFill>
                <a:latin typeface="Cambria"/>
                <a:ea typeface="Cambria"/>
                <a:cs typeface="Cambria"/>
                <a:sym typeface="Cambria"/>
              </a:rPr>
              <a:t>ELA Claim 1: The student will comprehend text in increasingly complex ways</a:t>
            </a:r>
            <a:endParaRPr/>
          </a:p>
          <a:p>
            <a:pPr marL="257175" lvl="0" indent="-257175" algn="l" rtl="0">
              <a:lnSpc>
                <a:spcPct val="100000"/>
              </a:lnSpc>
              <a:spcBef>
                <a:spcPts val="1800"/>
              </a:spcBef>
              <a:spcAft>
                <a:spcPts val="0"/>
              </a:spcAft>
              <a:buSzPct val="100000"/>
              <a:buChar char="▶"/>
            </a:pPr>
            <a:r>
              <a:rPr lang="en" sz="2400">
                <a:solidFill>
                  <a:srgbClr val="002147"/>
                </a:solidFill>
                <a:latin typeface="Cambria"/>
                <a:ea typeface="Cambria"/>
                <a:cs typeface="Cambria"/>
                <a:sym typeface="Cambria"/>
              </a:rPr>
              <a:t>ELA Claim 2: The student will produce writing for a range of purposes and audiences</a:t>
            </a:r>
            <a:endParaRPr sz="2400">
              <a:latin typeface="Cambria"/>
              <a:ea typeface="Cambria"/>
              <a:cs typeface="Cambria"/>
              <a:sym typeface="Cambria"/>
            </a:endParaRPr>
          </a:p>
          <a:p>
            <a:pPr marL="257175" lvl="0" indent="-257175" algn="l" rtl="0">
              <a:lnSpc>
                <a:spcPct val="100000"/>
              </a:lnSpc>
              <a:spcBef>
                <a:spcPts val="1800"/>
              </a:spcBef>
              <a:spcAft>
                <a:spcPts val="0"/>
              </a:spcAft>
              <a:buSzPct val="100000"/>
              <a:buChar char="▶"/>
            </a:pPr>
            <a:r>
              <a:rPr lang="en" sz="2400">
                <a:solidFill>
                  <a:srgbClr val="002147"/>
                </a:solidFill>
                <a:latin typeface="Cambria"/>
                <a:ea typeface="Cambria"/>
                <a:cs typeface="Cambria"/>
                <a:sym typeface="Cambria"/>
              </a:rPr>
              <a:t>ELA Claim 3: The student will communicate for a range of purposes and audiences</a:t>
            </a:r>
            <a:endParaRPr/>
          </a:p>
          <a:p>
            <a:pPr marL="257175" lvl="0" indent="-257175" algn="l" rtl="0">
              <a:lnSpc>
                <a:spcPct val="100000"/>
              </a:lnSpc>
              <a:spcBef>
                <a:spcPts val="1800"/>
              </a:spcBef>
              <a:spcAft>
                <a:spcPts val="0"/>
              </a:spcAft>
              <a:buSzPct val="100000"/>
              <a:buChar char="▶"/>
            </a:pPr>
            <a:r>
              <a:rPr lang="en" sz="2400">
                <a:solidFill>
                  <a:srgbClr val="002147"/>
                </a:solidFill>
                <a:latin typeface="Cambria"/>
                <a:ea typeface="Cambria"/>
                <a:cs typeface="Cambria"/>
                <a:sym typeface="Cambria"/>
              </a:rPr>
              <a:t>ELA Claim 4: The student will engage in research/inquiry to investigate topics and to present information</a:t>
            </a:r>
            <a:endParaRPr/>
          </a:p>
          <a:p>
            <a:pPr marL="514350" lvl="1" indent="-83375" algn="l" rtl="0">
              <a:lnSpc>
                <a:spcPct val="100000"/>
              </a:lnSpc>
              <a:spcBef>
                <a:spcPts val="900"/>
              </a:spcBef>
              <a:spcAft>
                <a:spcPts val="0"/>
              </a:spcAft>
              <a:buSzPct val="100000"/>
              <a:buNone/>
            </a:pPr>
            <a:endParaRPr sz="1500">
              <a:solidFill>
                <a:srgbClr val="002147"/>
              </a:solidFill>
              <a:latin typeface="Quattrocento Sans"/>
              <a:ea typeface="Quattrocento Sans"/>
              <a:cs typeface="Quattrocento Sans"/>
              <a:sym typeface="Quattrocento Sans"/>
            </a:endParaRPr>
          </a:p>
          <a:p>
            <a:pPr marL="514350" lvl="1" indent="-83375" algn="l" rtl="0">
              <a:lnSpc>
                <a:spcPct val="100000"/>
              </a:lnSpc>
              <a:spcBef>
                <a:spcPts val="900"/>
              </a:spcBef>
              <a:spcAft>
                <a:spcPts val="0"/>
              </a:spcAft>
              <a:buSzPct val="100000"/>
              <a:buNone/>
            </a:pPr>
            <a:endParaRPr sz="1500">
              <a:latin typeface="Calibri"/>
              <a:ea typeface="Calibri"/>
              <a:cs typeface="Calibri"/>
              <a:sym typeface="Calibri"/>
            </a:endParaRPr>
          </a:p>
          <a:p>
            <a:pPr marL="257175" lvl="0" indent="-151447" algn="l" rtl="0">
              <a:lnSpc>
                <a:spcPct val="100000"/>
              </a:lnSpc>
              <a:spcBef>
                <a:spcPts val="1800"/>
              </a:spcBef>
              <a:spcAft>
                <a:spcPts val="0"/>
              </a:spcAft>
              <a:buSzPct val="100000"/>
              <a:buNone/>
            </a:pPr>
            <a:endParaRPr sz="1800">
              <a:latin typeface="Calibri"/>
              <a:ea typeface="Calibri"/>
              <a:cs typeface="Calibri"/>
              <a:sym typeface="Calibri"/>
            </a:endParaRPr>
          </a:p>
          <a:p>
            <a:pPr marL="257175" lvl="0" indent="-151447" algn="l" rtl="0">
              <a:lnSpc>
                <a:spcPct val="100000"/>
              </a:lnSpc>
              <a:spcBef>
                <a:spcPts val="1800"/>
              </a:spcBef>
              <a:spcAft>
                <a:spcPts val="0"/>
              </a:spcAft>
              <a:buSzPct val="100000"/>
              <a:buNone/>
            </a:pPr>
            <a:endParaRPr sz="1800">
              <a:latin typeface="Calibri"/>
              <a:ea typeface="Calibri"/>
              <a:cs typeface="Calibri"/>
              <a:sym typeface="Calibri"/>
            </a:endParaRPr>
          </a:p>
          <a:p>
            <a:pPr marL="0" lvl="0" indent="0" algn="l" rtl="0">
              <a:lnSpc>
                <a:spcPct val="100000"/>
              </a:lnSpc>
              <a:spcBef>
                <a:spcPts val="1800"/>
              </a:spcBef>
              <a:spcAft>
                <a:spcPts val="0"/>
              </a:spcAft>
              <a:buSzPct val="100000"/>
              <a:buNone/>
            </a:pPr>
            <a:endParaRPr sz="1800">
              <a:latin typeface="Calibri"/>
              <a:ea typeface="Calibri"/>
              <a:cs typeface="Calibri"/>
              <a:sym typeface="Calibri"/>
            </a:endParaRPr>
          </a:p>
          <a:p>
            <a:pPr marL="257175" lvl="0" indent="-133858" algn="l" rtl="0">
              <a:lnSpc>
                <a:spcPct val="100000"/>
              </a:lnSpc>
              <a:spcBef>
                <a:spcPts val="1800"/>
              </a:spcBef>
              <a:spcAft>
                <a:spcPts val="0"/>
              </a:spcAft>
              <a:buSzPct val="100000"/>
              <a:buNone/>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72"/>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000"/>
              <a:buFont typeface="Cambria"/>
              <a:buNone/>
            </a:pPr>
            <a:r>
              <a:rPr lang="en">
                <a:latin typeface="Cambria"/>
                <a:ea typeface="Cambria"/>
                <a:cs typeface="Cambria"/>
                <a:sym typeface="Cambria"/>
              </a:rPr>
              <a:t>Developing Standards-Based IEPs</a:t>
            </a:r>
            <a:endParaRPr/>
          </a:p>
        </p:txBody>
      </p:sp>
      <p:sp>
        <p:nvSpPr>
          <p:cNvPr id="448" name="Google Shape;448;p72"/>
          <p:cNvSpPr txBox="1">
            <a:spLocks noGrp="1"/>
          </p:cNvSpPr>
          <p:nvPr>
            <p:ph type="body" idx="1"/>
          </p:nvPr>
        </p:nvSpPr>
        <p:spPr>
          <a:xfrm>
            <a:off x="457200" y="1104900"/>
            <a:ext cx="8229600" cy="46482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SzPct val="100000"/>
              <a:buNone/>
            </a:pPr>
            <a:r>
              <a:rPr lang="en" sz="2400">
                <a:latin typeface="Cambria"/>
                <a:ea typeface="Cambria"/>
                <a:cs typeface="Cambria"/>
                <a:sym typeface="Cambria"/>
              </a:rPr>
              <a:t>Claims addressed by the Dynamic Learning Maps Alternate Assessment for Math:</a:t>
            </a:r>
            <a:endParaRPr/>
          </a:p>
          <a:p>
            <a:pPr marL="0" marR="0" lvl="0" indent="140970" algn="l" rtl="0">
              <a:lnSpc>
                <a:spcPct val="107000"/>
              </a:lnSpc>
              <a:spcBef>
                <a:spcPts val="0"/>
              </a:spcBef>
              <a:spcAft>
                <a:spcPts val="0"/>
              </a:spcAft>
              <a:buSzPct val="100000"/>
              <a:buNone/>
            </a:pPr>
            <a:endParaRPr sz="2400">
              <a:solidFill>
                <a:srgbClr val="002147"/>
              </a:solidFill>
              <a:latin typeface="Cambria"/>
              <a:ea typeface="Cambria"/>
              <a:cs typeface="Cambria"/>
              <a:sym typeface="Cambria"/>
            </a:endParaRPr>
          </a:p>
          <a:p>
            <a:pPr marL="0" marR="0" lvl="0" indent="0" algn="l" rtl="0">
              <a:lnSpc>
                <a:spcPct val="107000"/>
              </a:lnSpc>
              <a:spcBef>
                <a:spcPts val="800"/>
              </a:spcBef>
              <a:spcAft>
                <a:spcPts val="0"/>
              </a:spcAft>
              <a:buSzPct val="100000"/>
              <a:buChar char="▶"/>
            </a:pPr>
            <a:r>
              <a:rPr lang="en" sz="2400">
                <a:solidFill>
                  <a:srgbClr val="002147"/>
                </a:solidFill>
                <a:latin typeface="Cambria"/>
                <a:ea typeface="Cambria"/>
                <a:cs typeface="Cambria"/>
                <a:sym typeface="Cambria"/>
              </a:rPr>
              <a:t>Math Claim 1: The student will demonstrate increasingly complex understanding of number sense</a:t>
            </a:r>
            <a:endParaRPr/>
          </a:p>
          <a:p>
            <a:pPr marL="0" lvl="0" indent="0" algn="l" rtl="0">
              <a:lnSpc>
                <a:spcPct val="107000"/>
              </a:lnSpc>
              <a:spcBef>
                <a:spcPts val="800"/>
              </a:spcBef>
              <a:spcAft>
                <a:spcPts val="0"/>
              </a:spcAft>
              <a:buSzPct val="100000"/>
              <a:buChar char="▶"/>
            </a:pPr>
            <a:r>
              <a:rPr lang="en" sz="2400">
                <a:solidFill>
                  <a:srgbClr val="002147"/>
                </a:solidFill>
                <a:latin typeface="Cambria"/>
                <a:ea typeface="Cambria"/>
                <a:cs typeface="Cambria"/>
                <a:sym typeface="Cambria"/>
              </a:rPr>
              <a:t>Math Claim 2: The student will demonstrate increasingly complex spatial reasoning and understanding of geometric principles</a:t>
            </a:r>
            <a:endParaRPr sz="2400">
              <a:latin typeface="Cambria"/>
              <a:ea typeface="Cambria"/>
              <a:cs typeface="Cambria"/>
              <a:sym typeface="Cambria"/>
            </a:endParaRPr>
          </a:p>
          <a:p>
            <a:pPr marL="0" lvl="0" indent="0" algn="l" rtl="0">
              <a:lnSpc>
                <a:spcPct val="107000"/>
              </a:lnSpc>
              <a:spcBef>
                <a:spcPts val="800"/>
              </a:spcBef>
              <a:spcAft>
                <a:spcPts val="0"/>
              </a:spcAft>
              <a:buSzPct val="100000"/>
              <a:buChar char="▶"/>
            </a:pPr>
            <a:r>
              <a:rPr lang="en" sz="2400">
                <a:solidFill>
                  <a:srgbClr val="002147"/>
                </a:solidFill>
                <a:latin typeface="Cambria"/>
                <a:ea typeface="Cambria"/>
                <a:cs typeface="Cambria"/>
                <a:sym typeface="Cambria"/>
              </a:rPr>
              <a:t>Math Claim 3: The student will demonstrate increasingly complex understanding of measurement, data, and analytic procedures</a:t>
            </a:r>
            <a:endParaRPr sz="2400">
              <a:latin typeface="Cambria"/>
              <a:ea typeface="Cambria"/>
              <a:cs typeface="Cambria"/>
              <a:sym typeface="Cambria"/>
            </a:endParaRPr>
          </a:p>
          <a:p>
            <a:pPr marL="0" lvl="0" indent="0" algn="l" rtl="0">
              <a:lnSpc>
                <a:spcPct val="107000"/>
              </a:lnSpc>
              <a:spcBef>
                <a:spcPts val="800"/>
              </a:spcBef>
              <a:spcAft>
                <a:spcPts val="0"/>
              </a:spcAft>
              <a:buSzPct val="100000"/>
              <a:buChar char="▶"/>
            </a:pPr>
            <a:r>
              <a:rPr lang="en" sz="2400">
                <a:solidFill>
                  <a:srgbClr val="002147"/>
                </a:solidFill>
                <a:latin typeface="Cambria"/>
                <a:ea typeface="Cambria"/>
                <a:cs typeface="Cambria"/>
                <a:sym typeface="Cambria"/>
              </a:rPr>
              <a:t>Math Claim 4: The students will solve increasingly complex mathematical problems </a:t>
            </a:r>
            <a:endParaRPr sz="2400">
              <a:latin typeface="Cambria"/>
              <a:ea typeface="Cambria"/>
              <a:cs typeface="Cambria"/>
              <a:sym typeface="Cambria"/>
            </a:endParaRPr>
          </a:p>
          <a:p>
            <a:pPr marL="257175" lvl="1" indent="-83375" algn="l" rtl="0">
              <a:lnSpc>
                <a:spcPct val="107000"/>
              </a:lnSpc>
              <a:spcBef>
                <a:spcPts val="800"/>
              </a:spcBef>
              <a:spcAft>
                <a:spcPts val="0"/>
              </a:spcAft>
              <a:buSzPct val="100000"/>
              <a:buNone/>
            </a:pPr>
            <a:endParaRPr sz="1500">
              <a:solidFill>
                <a:srgbClr val="002147"/>
              </a:solidFill>
              <a:latin typeface="Calibri"/>
              <a:ea typeface="Calibri"/>
              <a:cs typeface="Calibri"/>
              <a:sym typeface="Calibri"/>
            </a:endParaRPr>
          </a:p>
          <a:p>
            <a:pPr marL="0" marR="0" lvl="0" indent="0" algn="l" rtl="0">
              <a:lnSpc>
                <a:spcPct val="107000"/>
              </a:lnSpc>
              <a:spcBef>
                <a:spcPts val="800"/>
              </a:spcBef>
              <a:spcAft>
                <a:spcPts val="0"/>
              </a:spcAft>
              <a:buSzPct val="100000"/>
              <a:buNone/>
            </a:pPr>
            <a:endParaRPr sz="1800">
              <a:latin typeface="Calibri"/>
              <a:ea typeface="Calibri"/>
              <a:cs typeface="Calibri"/>
              <a:sym typeface="Calibri"/>
            </a:endParaRPr>
          </a:p>
          <a:p>
            <a:pPr marL="257175" lvl="0" indent="-151447" algn="l" rtl="0">
              <a:lnSpc>
                <a:spcPct val="100000"/>
              </a:lnSpc>
              <a:spcBef>
                <a:spcPts val="2600"/>
              </a:spcBef>
              <a:spcAft>
                <a:spcPts val="0"/>
              </a:spcAft>
              <a:buSzPct val="100000"/>
              <a:buNone/>
            </a:pPr>
            <a:endParaRPr sz="1800">
              <a:latin typeface="Calibri"/>
              <a:ea typeface="Calibri"/>
              <a:cs typeface="Calibri"/>
              <a:sym typeface="Calibri"/>
            </a:endParaRPr>
          </a:p>
          <a:p>
            <a:pPr marL="257175" lvl="0" indent="-151447" algn="l" rtl="0">
              <a:lnSpc>
                <a:spcPct val="100000"/>
              </a:lnSpc>
              <a:spcBef>
                <a:spcPts val="1800"/>
              </a:spcBef>
              <a:spcAft>
                <a:spcPts val="0"/>
              </a:spcAft>
              <a:buSzPct val="100000"/>
              <a:buNone/>
            </a:pPr>
            <a:endParaRPr sz="1800">
              <a:latin typeface="Calibri"/>
              <a:ea typeface="Calibri"/>
              <a:cs typeface="Calibri"/>
              <a:sym typeface="Calibri"/>
            </a:endParaRPr>
          </a:p>
          <a:p>
            <a:pPr marL="257175" lvl="0" indent="-151447" algn="l" rtl="0">
              <a:lnSpc>
                <a:spcPct val="100000"/>
              </a:lnSpc>
              <a:spcBef>
                <a:spcPts val="1800"/>
              </a:spcBef>
              <a:spcAft>
                <a:spcPts val="0"/>
              </a:spcAft>
              <a:buSzPct val="100000"/>
              <a:buNone/>
            </a:pPr>
            <a:endParaRPr sz="1800">
              <a:latin typeface="Calibri"/>
              <a:ea typeface="Calibri"/>
              <a:cs typeface="Calibri"/>
              <a:sym typeface="Calibri"/>
            </a:endParaRPr>
          </a:p>
          <a:p>
            <a:pPr marL="0" lvl="0" indent="0" algn="l" rtl="0">
              <a:lnSpc>
                <a:spcPct val="100000"/>
              </a:lnSpc>
              <a:spcBef>
                <a:spcPts val="1800"/>
              </a:spcBef>
              <a:spcAft>
                <a:spcPts val="0"/>
              </a:spcAft>
              <a:buSzPct val="100000"/>
              <a:buNone/>
            </a:pPr>
            <a:endParaRPr sz="1800">
              <a:latin typeface="Calibri"/>
              <a:ea typeface="Calibri"/>
              <a:cs typeface="Calibri"/>
              <a:sym typeface="Calibri"/>
            </a:endParaRPr>
          </a:p>
          <a:p>
            <a:pPr marL="257175" lvl="0" indent="-133858" algn="l" rtl="0">
              <a:lnSpc>
                <a:spcPct val="100000"/>
              </a:lnSpc>
              <a:spcBef>
                <a:spcPts val="1800"/>
              </a:spcBef>
              <a:spcAft>
                <a:spcPts val="0"/>
              </a:spcAft>
              <a:buSzPct val="100000"/>
              <a:buNone/>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73"/>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000"/>
              <a:buFont typeface="Cambria"/>
              <a:buNone/>
            </a:pPr>
            <a:r>
              <a:rPr lang="en">
                <a:latin typeface="Cambria"/>
                <a:ea typeface="Cambria"/>
                <a:cs typeface="Cambria"/>
                <a:sym typeface="Cambria"/>
              </a:rPr>
              <a:t>Developing Standards-Based IEPs</a:t>
            </a:r>
            <a:endParaRPr/>
          </a:p>
        </p:txBody>
      </p:sp>
      <p:sp>
        <p:nvSpPr>
          <p:cNvPr id="454" name="Google Shape;454;p73"/>
          <p:cNvSpPr txBox="1">
            <a:spLocks noGrp="1"/>
          </p:cNvSpPr>
          <p:nvPr>
            <p:ph type="body" idx="1"/>
          </p:nvPr>
        </p:nvSpPr>
        <p:spPr>
          <a:xfrm>
            <a:off x="457200" y="1143001"/>
            <a:ext cx="8229600" cy="4648200"/>
          </a:xfrm>
          <a:prstGeom prst="rect">
            <a:avLst/>
          </a:prstGeom>
          <a:noFill/>
          <a:ln>
            <a:noFill/>
          </a:ln>
        </p:spPr>
        <p:txBody>
          <a:bodyPr spcFirstLastPara="1" wrap="square" lIns="91425" tIns="45700" rIns="91425" bIns="45700" anchor="t" anchorCtr="0">
            <a:noAutofit/>
          </a:bodyPr>
          <a:lstStyle/>
          <a:p>
            <a:pPr marL="257175" lvl="0" indent="-257175" algn="l" rtl="0">
              <a:lnSpc>
                <a:spcPct val="100000"/>
              </a:lnSpc>
              <a:spcBef>
                <a:spcPts val="0"/>
              </a:spcBef>
              <a:spcAft>
                <a:spcPts val="0"/>
              </a:spcAft>
              <a:buSzPts val="2400"/>
              <a:buChar char="▶"/>
            </a:pPr>
            <a:r>
              <a:rPr lang="en" sz="2400">
                <a:latin typeface="Cambria"/>
                <a:ea typeface="Cambria"/>
                <a:cs typeface="Cambria"/>
                <a:sym typeface="Cambria"/>
              </a:rPr>
              <a:t>Focusing on such  general overarching learning goals of the grade level standard  in the IEP is is a more reasonable approach for students with significant cognitive disabilities than expecting 80%  mastery of a prioritized standard</a:t>
            </a:r>
            <a:endParaRPr/>
          </a:p>
          <a:p>
            <a:pPr marL="257175" lvl="0" indent="-257175" algn="l" rtl="0">
              <a:lnSpc>
                <a:spcPct val="100000"/>
              </a:lnSpc>
              <a:spcBef>
                <a:spcPts val="1800"/>
              </a:spcBef>
              <a:spcAft>
                <a:spcPts val="0"/>
              </a:spcAft>
              <a:buSzPts val="2400"/>
              <a:buChar char="▶"/>
            </a:pPr>
            <a:r>
              <a:rPr lang="en" sz="2400">
                <a:latin typeface="Cambria"/>
                <a:ea typeface="Cambria"/>
                <a:cs typeface="Cambria"/>
                <a:sym typeface="Cambria"/>
              </a:rPr>
              <a:t>For additional professional development on teaching students with complex support needs by using claims or strands go to:</a:t>
            </a:r>
            <a:endParaRPr/>
          </a:p>
          <a:p>
            <a:pPr marL="257175" lvl="0" indent="-257175" algn="l" rtl="0">
              <a:lnSpc>
                <a:spcPct val="100000"/>
              </a:lnSpc>
              <a:spcBef>
                <a:spcPts val="1800"/>
              </a:spcBef>
              <a:spcAft>
                <a:spcPts val="0"/>
              </a:spcAft>
              <a:buSzPts val="2400"/>
              <a:buChar char="▶"/>
            </a:pPr>
            <a:r>
              <a:rPr lang="en" sz="2400">
                <a:latin typeface="Cambria"/>
                <a:ea typeface="Cambria"/>
                <a:cs typeface="Cambria"/>
                <a:sym typeface="Cambria"/>
              </a:rPr>
              <a:t> </a:t>
            </a:r>
            <a:r>
              <a:rPr lang="en" sz="2400" u="sng">
                <a:solidFill>
                  <a:srgbClr val="2CA34E"/>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https://www.dlmpd.com/all-modules-organized-by-claim/</a:t>
            </a:r>
            <a:endParaRPr sz="2400">
              <a:solidFill>
                <a:srgbClr val="2CA34E"/>
              </a:solidFill>
              <a:latin typeface="Cambria"/>
              <a:ea typeface="Cambria"/>
              <a:cs typeface="Cambria"/>
              <a:sym typeface="Cambria"/>
            </a:endParaRPr>
          </a:p>
          <a:p>
            <a:pPr marL="257175" lvl="0" indent="-123825" algn="l" rtl="0">
              <a:lnSpc>
                <a:spcPct val="100000"/>
              </a:lnSpc>
              <a:spcBef>
                <a:spcPts val="1800"/>
              </a:spcBef>
              <a:spcAft>
                <a:spcPts val="0"/>
              </a:spcAft>
              <a:buSzPts val="2100"/>
              <a:buNone/>
            </a:pPr>
            <a:endParaRPr/>
          </a:p>
          <a:p>
            <a:pPr marL="257175" lvl="0" indent="-123825" algn="l" rtl="0">
              <a:lnSpc>
                <a:spcPct val="100000"/>
              </a:lnSpc>
              <a:spcBef>
                <a:spcPts val="1800"/>
              </a:spcBef>
              <a:spcAft>
                <a:spcPts val="0"/>
              </a:spcAft>
              <a:buSzPts val="2100"/>
              <a:buNone/>
            </a:pPr>
            <a:endParaRPr/>
          </a:p>
          <a:p>
            <a:pPr marL="257175" lvl="0" indent="-123825" algn="l" rtl="0">
              <a:lnSpc>
                <a:spcPct val="100000"/>
              </a:lnSpc>
              <a:spcBef>
                <a:spcPts val="1800"/>
              </a:spcBef>
              <a:spcAft>
                <a:spcPts val="0"/>
              </a:spcAft>
              <a:buSzPts val="2100"/>
              <a:buNone/>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74"/>
          <p:cNvSpPr txBox="1">
            <a:spLocks noGrp="1"/>
          </p:cNvSpPr>
          <p:nvPr>
            <p:ph type="title"/>
          </p:nvPr>
        </p:nvSpPr>
        <p:spPr>
          <a:xfrm>
            <a:off x="623888" y="1709739"/>
            <a:ext cx="7886700" cy="1719262"/>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345065"/>
              </a:buClr>
              <a:buSzPts val="3300"/>
              <a:buFont typeface="Cambria"/>
              <a:buNone/>
            </a:pPr>
            <a:r>
              <a:rPr lang="en">
                <a:latin typeface="Cambria"/>
                <a:ea typeface="Cambria"/>
                <a:cs typeface="Cambria"/>
                <a:sym typeface="Cambria"/>
              </a:rPr>
              <a:t>Foundations for Access to the General Education Curriculum </a:t>
            </a:r>
            <a:br>
              <a:rPr lang="en">
                <a:latin typeface="Cambria"/>
                <a:ea typeface="Cambria"/>
                <a:cs typeface="Cambria"/>
                <a:sym typeface="Cambria"/>
              </a:rPr>
            </a:br>
            <a:r>
              <a:rPr lang="en">
                <a:latin typeface="Cambria"/>
                <a:ea typeface="Cambria"/>
                <a:cs typeface="Cambria"/>
                <a:sym typeface="Cambria"/>
              </a:rPr>
              <a:t>Part 1: Building Communicative Competence</a:t>
            </a:r>
            <a:endParaRPr/>
          </a:p>
        </p:txBody>
      </p:sp>
      <p:sp>
        <p:nvSpPr>
          <p:cNvPr id="460" name="Google Shape;460;p74"/>
          <p:cNvSpPr txBox="1">
            <a:spLocks noGrp="1"/>
          </p:cNvSpPr>
          <p:nvPr>
            <p:ph type="body" idx="1"/>
          </p:nvPr>
        </p:nvSpPr>
        <p:spPr>
          <a:xfrm>
            <a:off x="623888" y="3657600"/>
            <a:ext cx="7886700" cy="2432051"/>
          </a:xfrm>
          <a:prstGeom prst="rect">
            <a:avLst/>
          </a:prstGeom>
          <a:noFill/>
          <a:ln>
            <a:noFill/>
          </a:ln>
        </p:spPr>
        <p:txBody>
          <a:bodyPr spcFirstLastPara="1" wrap="square" lIns="0" tIns="45700" rIns="0" bIns="45700" anchor="t" anchorCtr="0">
            <a:normAutofit/>
          </a:bodyPr>
          <a:lstStyle/>
          <a:p>
            <a:pPr marL="0" lvl="0" indent="0" algn="l" rtl="0">
              <a:lnSpc>
                <a:spcPct val="100000"/>
              </a:lnSpc>
              <a:spcBef>
                <a:spcPts val="0"/>
              </a:spcBef>
              <a:spcAft>
                <a:spcPts val="0"/>
              </a:spcAft>
              <a:buSzPts val="1800"/>
              <a:buNone/>
            </a:pPr>
            <a:r>
              <a:rPr lang="en" b="1">
                <a:latin typeface="Cambria"/>
                <a:ea typeface="Cambria"/>
                <a:cs typeface="Cambria"/>
                <a:sym typeface="Cambria"/>
              </a:rPr>
              <a:t>OSEP Guidance</a:t>
            </a:r>
            <a:endParaRPr/>
          </a:p>
          <a:p>
            <a:pPr marL="0" lvl="0" indent="0" algn="l" rtl="0">
              <a:lnSpc>
                <a:spcPct val="100000"/>
              </a:lnSpc>
              <a:spcBef>
                <a:spcPts val="1800"/>
              </a:spcBef>
              <a:spcAft>
                <a:spcPts val="0"/>
              </a:spcAft>
              <a:buSzPts val="1800"/>
              <a:buNone/>
            </a:pPr>
            <a:r>
              <a:rPr lang="en" b="1">
                <a:latin typeface="Cambria"/>
                <a:ea typeface="Cambria"/>
                <a:cs typeface="Cambria"/>
                <a:sym typeface="Cambria"/>
              </a:rPr>
              <a:t>Pre-Symbolic Communicators</a:t>
            </a:r>
            <a:endParaRPr/>
          </a:p>
          <a:p>
            <a:pPr marL="0" lvl="0" indent="0" algn="l" rtl="0">
              <a:lnSpc>
                <a:spcPct val="100000"/>
              </a:lnSpc>
              <a:spcBef>
                <a:spcPts val="1800"/>
              </a:spcBef>
              <a:spcAft>
                <a:spcPts val="0"/>
              </a:spcAft>
              <a:buSzPts val="1800"/>
              <a:buNone/>
            </a:pPr>
            <a:r>
              <a:rPr lang="en" b="1">
                <a:latin typeface="Cambria"/>
                <a:ea typeface="Cambria"/>
                <a:cs typeface="Cambria"/>
                <a:sym typeface="Cambria"/>
              </a:rPr>
              <a:t>Professional Development</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75"/>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000"/>
              <a:buFont typeface="Cambria"/>
              <a:buNone/>
            </a:pPr>
            <a:r>
              <a:rPr lang="en">
                <a:latin typeface="Cambria"/>
                <a:ea typeface="Cambria"/>
                <a:cs typeface="Cambria"/>
                <a:sym typeface="Cambria"/>
              </a:rPr>
              <a:t>OSEP Guidance Letter Nov 12 2014</a:t>
            </a:r>
            <a:endParaRPr/>
          </a:p>
        </p:txBody>
      </p:sp>
      <p:sp>
        <p:nvSpPr>
          <p:cNvPr id="466" name="Google Shape;466;p75"/>
          <p:cNvSpPr txBox="1">
            <a:spLocks noGrp="1"/>
          </p:cNvSpPr>
          <p:nvPr>
            <p:ph type="body" idx="1"/>
          </p:nvPr>
        </p:nvSpPr>
        <p:spPr>
          <a:xfrm>
            <a:off x="457200" y="1143001"/>
            <a:ext cx="8229600" cy="4648200"/>
          </a:xfrm>
          <a:prstGeom prst="rect">
            <a:avLst/>
          </a:prstGeom>
          <a:noFill/>
          <a:ln>
            <a:noFill/>
          </a:ln>
        </p:spPr>
        <p:txBody>
          <a:bodyPr spcFirstLastPara="1" wrap="square" lIns="91425" tIns="45700" rIns="91425" bIns="45700" anchor="t" anchorCtr="0">
            <a:normAutofit/>
          </a:bodyPr>
          <a:lstStyle/>
          <a:p>
            <a:pPr marL="257175" lvl="0" indent="-257175" algn="l" rtl="0">
              <a:lnSpc>
                <a:spcPct val="100000"/>
              </a:lnSpc>
              <a:spcBef>
                <a:spcPts val="0"/>
              </a:spcBef>
              <a:spcAft>
                <a:spcPts val="0"/>
              </a:spcAft>
              <a:buSzPts val="2400"/>
              <a:buChar char="▶"/>
            </a:pPr>
            <a:r>
              <a:rPr lang="en" sz="2400">
                <a:latin typeface="Cambria"/>
                <a:ea typeface="Cambria"/>
                <a:cs typeface="Cambria"/>
                <a:sym typeface="Cambria"/>
              </a:rPr>
              <a:t>Joint </a:t>
            </a:r>
            <a:r>
              <a:rPr lang="en" sz="2400" u="sng">
                <a:solidFill>
                  <a:srgbClr val="2CA34E"/>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Letter</a:t>
            </a:r>
            <a:r>
              <a:rPr lang="en" sz="2400">
                <a:solidFill>
                  <a:srgbClr val="2CA34E"/>
                </a:solidFill>
                <a:latin typeface="Cambria"/>
                <a:ea typeface="Cambria"/>
                <a:cs typeface="Cambria"/>
                <a:sym typeface="Cambria"/>
              </a:rPr>
              <a:t> </a:t>
            </a:r>
            <a:r>
              <a:rPr lang="en" sz="2400">
                <a:latin typeface="Cambria"/>
                <a:ea typeface="Cambria"/>
                <a:cs typeface="Cambria"/>
                <a:sym typeface="Cambria"/>
              </a:rPr>
              <a:t>from the U.S. Department of Justice and the U.S. Department of Education:</a:t>
            </a:r>
            <a:endParaRPr/>
          </a:p>
          <a:p>
            <a:pPr marL="257175" lvl="0" indent="-257175" algn="l" rtl="0">
              <a:lnSpc>
                <a:spcPct val="100000"/>
              </a:lnSpc>
              <a:spcBef>
                <a:spcPts val="1800"/>
              </a:spcBef>
              <a:spcAft>
                <a:spcPts val="0"/>
              </a:spcAft>
              <a:buSzPts val="2400"/>
              <a:buChar char="▶"/>
            </a:pPr>
            <a:r>
              <a:rPr lang="en" sz="2400">
                <a:latin typeface="Cambria"/>
                <a:ea typeface="Cambria"/>
                <a:cs typeface="Cambria"/>
                <a:sym typeface="Cambria"/>
              </a:rPr>
              <a:t>Three Federal laws – the Individuals with Disabilities Education Act (IDEA), Title II of the Americans with Disabilities Act of 1990 (Title II), and Section 504 of the Rehabilitation Act of 1973 (Section 504) </a:t>
            </a:r>
            <a:endParaRPr/>
          </a:p>
          <a:p>
            <a:pPr marL="257175" lvl="0" indent="-257175" algn="l" rtl="0">
              <a:lnSpc>
                <a:spcPct val="100000"/>
              </a:lnSpc>
              <a:spcBef>
                <a:spcPts val="1800"/>
              </a:spcBef>
              <a:spcAft>
                <a:spcPts val="0"/>
              </a:spcAft>
              <a:buSzPts val="2400"/>
              <a:buChar char="▶"/>
            </a:pPr>
            <a:r>
              <a:rPr lang="en" sz="2400">
                <a:latin typeface="Cambria"/>
                <a:ea typeface="Cambria"/>
                <a:cs typeface="Cambria"/>
                <a:sym typeface="Cambria"/>
              </a:rPr>
              <a:t> Address the obligations of all public schools to meet the communication needs of students with disabilities in different ways. </a:t>
            </a:r>
            <a:endParaRPr/>
          </a:p>
          <a:p>
            <a:pPr marL="257175" marR="1450" lvl="0" indent="-123825" algn="l" rtl="0">
              <a:lnSpc>
                <a:spcPct val="100000"/>
              </a:lnSpc>
              <a:spcBef>
                <a:spcPts val="1800"/>
              </a:spcBef>
              <a:spcAft>
                <a:spcPts val="0"/>
              </a:spcAft>
              <a:buSzPts val="2100"/>
              <a:buNone/>
            </a:pPr>
            <a:endParaRPr>
              <a:latin typeface="Cambria"/>
              <a:ea typeface="Cambria"/>
              <a:cs typeface="Cambria"/>
              <a:sym typeface="Cambria"/>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76"/>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000"/>
              <a:buFont typeface="Cambria"/>
              <a:buNone/>
            </a:pPr>
            <a:r>
              <a:rPr lang="en">
                <a:latin typeface="Cambria"/>
                <a:ea typeface="Cambria"/>
                <a:cs typeface="Cambria"/>
                <a:sym typeface="Cambria"/>
              </a:rPr>
              <a:t>OSEP Guidance Letter Nov 12 2014</a:t>
            </a:r>
            <a:endParaRPr/>
          </a:p>
        </p:txBody>
      </p:sp>
      <p:sp>
        <p:nvSpPr>
          <p:cNvPr id="472" name="Google Shape;472;p76"/>
          <p:cNvSpPr txBox="1">
            <a:spLocks noGrp="1"/>
          </p:cNvSpPr>
          <p:nvPr>
            <p:ph type="body" idx="1"/>
          </p:nvPr>
        </p:nvSpPr>
        <p:spPr>
          <a:xfrm>
            <a:off x="457200" y="1143001"/>
            <a:ext cx="8229600" cy="4648200"/>
          </a:xfrm>
          <a:prstGeom prst="rect">
            <a:avLst/>
          </a:prstGeom>
          <a:noFill/>
          <a:ln>
            <a:noFill/>
          </a:ln>
        </p:spPr>
        <p:txBody>
          <a:bodyPr spcFirstLastPara="1" wrap="square" lIns="91425" tIns="45700" rIns="91425" bIns="45700" anchor="t" anchorCtr="0">
            <a:normAutofit/>
          </a:bodyPr>
          <a:lstStyle/>
          <a:p>
            <a:pPr marL="257175" marR="1450" lvl="0" indent="-257175" algn="l" rtl="0">
              <a:lnSpc>
                <a:spcPct val="100000"/>
              </a:lnSpc>
              <a:spcBef>
                <a:spcPts val="0"/>
              </a:spcBef>
              <a:spcAft>
                <a:spcPts val="0"/>
              </a:spcAft>
              <a:buSzPts val="2000"/>
              <a:buChar char="▶"/>
            </a:pPr>
            <a:r>
              <a:rPr lang="en" sz="2000" b="1" i="0" u="none" strike="noStrike">
                <a:solidFill>
                  <a:srgbClr val="000000"/>
                </a:solidFill>
                <a:latin typeface="Cambria"/>
                <a:ea typeface="Cambria"/>
                <a:cs typeface="Cambria"/>
                <a:sym typeface="Cambria"/>
              </a:rPr>
              <a:t> IDEA </a:t>
            </a:r>
            <a:r>
              <a:rPr lang="en" sz="2000" b="0" i="0" u="none" strike="noStrike">
                <a:solidFill>
                  <a:srgbClr val="000000"/>
                </a:solidFill>
                <a:latin typeface="Cambria"/>
                <a:ea typeface="Cambria"/>
                <a:cs typeface="Cambria"/>
                <a:sym typeface="Cambria"/>
              </a:rPr>
              <a:t>requires that schools make available a free appropriate public education (FAPE), consisting of special education and related services, to all eligible children with disabilities (including those with disabilities that result in communication needs).  </a:t>
            </a:r>
            <a:endParaRPr/>
          </a:p>
          <a:p>
            <a:pPr marL="257175" marR="1450" lvl="0" indent="-257175" algn="l" rtl="0">
              <a:lnSpc>
                <a:spcPct val="100000"/>
              </a:lnSpc>
              <a:spcBef>
                <a:spcPts val="1800"/>
              </a:spcBef>
              <a:spcAft>
                <a:spcPts val="0"/>
              </a:spcAft>
              <a:buSzPts val="2000"/>
              <a:buChar char="▶"/>
            </a:pPr>
            <a:r>
              <a:rPr lang="en" sz="2000" b="1" i="0" u="none" strike="noStrike">
                <a:solidFill>
                  <a:srgbClr val="000000"/>
                </a:solidFill>
                <a:latin typeface="Cambria"/>
                <a:ea typeface="Cambria"/>
                <a:cs typeface="Cambria"/>
                <a:sym typeface="Cambria"/>
              </a:rPr>
              <a:t>Title II of the ADA </a:t>
            </a:r>
            <a:r>
              <a:rPr lang="en" sz="2000" b="0" i="0" u="none" strike="noStrike">
                <a:solidFill>
                  <a:srgbClr val="000000"/>
                </a:solidFill>
                <a:latin typeface="Cambria"/>
                <a:ea typeface="Cambria"/>
                <a:cs typeface="Cambria"/>
                <a:sym typeface="Cambria"/>
              </a:rPr>
              <a:t>requires schools to ensure that students with disabilities receive communication that is as effective as communication with others through the provision of appropriate auxiliary aids and  services.</a:t>
            </a:r>
            <a:r>
              <a:rPr lang="en" sz="2000" b="0" i="0" u="none" strike="noStrike" baseline="30000">
                <a:solidFill>
                  <a:srgbClr val="000000"/>
                </a:solidFill>
                <a:latin typeface="Cambria"/>
                <a:ea typeface="Cambria"/>
                <a:cs typeface="Cambria"/>
                <a:sym typeface="Cambria"/>
              </a:rPr>
              <a:t>1</a:t>
            </a:r>
            <a:endParaRPr/>
          </a:p>
          <a:p>
            <a:pPr marL="257175" marR="1450" lvl="0" indent="-257175" algn="l" rtl="0">
              <a:lnSpc>
                <a:spcPct val="100000"/>
              </a:lnSpc>
              <a:spcBef>
                <a:spcPts val="1800"/>
              </a:spcBef>
              <a:spcAft>
                <a:spcPts val="0"/>
              </a:spcAft>
              <a:buSzPts val="2000"/>
              <a:buChar char="▶"/>
            </a:pPr>
            <a:r>
              <a:rPr lang="en" sz="2000">
                <a:solidFill>
                  <a:srgbClr val="000000"/>
                </a:solidFill>
                <a:latin typeface="Cambria"/>
                <a:ea typeface="Cambria"/>
                <a:cs typeface="Cambria"/>
                <a:sym typeface="Cambria"/>
              </a:rPr>
              <a:t>A</a:t>
            </a:r>
            <a:r>
              <a:rPr lang="en" sz="2000" b="0" i="0" u="none" strike="noStrike">
                <a:solidFill>
                  <a:srgbClr val="000000"/>
                </a:solidFill>
                <a:latin typeface="Cambria"/>
                <a:ea typeface="Cambria"/>
                <a:cs typeface="Cambria"/>
                <a:sym typeface="Cambria"/>
              </a:rPr>
              <a:t> </a:t>
            </a:r>
            <a:r>
              <a:rPr lang="en" sz="2000" b="0" i="0" u="sng" strike="noStrike">
                <a:solidFill>
                  <a:srgbClr val="2CA34E"/>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FAQ </a:t>
            </a:r>
            <a:r>
              <a:rPr lang="en" sz="2000" b="0" i="0" u="none" strike="noStrike">
                <a:solidFill>
                  <a:srgbClr val="000000"/>
                </a:solidFill>
                <a:latin typeface="Cambria"/>
                <a:ea typeface="Cambria"/>
                <a:cs typeface="Cambria"/>
                <a:sym typeface="Cambria"/>
              </a:rPr>
              <a:t>addresses the interplay of the IDEA and Title II requirements. These can be used by schools, parents, and others to explain students’ rights and schools’ legal obligations to address the communication needs of students with hearing, vision, or speech disabilities.</a:t>
            </a:r>
            <a:endParaRPr sz="2000">
              <a:latin typeface="Cambria"/>
              <a:ea typeface="Cambria"/>
              <a:cs typeface="Cambria"/>
              <a:sym typeface="Cambria"/>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77"/>
          <p:cNvSpPr txBox="1">
            <a:spLocks noGrp="1"/>
          </p:cNvSpPr>
          <p:nvPr>
            <p:ph type="title"/>
          </p:nvPr>
        </p:nvSpPr>
        <p:spPr>
          <a:xfrm>
            <a:off x="0" y="-167268"/>
            <a:ext cx="8686801" cy="839379"/>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2800"/>
              <a:buFont typeface="Cambria"/>
              <a:buNone/>
            </a:pPr>
            <a:r>
              <a:rPr lang="en" sz="2800">
                <a:latin typeface="Cambria"/>
                <a:ea typeface="Cambria"/>
                <a:cs typeface="Cambria"/>
                <a:sym typeface="Cambria"/>
              </a:rPr>
              <a:t>Basic Principles of Communication Plan</a:t>
            </a:r>
            <a:endParaRPr/>
          </a:p>
        </p:txBody>
      </p:sp>
      <p:sp>
        <p:nvSpPr>
          <p:cNvPr id="479" name="Google Shape;479;p77"/>
          <p:cNvSpPr txBox="1">
            <a:spLocks noGrp="1"/>
          </p:cNvSpPr>
          <p:nvPr>
            <p:ph type="body" idx="1"/>
          </p:nvPr>
        </p:nvSpPr>
        <p:spPr>
          <a:xfrm>
            <a:off x="457200" y="826265"/>
            <a:ext cx="8229600" cy="4964936"/>
          </a:xfrm>
          <a:prstGeom prst="rect">
            <a:avLst/>
          </a:prstGeom>
          <a:noFill/>
          <a:ln>
            <a:noFill/>
          </a:ln>
        </p:spPr>
        <p:txBody>
          <a:bodyPr spcFirstLastPara="1" wrap="square" lIns="91425" tIns="45700" rIns="91425" bIns="45700" anchor="t" anchorCtr="0">
            <a:noAutofit/>
          </a:bodyPr>
          <a:lstStyle/>
          <a:p>
            <a:pPr marL="257175" lvl="0" indent="-257175" algn="l" rtl="0">
              <a:lnSpc>
                <a:spcPct val="100000"/>
              </a:lnSpc>
              <a:spcBef>
                <a:spcPts val="0"/>
              </a:spcBef>
              <a:spcAft>
                <a:spcPts val="0"/>
              </a:spcAft>
              <a:buSzPts val="2400"/>
              <a:buChar char="▶"/>
            </a:pPr>
            <a:r>
              <a:rPr lang="en" sz="2400">
                <a:latin typeface="Cambria"/>
                <a:ea typeface="Cambria"/>
                <a:cs typeface="Cambria"/>
                <a:sym typeface="Cambria"/>
              </a:rPr>
              <a:t>The development of communicative competence begins idiosyncratically and moves to conventional communication (e.g. Bruce &amp; Bashinski 2017)</a:t>
            </a:r>
            <a:endParaRPr/>
          </a:p>
          <a:p>
            <a:pPr marL="257175" lvl="0" indent="-104775" algn="l" rtl="0">
              <a:lnSpc>
                <a:spcPct val="100000"/>
              </a:lnSpc>
              <a:spcBef>
                <a:spcPts val="1800"/>
              </a:spcBef>
              <a:spcAft>
                <a:spcPts val="0"/>
              </a:spcAft>
              <a:buSzPts val="2400"/>
              <a:buNone/>
            </a:pPr>
            <a:endParaRPr sz="2400">
              <a:latin typeface="Cambria"/>
              <a:ea typeface="Cambria"/>
              <a:cs typeface="Cambria"/>
              <a:sym typeface="Cambria"/>
            </a:endParaRPr>
          </a:p>
          <a:p>
            <a:pPr marL="257175" lvl="0" indent="-257175" algn="l" rtl="0">
              <a:lnSpc>
                <a:spcPct val="100000"/>
              </a:lnSpc>
              <a:spcBef>
                <a:spcPts val="1800"/>
              </a:spcBef>
              <a:spcAft>
                <a:spcPts val="0"/>
              </a:spcAft>
              <a:buSzPts val="2400"/>
              <a:buChar char="▶"/>
            </a:pPr>
            <a:r>
              <a:rPr lang="en" sz="2400">
                <a:latin typeface="Cambria"/>
                <a:ea typeface="Cambria"/>
                <a:cs typeface="Cambria"/>
                <a:sym typeface="Cambria"/>
              </a:rPr>
              <a:t>Need for a </a:t>
            </a:r>
            <a:r>
              <a:rPr lang="en" sz="2400" b="1">
                <a:latin typeface="Cambria"/>
                <a:ea typeface="Cambria"/>
                <a:cs typeface="Cambria"/>
                <a:sym typeface="Cambria"/>
              </a:rPr>
              <a:t>communication partner</a:t>
            </a:r>
            <a:r>
              <a:rPr lang="en" sz="2400">
                <a:latin typeface="Cambria"/>
                <a:ea typeface="Cambria"/>
                <a:cs typeface="Cambria"/>
                <a:sym typeface="Cambria"/>
              </a:rPr>
              <a:t> sensitive to the child’s typical forms of expression and knowledgeable of the communication plan for the child</a:t>
            </a:r>
            <a:endParaRPr/>
          </a:p>
          <a:p>
            <a:pPr marL="0" lvl="0" indent="0" algn="l" rtl="0">
              <a:lnSpc>
                <a:spcPct val="100000"/>
              </a:lnSpc>
              <a:spcBef>
                <a:spcPts val="1800"/>
              </a:spcBef>
              <a:spcAft>
                <a:spcPts val="0"/>
              </a:spcAft>
              <a:buSzPts val="2400"/>
              <a:buNone/>
            </a:pPr>
            <a:endParaRPr sz="2400">
              <a:latin typeface="Cambria"/>
              <a:ea typeface="Cambria"/>
              <a:cs typeface="Cambria"/>
              <a:sym typeface="Cambria"/>
            </a:endParaRPr>
          </a:p>
          <a:p>
            <a:pPr marL="257175" lvl="0" indent="-257175" algn="l" rtl="0">
              <a:lnSpc>
                <a:spcPct val="100000"/>
              </a:lnSpc>
              <a:spcBef>
                <a:spcPts val="1800"/>
              </a:spcBef>
              <a:spcAft>
                <a:spcPts val="0"/>
              </a:spcAft>
              <a:buSzPts val="2400"/>
              <a:buChar char="▶"/>
            </a:pPr>
            <a:r>
              <a:rPr lang="en" sz="2400">
                <a:latin typeface="Cambria"/>
                <a:ea typeface="Cambria"/>
                <a:cs typeface="Cambria"/>
                <a:sym typeface="Cambria"/>
              </a:rPr>
              <a:t>Both academic and ECC skills should be taught while implementing the communication plan</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78"/>
          <p:cNvSpPr txBox="1">
            <a:spLocks noGrp="1"/>
          </p:cNvSpPr>
          <p:nvPr>
            <p:ph type="title"/>
          </p:nvPr>
        </p:nvSpPr>
        <p:spPr>
          <a:xfrm>
            <a:off x="144966" y="1"/>
            <a:ext cx="8541835" cy="67211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2400"/>
              <a:buFont typeface="Cambria"/>
              <a:buNone/>
            </a:pPr>
            <a:r>
              <a:rPr lang="en" sz="2400">
                <a:latin typeface="Cambria"/>
                <a:ea typeface="Cambria"/>
                <a:cs typeface="Cambria"/>
                <a:sym typeface="Cambria"/>
              </a:rPr>
              <a:t>Guidance regarding Communication Assessment and Intervention</a:t>
            </a:r>
            <a:endParaRPr sz="2400"/>
          </a:p>
        </p:txBody>
      </p:sp>
      <p:sp>
        <p:nvSpPr>
          <p:cNvPr id="486" name="Google Shape;486;p78"/>
          <p:cNvSpPr txBox="1">
            <a:spLocks noGrp="1"/>
          </p:cNvSpPr>
          <p:nvPr>
            <p:ph type="body" idx="1"/>
          </p:nvPr>
        </p:nvSpPr>
        <p:spPr>
          <a:xfrm>
            <a:off x="457200" y="1143001"/>
            <a:ext cx="8229600" cy="4648200"/>
          </a:xfrm>
          <a:prstGeom prst="rect">
            <a:avLst/>
          </a:prstGeom>
          <a:noFill/>
          <a:ln>
            <a:noFill/>
          </a:ln>
        </p:spPr>
        <p:txBody>
          <a:bodyPr spcFirstLastPara="1" wrap="square" lIns="91425" tIns="45700" rIns="91425" bIns="45700" anchor="t" anchorCtr="0">
            <a:noAutofit/>
          </a:bodyPr>
          <a:lstStyle/>
          <a:p>
            <a:pPr marL="257175" lvl="0" indent="-257175" algn="l" rtl="0">
              <a:lnSpc>
                <a:spcPct val="100000"/>
              </a:lnSpc>
              <a:spcBef>
                <a:spcPts val="0"/>
              </a:spcBef>
              <a:spcAft>
                <a:spcPts val="0"/>
              </a:spcAft>
              <a:buSzPts val="2800"/>
              <a:buChar char="▶"/>
            </a:pPr>
            <a:r>
              <a:rPr lang="en" sz="2800">
                <a:latin typeface="Calibri"/>
                <a:ea typeface="Calibri"/>
                <a:cs typeface="Calibri"/>
                <a:sym typeface="Calibri"/>
              </a:rPr>
              <a:t>An important paper published by Brady, Bruce, Erickson and others in 2016: </a:t>
            </a:r>
            <a:endParaRPr/>
          </a:p>
          <a:p>
            <a:pPr marL="257175" lvl="0" indent="-257175" algn="l" rtl="0">
              <a:lnSpc>
                <a:spcPct val="100000"/>
              </a:lnSpc>
              <a:spcBef>
                <a:spcPts val="1800"/>
              </a:spcBef>
              <a:spcAft>
                <a:spcPts val="0"/>
              </a:spcAft>
              <a:buClr>
                <a:srgbClr val="2CA34E"/>
              </a:buClr>
              <a:buSzPts val="2800"/>
              <a:buChar char="▶"/>
            </a:pPr>
            <a:r>
              <a:rPr lang="en" sz="2800" u="sng">
                <a:solidFill>
                  <a:srgbClr val="2CA34E"/>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Communication Services and Supports for Individuals With Severe Disabilities</a:t>
            </a:r>
            <a:endParaRPr sz="2800">
              <a:solidFill>
                <a:srgbClr val="2CA34E"/>
              </a:solidFill>
              <a:latin typeface="Calibri"/>
              <a:ea typeface="Calibri"/>
              <a:cs typeface="Calibri"/>
              <a:sym typeface="Calibri"/>
            </a:endParaRPr>
          </a:p>
          <a:p>
            <a:pPr marL="257175" lvl="0" indent="-257175" algn="l" rtl="0">
              <a:lnSpc>
                <a:spcPct val="100000"/>
              </a:lnSpc>
              <a:spcBef>
                <a:spcPts val="1800"/>
              </a:spcBef>
              <a:spcAft>
                <a:spcPts val="0"/>
              </a:spcAft>
              <a:buSzPts val="2800"/>
              <a:buChar char="▶"/>
            </a:pPr>
            <a:r>
              <a:rPr lang="en" sz="2800">
                <a:latin typeface="Calibri"/>
                <a:ea typeface="Calibri"/>
                <a:cs typeface="Calibri"/>
                <a:sym typeface="Calibri"/>
              </a:rPr>
              <a:t>This paper describes the changes in laws, definitions, policies, and best practices for communication attainment by persons with severe disabilities </a:t>
            </a:r>
            <a:endParaRPr/>
          </a:p>
          <a:p>
            <a:pPr marL="257175" lvl="0" indent="-257175" algn="l" rtl="0">
              <a:lnSpc>
                <a:spcPct val="100000"/>
              </a:lnSpc>
              <a:spcBef>
                <a:spcPts val="1800"/>
              </a:spcBef>
              <a:spcAft>
                <a:spcPts val="0"/>
              </a:spcAft>
              <a:buSzPts val="2800"/>
              <a:buChar char="▶"/>
            </a:pPr>
            <a:r>
              <a:rPr lang="en" sz="2800">
                <a:latin typeface="Calibri"/>
                <a:ea typeface="Calibri"/>
                <a:cs typeface="Calibri"/>
                <a:sym typeface="Calibri"/>
              </a:rPr>
              <a:t>Also includes guidance regarding assessment and intervention practices</a:t>
            </a:r>
            <a:endParaRPr sz="2800">
              <a:latin typeface="Calibri"/>
              <a:ea typeface="Calibri"/>
              <a:cs typeface="Calibri"/>
              <a:sym typeface="Calibri"/>
            </a:endParaRPr>
          </a:p>
          <a:p>
            <a:pPr marL="257175" lvl="0" indent="-104775" algn="l" rtl="0">
              <a:lnSpc>
                <a:spcPct val="100000"/>
              </a:lnSpc>
              <a:spcBef>
                <a:spcPts val="1800"/>
              </a:spcBef>
              <a:spcAft>
                <a:spcPts val="0"/>
              </a:spcAft>
              <a:buSzPts val="2400"/>
              <a:buNone/>
            </a:pPr>
            <a:endParaRPr sz="2400">
              <a:latin typeface="Cambria"/>
              <a:ea typeface="Cambria"/>
              <a:cs typeface="Cambria"/>
              <a:sym typeface="Cambria"/>
            </a:endParaRPr>
          </a:p>
          <a:p>
            <a:pPr marL="257175" lvl="0" indent="-104775" algn="l" rtl="0">
              <a:lnSpc>
                <a:spcPct val="100000"/>
              </a:lnSpc>
              <a:spcBef>
                <a:spcPts val="1800"/>
              </a:spcBef>
              <a:spcAft>
                <a:spcPts val="0"/>
              </a:spcAft>
              <a:buSzPts val="2400"/>
              <a:buNone/>
            </a:pPr>
            <a:endParaRPr sz="2400">
              <a:latin typeface="Cambria"/>
              <a:ea typeface="Cambria"/>
              <a:cs typeface="Cambria"/>
              <a:sym typeface="Cambria"/>
            </a:endParaRPr>
          </a:p>
          <a:p>
            <a:pPr marL="257175" lvl="0" indent="-104775" algn="l" rtl="0">
              <a:lnSpc>
                <a:spcPct val="100000"/>
              </a:lnSpc>
              <a:spcBef>
                <a:spcPts val="1800"/>
              </a:spcBef>
              <a:spcAft>
                <a:spcPts val="0"/>
              </a:spcAft>
              <a:buSzPts val="2400"/>
              <a:buNone/>
            </a:pPr>
            <a:endParaRPr sz="2400">
              <a:solidFill>
                <a:srgbClr val="038A00"/>
              </a:solidFill>
              <a:latin typeface="Cambria"/>
              <a:ea typeface="Cambria"/>
              <a:cs typeface="Cambria"/>
              <a:sym typeface="Cambria"/>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3"/>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000"/>
              <a:buFont typeface="Cambria"/>
              <a:buNone/>
            </a:pPr>
            <a:r>
              <a:rPr lang="en">
                <a:latin typeface="Cambria"/>
                <a:ea typeface="Cambria"/>
                <a:cs typeface="Cambria"/>
                <a:sym typeface="Cambria"/>
              </a:rPr>
              <a:t>IDEA and Access to the GEC</a:t>
            </a:r>
            <a:endParaRPr/>
          </a:p>
        </p:txBody>
      </p:sp>
      <p:sp>
        <p:nvSpPr>
          <p:cNvPr id="261" name="Google Shape;261;p43"/>
          <p:cNvSpPr txBox="1">
            <a:spLocks noGrp="1"/>
          </p:cNvSpPr>
          <p:nvPr>
            <p:ph type="body" idx="1"/>
          </p:nvPr>
        </p:nvSpPr>
        <p:spPr>
          <a:xfrm>
            <a:off x="457200" y="1143001"/>
            <a:ext cx="8229600" cy="4648200"/>
          </a:xfrm>
          <a:prstGeom prst="rect">
            <a:avLst/>
          </a:prstGeom>
          <a:noFill/>
          <a:ln>
            <a:noFill/>
          </a:ln>
        </p:spPr>
        <p:txBody>
          <a:bodyPr spcFirstLastPara="1" wrap="square" lIns="91425" tIns="45700" rIns="91425" bIns="45700" anchor="t" anchorCtr="0">
            <a:normAutofit/>
          </a:bodyPr>
          <a:lstStyle/>
          <a:p>
            <a:pPr marL="257175" lvl="0" indent="-257175" algn="l" rtl="0">
              <a:lnSpc>
                <a:spcPct val="100000"/>
              </a:lnSpc>
              <a:spcBef>
                <a:spcPts val="0"/>
              </a:spcBef>
              <a:spcAft>
                <a:spcPts val="0"/>
              </a:spcAft>
              <a:buSzPts val="2100"/>
              <a:buChar char="▶"/>
            </a:pPr>
            <a:r>
              <a:rPr lang="en"/>
              <a:t>  </a:t>
            </a:r>
            <a:r>
              <a:rPr lang="en" sz="2400" b="0" i="0" u="none" strike="noStrike">
                <a:solidFill>
                  <a:srgbClr val="000000"/>
                </a:solidFill>
                <a:latin typeface="Cambria"/>
                <a:ea typeface="Cambria"/>
                <a:cs typeface="Cambria"/>
                <a:sym typeface="Cambria"/>
              </a:rPr>
              <a:t>Under the IDEA, in order to make FAPE available to each eligible child with a disability, the child’s IEP must be designed to enable the child to be involved in and make progress in the general education curriculum.  20 U.S.C. §1414(d)(1)(A). </a:t>
            </a:r>
            <a:endParaRPr/>
          </a:p>
          <a:p>
            <a:pPr marL="257175" lvl="0" indent="-104775" algn="l" rtl="0">
              <a:lnSpc>
                <a:spcPct val="100000"/>
              </a:lnSpc>
              <a:spcBef>
                <a:spcPts val="1800"/>
              </a:spcBef>
              <a:spcAft>
                <a:spcPts val="0"/>
              </a:spcAft>
              <a:buSzPts val="2400"/>
              <a:buNone/>
            </a:pPr>
            <a:endParaRPr sz="2400" b="0" i="0" u="none" strike="noStrike">
              <a:solidFill>
                <a:srgbClr val="000000"/>
              </a:solidFill>
              <a:latin typeface="Cambria"/>
              <a:ea typeface="Cambria"/>
              <a:cs typeface="Cambria"/>
              <a:sym typeface="Cambria"/>
            </a:endParaRPr>
          </a:p>
          <a:p>
            <a:pPr marL="257175" lvl="0" indent="-257175" algn="l" rtl="0">
              <a:lnSpc>
                <a:spcPct val="100000"/>
              </a:lnSpc>
              <a:spcBef>
                <a:spcPts val="1800"/>
              </a:spcBef>
              <a:spcAft>
                <a:spcPts val="0"/>
              </a:spcAft>
              <a:buSzPts val="2400"/>
              <a:buChar char="▶"/>
            </a:pPr>
            <a:r>
              <a:rPr lang="en" sz="2400" b="0" i="0" u="none" strike="noStrike">
                <a:solidFill>
                  <a:srgbClr val="000000"/>
                </a:solidFill>
                <a:latin typeface="Cambria"/>
                <a:ea typeface="Cambria"/>
                <a:cs typeface="Cambria"/>
                <a:sym typeface="Cambria"/>
              </a:rPr>
              <a:t> The regulations implementing Part B of the IDEA state that the general education curriculum is “</a:t>
            </a:r>
            <a:r>
              <a:rPr lang="en" sz="2400" b="1" i="0" u="none" strike="noStrike">
                <a:solidFill>
                  <a:srgbClr val="000000"/>
                </a:solidFill>
                <a:latin typeface="Cambria"/>
                <a:ea typeface="Cambria"/>
                <a:cs typeface="Cambria"/>
                <a:sym typeface="Cambria"/>
              </a:rPr>
              <a:t>the same curriculum as for nondisabled children</a:t>
            </a:r>
            <a:r>
              <a:rPr lang="en" sz="2400" b="0" i="0" u="none" strike="noStrike">
                <a:solidFill>
                  <a:srgbClr val="000000"/>
                </a:solidFill>
                <a:latin typeface="Cambria"/>
                <a:ea typeface="Cambria"/>
                <a:cs typeface="Cambria"/>
                <a:sym typeface="Cambria"/>
              </a:rPr>
              <a:t>.”  34 CFR §300.320(a)(1)(i) (emphasis added). </a:t>
            </a:r>
            <a:endParaRPr sz="2400">
              <a:latin typeface="Cambria"/>
              <a:ea typeface="Cambria"/>
              <a:cs typeface="Cambria"/>
              <a:sym typeface="Cambria"/>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79"/>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2800"/>
              <a:buFont typeface="Cambria"/>
              <a:buNone/>
            </a:pPr>
            <a:r>
              <a:rPr lang="en" sz="2800">
                <a:latin typeface="Cambria"/>
                <a:ea typeface="Cambria"/>
                <a:cs typeface="Cambria"/>
                <a:sym typeface="Cambria"/>
              </a:rPr>
              <a:t>Guidance regarding Communication Assessment and Intervention</a:t>
            </a:r>
            <a:endParaRPr/>
          </a:p>
        </p:txBody>
      </p:sp>
      <p:sp>
        <p:nvSpPr>
          <p:cNvPr id="493" name="Google Shape;493;p79"/>
          <p:cNvSpPr txBox="1">
            <a:spLocks noGrp="1"/>
          </p:cNvSpPr>
          <p:nvPr>
            <p:ph type="body" idx="1"/>
          </p:nvPr>
        </p:nvSpPr>
        <p:spPr>
          <a:xfrm>
            <a:off x="457200" y="1104900"/>
            <a:ext cx="8229600" cy="4648200"/>
          </a:xfrm>
          <a:prstGeom prst="rect">
            <a:avLst/>
          </a:prstGeom>
          <a:noFill/>
          <a:ln>
            <a:noFill/>
          </a:ln>
        </p:spPr>
        <p:txBody>
          <a:bodyPr spcFirstLastPara="1" wrap="square" lIns="91425" tIns="45700" rIns="91425" bIns="45700" anchor="t" anchorCtr="0">
            <a:normAutofit/>
          </a:bodyPr>
          <a:lstStyle/>
          <a:p>
            <a:pPr marL="257175" lvl="0" indent="-257175" algn="l" rtl="0">
              <a:lnSpc>
                <a:spcPct val="100000"/>
              </a:lnSpc>
              <a:spcBef>
                <a:spcPts val="0"/>
              </a:spcBef>
              <a:spcAft>
                <a:spcPts val="0"/>
              </a:spcAft>
              <a:buSzPts val="2400"/>
              <a:buChar char="▶"/>
            </a:pPr>
            <a:r>
              <a:rPr lang="en" sz="2400">
                <a:latin typeface="Cambria"/>
                <a:ea typeface="Cambria"/>
                <a:cs typeface="Cambria"/>
                <a:sym typeface="Cambria"/>
              </a:rPr>
              <a:t>For Individuals with Severe Disabilities </a:t>
            </a:r>
            <a:endParaRPr/>
          </a:p>
          <a:p>
            <a:pPr marL="257175" lvl="0" indent="-257175" algn="l" rtl="0">
              <a:lnSpc>
                <a:spcPct val="100000"/>
              </a:lnSpc>
              <a:spcBef>
                <a:spcPts val="1800"/>
              </a:spcBef>
              <a:spcAft>
                <a:spcPts val="0"/>
              </a:spcAft>
              <a:buSzPts val="2400"/>
              <a:buChar char="▶"/>
            </a:pPr>
            <a:r>
              <a:rPr lang="en" sz="2400">
                <a:latin typeface="Cambria"/>
                <a:ea typeface="Cambria"/>
                <a:cs typeface="Cambria"/>
                <a:sym typeface="Cambria"/>
              </a:rPr>
              <a:t>Communication assessment and intervention must involve significant people and meaningful contexts across multiple environments. </a:t>
            </a:r>
            <a:endParaRPr/>
          </a:p>
          <a:p>
            <a:pPr marL="257175" lvl="0" indent="-257175" algn="l" rtl="0">
              <a:lnSpc>
                <a:spcPct val="100000"/>
              </a:lnSpc>
              <a:spcBef>
                <a:spcPts val="1800"/>
              </a:spcBef>
              <a:spcAft>
                <a:spcPts val="0"/>
              </a:spcAft>
              <a:buSzPts val="2400"/>
              <a:buChar char="▶"/>
            </a:pPr>
            <a:r>
              <a:rPr lang="en" sz="2400">
                <a:latin typeface="Cambria"/>
                <a:ea typeface="Cambria"/>
                <a:cs typeface="Cambria"/>
                <a:sym typeface="Cambria"/>
              </a:rPr>
              <a:t> Initial vocabularies should be designed to meet communication needs across learning, employment, living, and community contexts including health care settings, by selecting common </a:t>
            </a:r>
            <a:r>
              <a:rPr lang="en" sz="2400" b="1">
                <a:latin typeface="Cambria"/>
                <a:ea typeface="Cambria"/>
                <a:cs typeface="Cambria"/>
                <a:sym typeface="Cambria"/>
              </a:rPr>
              <a:t>core vocabularies</a:t>
            </a:r>
            <a:r>
              <a:rPr lang="en" sz="2400">
                <a:latin typeface="Cambria"/>
                <a:ea typeface="Cambria"/>
                <a:cs typeface="Cambria"/>
                <a:sym typeface="Cambria"/>
              </a:rPr>
              <a:t> </a:t>
            </a:r>
            <a:endParaRPr/>
          </a:p>
          <a:p>
            <a:pPr marL="257175" lvl="0" indent="-257175" algn="l" rtl="0">
              <a:lnSpc>
                <a:spcPct val="100000"/>
              </a:lnSpc>
              <a:spcBef>
                <a:spcPts val="1800"/>
              </a:spcBef>
              <a:spcAft>
                <a:spcPts val="0"/>
              </a:spcAft>
              <a:buSzPts val="2100"/>
              <a:buChar char="▶"/>
            </a:pPr>
            <a:r>
              <a:rPr lang="en">
                <a:latin typeface="Cambria"/>
                <a:ea typeface="Cambria"/>
                <a:cs typeface="Cambria"/>
                <a:sym typeface="Cambria"/>
              </a:rPr>
              <a:t>Brady et al, 2016</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80"/>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FFFFFF"/>
              </a:buClr>
              <a:buSzPts val="2800"/>
              <a:buFont typeface="Cambria"/>
              <a:buNone/>
            </a:pPr>
            <a:r>
              <a:rPr lang="en" sz="2800" b="0" i="0" u="none" strike="noStrike" cap="none">
                <a:solidFill>
                  <a:srgbClr val="FFFFFF"/>
                </a:solidFill>
                <a:latin typeface="Cambria"/>
                <a:ea typeface="Cambria"/>
                <a:cs typeface="Cambria"/>
                <a:sym typeface="Cambria"/>
              </a:rPr>
              <a:t>Professional Development in Communication 101</a:t>
            </a:r>
            <a:endParaRPr/>
          </a:p>
        </p:txBody>
      </p:sp>
      <p:sp>
        <p:nvSpPr>
          <p:cNvPr id="500" name="Google Shape;500;p80"/>
          <p:cNvSpPr txBox="1">
            <a:spLocks noGrp="1"/>
          </p:cNvSpPr>
          <p:nvPr>
            <p:ph type="body" idx="1"/>
          </p:nvPr>
        </p:nvSpPr>
        <p:spPr>
          <a:xfrm>
            <a:off x="457200" y="1143001"/>
            <a:ext cx="8229600" cy="4648200"/>
          </a:xfrm>
          <a:prstGeom prst="rect">
            <a:avLst/>
          </a:prstGeom>
          <a:noFill/>
          <a:ln>
            <a:noFill/>
          </a:ln>
        </p:spPr>
        <p:txBody>
          <a:bodyPr spcFirstLastPara="1" wrap="square" lIns="91425" tIns="45700" rIns="91425" bIns="45700" anchor="t" anchorCtr="0">
            <a:normAutofit fontScale="85000" lnSpcReduction="20000"/>
          </a:bodyPr>
          <a:lstStyle/>
          <a:p>
            <a:pPr marL="257175" lvl="0" indent="-133858" algn="l" rtl="0">
              <a:lnSpc>
                <a:spcPct val="100000"/>
              </a:lnSpc>
              <a:spcBef>
                <a:spcPts val="0"/>
              </a:spcBef>
              <a:spcAft>
                <a:spcPts val="0"/>
              </a:spcAft>
              <a:buSzPct val="100000"/>
              <a:buNone/>
            </a:pPr>
            <a:endParaRPr/>
          </a:p>
          <a:p>
            <a:pPr marL="257175" lvl="0" indent="-243840" algn="l" rtl="0">
              <a:lnSpc>
                <a:spcPct val="100000"/>
              </a:lnSpc>
              <a:spcBef>
                <a:spcPts val="1800"/>
              </a:spcBef>
              <a:spcAft>
                <a:spcPts val="0"/>
              </a:spcAft>
              <a:buSzPct val="100000"/>
              <a:buChar char="▶"/>
            </a:pPr>
            <a:r>
              <a:rPr lang="en" sz="2800">
                <a:solidFill>
                  <a:schemeClr val="dk1"/>
                </a:solidFill>
                <a:latin typeface="Cambria"/>
                <a:ea typeface="Cambria"/>
                <a:cs typeface="Cambria"/>
                <a:sym typeface="Cambria"/>
              </a:rPr>
              <a:t>TIES Communication 101 is a professional learning series which provides evidence-based strategies for supporting communication in inclusive classrooms. </a:t>
            </a:r>
            <a:endParaRPr/>
          </a:p>
          <a:p>
            <a:pPr marL="257175" lvl="0" indent="-243840" algn="l" rtl="0">
              <a:lnSpc>
                <a:spcPct val="100000"/>
              </a:lnSpc>
              <a:spcBef>
                <a:spcPts val="1800"/>
              </a:spcBef>
              <a:spcAft>
                <a:spcPts val="0"/>
              </a:spcAft>
              <a:buSzPct val="100000"/>
              <a:buChar char="▶"/>
            </a:pPr>
            <a:r>
              <a:rPr lang="en" sz="2800">
                <a:solidFill>
                  <a:schemeClr val="dk1"/>
                </a:solidFill>
                <a:latin typeface="Cambria"/>
                <a:ea typeface="Cambria"/>
                <a:cs typeface="Cambria"/>
                <a:sym typeface="Cambria"/>
              </a:rPr>
              <a:t>One hour of ASHA credit is available for Speech-language pathologists at no charge. A certificate for one hour of credit is available for other educators.</a:t>
            </a:r>
            <a:endParaRPr/>
          </a:p>
          <a:p>
            <a:pPr marL="257175" lvl="0" indent="-92710" algn="l" rtl="0">
              <a:lnSpc>
                <a:spcPct val="100000"/>
              </a:lnSpc>
              <a:spcBef>
                <a:spcPts val="1800"/>
              </a:spcBef>
              <a:spcAft>
                <a:spcPts val="0"/>
              </a:spcAft>
              <a:buSzPct val="100000"/>
              <a:buNone/>
            </a:pPr>
            <a:endParaRPr sz="2800">
              <a:latin typeface="Cambria"/>
              <a:ea typeface="Cambria"/>
              <a:cs typeface="Cambria"/>
              <a:sym typeface="Cambria"/>
            </a:endParaRPr>
          </a:p>
          <a:p>
            <a:pPr marL="257175" lvl="0" indent="-243840" algn="l" rtl="0">
              <a:lnSpc>
                <a:spcPct val="100000"/>
              </a:lnSpc>
              <a:spcBef>
                <a:spcPts val="1800"/>
              </a:spcBef>
              <a:spcAft>
                <a:spcPts val="0"/>
              </a:spcAft>
              <a:buSzPct val="100000"/>
              <a:buChar char="▶"/>
            </a:pPr>
            <a:r>
              <a:rPr lang="en" sz="2800">
                <a:latin typeface="Cambria"/>
                <a:ea typeface="Cambria"/>
                <a:cs typeface="Cambria"/>
                <a:sym typeface="Cambria"/>
              </a:rPr>
              <a:t>Available at:</a:t>
            </a:r>
            <a:r>
              <a:rPr lang="en" sz="2800">
                <a:solidFill>
                  <a:srgbClr val="038A00"/>
                </a:solidFill>
                <a:latin typeface="Cambria"/>
                <a:ea typeface="Cambria"/>
                <a:cs typeface="Cambria"/>
                <a:sym typeface="Cambria"/>
              </a:rPr>
              <a:t> </a:t>
            </a:r>
            <a:r>
              <a:rPr lang="en" sz="2800" u="sng">
                <a:solidFill>
                  <a:srgbClr val="2CA34E"/>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https://tiescenter.org/resource/ties-101-communication-supports-in-the-inclusive-class</a:t>
            </a:r>
            <a:endParaRPr sz="2800">
              <a:solidFill>
                <a:srgbClr val="2CA34E"/>
              </a:solidFill>
              <a:latin typeface="Cambria"/>
              <a:ea typeface="Cambria"/>
              <a:cs typeface="Cambria"/>
              <a:sym typeface="Cambria"/>
            </a:endParaRPr>
          </a:p>
          <a:p>
            <a:pPr marL="257175" lvl="0" indent="-133858" algn="l" rtl="0">
              <a:lnSpc>
                <a:spcPct val="100000"/>
              </a:lnSpc>
              <a:spcBef>
                <a:spcPts val="1800"/>
              </a:spcBef>
              <a:spcAft>
                <a:spcPts val="0"/>
              </a:spcAft>
              <a:buSzPct val="100000"/>
              <a:buNone/>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81"/>
          <p:cNvSpPr txBox="1">
            <a:spLocks noGrp="1"/>
          </p:cNvSpPr>
          <p:nvPr>
            <p:ph type="title"/>
          </p:nvPr>
        </p:nvSpPr>
        <p:spPr>
          <a:xfrm>
            <a:off x="623888" y="1709739"/>
            <a:ext cx="7886700" cy="1719262"/>
          </a:xfrm>
          <a:prstGeom prst="rect">
            <a:avLst/>
          </a:prstGeom>
          <a:noFill/>
          <a:ln>
            <a:noFill/>
          </a:ln>
        </p:spPr>
        <p:txBody>
          <a:bodyPr spcFirstLastPara="1" wrap="square" lIns="0" tIns="0" rIns="0" bIns="0" anchor="b" anchorCtr="0">
            <a:noAutofit/>
          </a:bodyPr>
          <a:lstStyle/>
          <a:p>
            <a:pPr marL="0" lvl="0" indent="0" algn="ctr" rtl="0">
              <a:lnSpc>
                <a:spcPct val="90000"/>
              </a:lnSpc>
              <a:spcBef>
                <a:spcPts val="0"/>
              </a:spcBef>
              <a:spcAft>
                <a:spcPts val="0"/>
              </a:spcAft>
              <a:buClr>
                <a:srgbClr val="345065"/>
              </a:buClr>
              <a:buSzPts val="3300"/>
              <a:buFont typeface="Cambria"/>
              <a:buNone/>
            </a:pPr>
            <a:r>
              <a:rPr lang="en">
                <a:latin typeface="Cambria"/>
                <a:ea typeface="Cambria"/>
                <a:cs typeface="Cambria"/>
                <a:sym typeface="Cambria"/>
              </a:rPr>
              <a:t>Foundations for Access to the General Education Curriculum </a:t>
            </a:r>
            <a:br>
              <a:rPr lang="en">
                <a:latin typeface="Cambria"/>
                <a:ea typeface="Cambria"/>
                <a:cs typeface="Cambria"/>
                <a:sym typeface="Cambria"/>
              </a:rPr>
            </a:br>
            <a:r>
              <a:rPr lang="en">
                <a:latin typeface="Cambria"/>
                <a:ea typeface="Cambria"/>
                <a:cs typeface="Cambria"/>
                <a:sym typeface="Cambria"/>
              </a:rPr>
              <a:t>Part 2</a:t>
            </a:r>
            <a:endParaRPr/>
          </a:p>
        </p:txBody>
      </p:sp>
      <p:sp>
        <p:nvSpPr>
          <p:cNvPr id="506" name="Google Shape;506;p81"/>
          <p:cNvSpPr txBox="1">
            <a:spLocks noGrp="1"/>
          </p:cNvSpPr>
          <p:nvPr>
            <p:ph type="body" idx="1"/>
          </p:nvPr>
        </p:nvSpPr>
        <p:spPr>
          <a:xfrm>
            <a:off x="623888" y="3657600"/>
            <a:ext cx="7886700" cy="2432051"/>
          </a:xfrm>
          <a:prstGeom prst="rect">
            <a:avLst/>
          </a:prstGeom>
          <a:noFill/>
          <a:ln>
            <a:noFill/>
          </a:ln>
        </p:spPr>
        <p:txBody>
          <a:bodyPr spcFirstLastPara="1" wrap="square" lIns="0" tIns="45700" rIns="0" bIns="45700" anchor="t" anchorCtr="0">
            <a:normAutofit/>
          </a:bodyPr>
          <a:lstStyle/>
          <a:p>
            <a:pPr marL="0" lvl="0" indent="0" algn="ctr" rtl="0">
              <a:lnSpc>
                <a:spcPct val="100000"/>
              </a:lnSpc>
              <a:spcBef>
                <a:spcPts val="0"/>
              </a:spcBef>
              <a:spcAft>
                <a:spcPts val="0"/>
              </a:spcAft>
              <a:buSzPts val="3200"/>
              <a:buNone/>
            </a:pPr>
            <a:r>
              <a:rPr lang="en" sz="3200" b="1">
                <a:latin typeface="Cambria"/>
                <a:ea typeface="Cambria"/>
                <a:cs typeface="Cambria"/>
                <a:sym typeface="Cambria"/>
              </a:rPr>
              <a:t>Expanded Core Curriculum</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82"/>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2400"/>
              <a:buFont typeface="Cambria"/>
              <a:buNone/>
            </a:pPr>
            <a:r>
              <a:rPr lang="en" sz="2400">
                <a:latin typeface="Cambria"/>
                <a:ea typeface="Cambria"/>
                <a:cs typeface="Cambria"/>
                <a:sym typeface="Cambria"/>
              </a:rPr>
              <a:t>Access to the GEC and the  Expanded Core Curriculum </a:t>
            </a:r>
            <a:endParaRPr/>
          </a:p>
        </p:txBody>
      </p:sp>
      <p:sp>
        <p:nvSpPr>
          <p:cNvPr id="513" name="Google Shape;513;p82"/>
          <p:cNvSpPr txBox="1">
            <a:spLocks noGrp="1"/>
          </p:cNvSpPr>
          <p:nvPr>
            <p:ph type="body" idx="1"/>
          </p:nvPr>
        </p:nvSpPr>
        <p:spPr>
          <a:xfrm>
            <a:off x="457200" y="903195"/>
            <a:ext cx="8229600" cy="4648200"/>
          </a:xfrm>
          <a:prstGeom prst="rect">
            <a:avLst/>
          </a:prstGeom>
          <a:noFill/>
          <a:ln>
            <a:noFill/>
          </a:ln>
        </p:spPr>
        <p:txBody>
          <a:bodyPr spcFirstLastPara="1" wrap="square" lIns="91425" tIns="45700" rIns="91425" bIns="45700" anchor="t" anchorCtr="0">
            <a:normAutofit fontScale="92500" lnSpcReduction="20000"/>
          </a:bodyPr>
          <a:lstStyle/>
          <a:p>
            <a:pPr marL="257175" lvl="0" indent="-257175" algn="l" rtl="0">
              <a:lnSpc>
                <a:spcPct val="100000"/>
              </a:lnSpc>
              <a:spcBef>
                <a:spcPts val="0"/>
              </a:spcBef>
              <a:spcAft>
                <a:spcPts val="0"/>
              </a:spcAft>
              <a:buSzPct val="100000"/>
              <a:buChar char="▶"/>
            </a:pPr>
            <a:r>
              <a:rPr lang="en" sz="2600" b="0" i="0" dirty="0">
                <a:solidFill>
                  <a:srgbClr val="000000"/>
                </a:solidFill>
                <a:latin typeface="Cambria"/>
                <a:ea typeface="Cambria"/>
                <a:cs typeface="Cambria"/>
                <a:sym typeface="Cambria"/>
              </a:rPr>
              <a:t>The Expanded Core Curriculum* refers to a set of </a:t>
            </a:r>
            <a:r>
              <a:rPr lang="en" sz="2600" b="1" i="0" dirty="0">
                <a:solidFill>
                  <a:srgbClr val="000000"/>
                </a:solidFill>
                <a:latin typeface="Cambria"/>
                <a:ea typeface="Cambria"/>
                <a:cs typeface="Cambria"/>
                <a:sym typeface="Cambria"/>
              </a:rPr>
              <a:t>functional skills</a:t>
            </a:r>
            <a:r>
              <a:rPr lang="en" sz="2600" b="0" i="0" dirty="0">
                <a:solidFill>
                  <a:srgbClr val="000000"/>
                </a:solidFill>
                <a:latin typeface="Cambria"/>
                <a:ea typeface="Cambria"/>
                <a:cs typeface="Cambria"/>
                <a:sym typeface="Cambria"/>
              </a:rPr>
              <a:t> developed for stude</a:t>
            </a:r>
            <a:r>
              <a:rPr lang="en" sz="2600" dirty="0">
                <a:solidFill>
                  <a:srgbClr val="000000"/>
                </a:solidFill>
                <a:latin typeface="Cambria"/>
                <a:ea typeface="Cambria"/>
                <a:cs typeface="Cambria"/>
                <a:sym typeface="Cambria"/>
              </a:rPr>
              <a:t>nts with both hearing and visual impairments, including students with deaf-blindness and additional disabilities, to help them access the GEC and live and work independently. </a:t>
            </a:r>
            <a:endParaRPr dirty="0"/>
          </a:p>
          <a:p>
            <a:pPr marL="257175" lvl="0" indent="-257175" algn="l" rtl="0">
              <a:lnSpc>
                <a:spcPct val="100000"/>
              </a:lnSpc>
              <a:spcBef>
                <a:spcPts val="1800"/>
              </a:spcBef>
              <a:spcAft>
                <a:spcPts val="0"/>
              </a:spcAft>
              <a:buSzPct val="100000"/>
              <a:buChar char="▶"/>
            </a:pPr>
            <a:r>
              <a:rPr lang="en" sz="2600" dirty="0">
                <a:solidFill>
                  <a:srgbClr val="000000"/>
                </a:solidFill>
                <a:latin typeface="Cambria"/>
                <a:ea typeface="Cambria"/>
                <a:cs typeface="Cambria"/>
                <a:sym typeface="Cambria"/>
              </a:rPr>
              <a:t>These must be ta</a:t>
            </a:r>
            <a:r>
              <a:rPr lang="en" sz="2600" b="0" i="0" dirty="0">
                <a:solidFill>
                  <a:srgbClr val="000000"/>
                </a:solidFill>
                <a:latin typeface="Cambria"/>
                <a:ea typeface="Cambria"/>
                <a:cs typeface="Cambria"/>
                <a:sym typeface="Cambria"/>
              </a:rPr>
              <a:t>ught in addition to (not in place of) the general education curriculum. </a:t>
            </a:r>
            <a:endParaRPr dirty="0"/>
          </a:p>
          <a:p>
            <a:pPr marL="257175" lvl="0" indent="-257175" algn="l" rtl="0">
              <a:lnSpc>
                <a:spcPct val="100000"/>
              </a:lnSpc>
              <a:spcBef>
                <a:spcPts val="1800"/>
              </a:spcBef>
              <a:spcAft>
                <a:spcPts val="0"/>
              </a:spcAft>
              <a:buSzPct val="100000"/>
              <a:buChar char="▶"/>
            </a:pPr>
            <a:r>
              <a:rPr lang="en" sz="2600" b="0" i="0" dirty="0">
                <a:solidFill>
                  <a:srgbClr val="000000"/>
                </a:solidFill>
                <a:latin typeface="Cambria"/>
                <a:ea typeface="Cambria"/>
                <a:cs typeface="Cambria"/>
                <a:sym typeface="Cambria"/>
              </a:rPr>
              <a:t>Students may take classes dedicated to building these skills, </a:t>
            </a:r>
            <a:r>
              <a:rPr lang="en" sz="2600" dirty="0">
                <a:solidFill>
                  <a:srgbClr val="000000"/>
                </a:solidFill>
                <a:latin typeface="Cambria"/>
                <a:ea typeface="Cambria"/>
                <a:cs typeface="Cambria"/>
                <a:sym typeface="Cambria"/>
              </a:rPr>
              <a:t>but</a:t>
            </a:r>
            <a:r>
              <a:rPr lang="en" sz="2600" b="0" i="0" dirty="0">
                <a:solidFill>
                  <a:srgbClr val="000000"/>
                </a:solidFill>
                <a:latin typeface="Cambria"/>
                <a:ea typeface="Cambria"/>
                <a:cs typeface="Cambria"/>
                <a:sym typeface="Cambria"/>
              </a:rPr>
              <a:t> teachers should incorporate these skills into academic instruction for children with deaf-blindness.</a:t>
            </a:r>
            <a:r>
              <a:rPr lang="en" sz="2600" u="sng" dirty="0">
                <a:solidFill>
                  <a:schemeClr val="hlink"/>
                </a:solidFill>
                <a:latin typeface="Cambria"/>
                <a:ea typeface="Cambria"/>
                <a:cs typeface="Cambria"/>
                <a:sym typeface="Cambria"/>
                <a:hlinkClick r:id="rId3"/>
              </a:rPr>
              <a:t> </a:t>
            </a:r>
            <a:endParaRPr sz="2600" dirty="0">
              <a:solidFill>
                <a:srgbClr val="038A00"/>
              </a:solidFill>
              <a:latin typeface="Cambria"/>
              <a:ea typeface="Cambria"/>
              <a:cs typeface="Cambria"/>
              <a:sym typeface="Cambria"/>
            </a:endParaRPr>
          </a:p>
          <a:p>
            <a:pPr marL="457200" lvl="1" indent="0" algn="l" rtl="0">
              <a:lnSpc>
                <a:spcPct val="107000"/>
              </a:lnSpc>
              <a:spcBef>
                <a:spcPts val="0"/>
              </a:spcBef>
              <a:spcAft>
                <a:spcPts val="0"/>
              </a:spcAft>
              <a:buSzPct val="100000"/>
              <a:buNone/>
            </a:pPr>
            <a:endParaRPr sz="1700" dirty="0">
              <a:solidFill>
                <a:srgbClr val="038A00"/>
              </a:solidFill>
              <a:latin typeface="Cambria"/>
              <a:ea typeface="Cambria"/>
              <a:cs typeface="Cambria"/>
              <a:sym typeface="Cambria"/>
            </a:endParaRPr>
          </a:p>
          <a:p>
            <a:pPr marL="457200" lvl="1" indent="0" algn="l" rtl="0">
              <a:lnSpc>
                <a:spcPct val="107000"/>
              </a:lnSpc>
              <a:spcBef>
                <a:spcPts val="1200"/>
              </a:spcBef>
              <a:spcAft>
                <a:spcPts val="0"/>
              </a:spcAft>
              <a:buSzPct val="100000"/>
              <a:buNone/>
            </a:pPr>
            <a:r>
              <a:rPr lang="en" sz="1700" dirty="0">
                <a:solidFill>
                  <a:srgbClr val="038A00"/>
                </a:solidFill>
                <a:latin typeface="Cambria"/>
                <a:ea typeface="Cambria"/>
                <a:cs typeface="Cambria"/>
                <a:sym typeface="Cambria"/>
              </a:rPr>
              <a:t>*</a:t>
            </a:r>
            <a:r>
              <a:rPr lang="en" sz="1700" dirty="0" err="1">
                <a:solidFill>
                  <a:srgbClr val="038A00"/>
                </a:solidFill>
                <a:latin typeface="Cambria"/>
                <a:ea typeface="Cambria"/>
                <a:cs typeface="Cambria"/>
                <a:sym typeface="Cambria"/>
              </a:rPr>
              <a:t>Hatlen</a:t>
            </a:r>
            <a:r>
              <a:rPr lang="en" sz="1700" dirty="0">
                <a:solidFill>
                  <a:srgbClr val="038A00"/>
                </a:solidFill>
                <a:latin typeface="Cambria"/>
                <a:ea typeface="Cambria"/>
                <a:cs typeface="Cambria"/>
                <a:sym typeface="Cambria"/>
              </a:rPr>
              <a:t>, P. (1996). The core curriculum for blind and visually impaired students, including those with additional disabilities. RE: view, 28(1), 25-32.</a:t>
            </a:r>
            <a:endParaRPr dirty="0"/>
          </a:p>
          <a:p>
            <a:pPr marL="457200" lvl="1" indent="0" algn="l" rtl="0">
              <a:lnSpc>
                <a:spcPct val="107000"/>
              </a:lnSpc>
              <a:spcBef>
                <a:spcPts val="1200"/>
              </a:spcBef>
              <a:spcAft>
                <a:spcPts val="0"/>
              </a:spcAft>
              <a:buSzPct val="100000"/>
              <a:buNone/>
            </a:pPr>
            <a:endParaRPr sz="2400" dirty="0">
              <a:solidFill>
                <a:srgbClr val="038A00"/>
              </a:solidFill>
              <a:latin typeface="Cambria"/>
              <a:ea typeface="Cambria"/>
              <a:cs typeface="Cambria"/>
              <a:sym typeface="Cambria"/>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83"/>
          <p:cNvSpPr txBox="1">
            <a:spLocks noGrp="1"/>
          </p:cNvSpPr>
          <p:nvPr>
            <p:ph type="title"/>
          </p:nvPr>
        </p:nvSpPr>
        <p:spPr>
          <a:xfrm>
            <a:off x="88135" y="1"/>
            <a:ext cx="8723705" cy="67211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2800"/>
              <a:buFont typeface="Cambria"/>
              <a:buNone/>
            </a:pPr>
            <a:r>
              <a:rPr lang="en" sz="2800" dirty="0">
                <a:latin typeface="Cambria"/>
                <a:ea typeface="Cambria"/>
                <a:cs typeface="Cambria"/>
                <a:sym typeface="Cambria"/>
              </a:rPr>
              <a:t>Access to the GEC and the  Expanded Core Curriculum</a:t>
            </a:r>
            <a:endParaRPr sz="2800" dirty="0"/>
          </a:p>
        </p:txBody>
      </p:sp>
      <p:sp>
        <p:nvSpPr>
          <p:cNvPr id="520" name="Google Shape;520;p83"/>
          <p:cNvSpPr txBox="1">
            <a:spLocks noGrp="1"/>
          </p:cNvSpPr>
          <p:nvPr>
            <p:ph type="body" idx="1"/>
          </p:nvPr>
        </p:nvSpPr>
        <p:spPr>
          <a:xfrm>
            <a:off x="669072" y="2343327"/>
            <a:ext cx="3867209" cy="3756389"/>
          </a:xfrm>
          <a:prstGeom prst="rect">
            <a:avLst/>
          </a:prstGeom>
          <a:noFill/>
          <a:ln>
            <a:noFill/>
          </a:ln>
        </p:spPr>
        <p:txBody>
          <a:bodyPr spcFirstLastPara="1" wrap="square" lIns="91425" tIns="45700" rIns="91425" bIns="45700" anchor="t" anchorCtr="0">
            <a:noAutofit/>
          </a:bodyPr>
          <a:lstStyle/>
          <a:p>
            <a:pPr marL="257175" lvl="0" indent="-257175" algn="l" rtl="0">
              <a:lnSpc>
                <a:spcPct val="100000"/>
              </a:lnSpc>
              <a:spcBef>
                <a:spcPts val="0"/>
              </a:spcBef>
              <a:spcAft>
                <a:spcPts val="0"/>
              </a:spcAft>
              <a:buClr>
                <a:srgbClr val="2CA34E"/>
              </a:buClr>
              <a:buSzPts val="2100"/>
              <a:buChar char="▶"/>
            </a:pPr>
            <a:r>
              <a:rPr lang="en" b="1" i="0" u="sng">
                <a:solidFill>
                  <a:srgbClr val="2CA34E"/>
                </a:solidFill>
                <a:latin typeface="Avenir"/>
                <a:ea typeface="Avenir"/>
                <a:cs typeface="Avenir"/>
                <a:sym typeface="Avenir"/>
                <a:hlinkClick r:id="rId3">
                  <a:extLst>
                    <a:ext uri="{A12FA001-AC4F-418D-AE19-62706E023703}">
                      <ahyp:hlinkClr xmlns:ahyp="http://schemas.microsoft.com/office/drawing/2018/hyperlinkcolor" val="tx"/>
                    </a:ext>
                  </a:extLst>
                </a:hlinkClick>
              </a:rPr>
              <a:t>Compensatory and functional academic skills, including  communication modes</a:t>
            </a:r>
            <a:endParaRPr b="1" i="0" u="sng">
              <a:solidFill>
                <a:srgbClr val="2CA34E"/>
              </a:solidFill>
              <a:latin typeface="Avenir"/>
              <a:ea typeface="Avenir"/>
              <a:cs typeface="Avenir"/>
              <a:sym typeface="Avenir"/>
            </a:endParaRPr>
          </a:p>
          <a:p>
            <a:pPr marL="257175" lvl="0" indent="-123825" algn="l" rtl="0">
              <a:lnSpc>
                <a:spcPct val="100000"/>
              </a:lnSpc>
              <a:spcBef>
                <a:spcPts val="450"/>
              </a:spcBef>
              <a:spcAft>
                <a:spcPts val="0"/>
              </a:spcAft>
              <a:buSzPts val="2100"/>
              <a:buNone/>
            </a:pPr>
            <a:endParaRPr b="1" i="0" u="sng">
              <a:solidFill>
                <a:srgbClr val="2CA34E"/>
              </a:solidFill>
              <a:latin typeface="Avenir"/>
              <a:ea typeface="Avenir"/>
              <a:cs typeface="Avenir"/>
              <a:sym typeface="Avenir"/>
            </a:endParaRPr>
          </a:p>
          <a:p>
            <a:pPr marL="257175" lvl="0" indent="-257175" algn="l" rtl="0">
              <a:lnSpc>
                <a:spcPct val="100000"/>
              </a:lnSpc>
              <a:spcBef>
                <a:spcPts val="450"/>
              </a:spcBef>
              <a:spcAft>
                <a:spcPts val="0"/>
              </a:spcAft>
              <a:buClr>
                <a:srgbClr val="2CA34E"/>
              </a:buClr>
              <a:buSzPts val="2100"/>
              <a:buChar char="▶"/>
            </a:pPr>
            <a:r>
              <a:rPr lang="en" b="1" i="0" u="sng">
                <a:solidFill>
                  <a:srgbClr val="2CA34E"/>
                </a:solidFill>
                <a:latin typeface="Avenir"/>
                <a:ea typeface="Avenir"/>
                <a:cs typeface="Avenir"/>
                <a:sym typeface="Avenir"/>
                <a:hlinkClick r:id="rId4">
                  <a:extLst>
                    <a:ext uri="{A12FA001-AC4F-418D-AE19-62706E023703}">
                      <ahyp:hlinkClr xmlns:ahyp="http://schemas.microsoft.com/office/drawing/2018/hyperlinkcolor" val="tx"/>
                    </a:ext>
                  </a:extLst>
                </a:hlinkClick>
              </a:rPr>
              <a:t>Orientation and Mobility</a:t>
            </a:r>
            <a:endParaRPr b="1" i="0" u="sng">
              <a:solidFill>
                <a:srgbClr val="2CA34E"/>
              </a:solidFill>
              <a:latin typeface="Avenir"/>
              <a:ea typeface="Avenir"/>
              <a:cs typeface="Avenir"/>
              <a:sym typeface="Avenir"/>
            </a:endParaRPr>
          </a:p>
          <a:p>
            <a:pPr marL="257175" lvl="0" indent="-123825" algn="l" rtl="0">
              <a:lnSpc>
                <a:spcPct val="100000"/>
              </a:lnSpc>
              <a:spcBef>
                <a:spcPts val="450"/>
              </a:spcBef>
              <a:spcAft>
                <a:spcPts val="0"/>
              </a:spcAft>
              <a:buSzPts val="2100"/>
              <a:buNone/>
            </a:pPr>
            <a:endParaRPr b="1" i="0" u="sng">
              <a:solidFill>
                <a:srgbClr val="2CA34E"/>
              </a:solidFill>
              <a:latin typeface="Avenir"/>
              <a:ea typeface="Avenir"/>
              <a:cs typeface="Avenir"/>
              <a:sym typeface="Avenir"/>
            </a:endParaRPr>
          </a:p>
          <a:p>
            <a:pPr marL="257175" lvl="0" indent="-257175" algn="l" rtl="0">
              <a:lnSpc>
                <a:spcPct val="100000"/>
              </a:lnSpc>
              <a:spcBef>
                <a:spcPts val="450"/>
              </a:spcBef>
              <a:spcAft>
                <a:spcPts val="0"/>
              </a:spcAft>
              <a:buClr>
                <a:srgbClr val="2CA34E"/>
              </a:buClr>
              <a:buSzPts val="2100"/>
              <a:buChar char="▶"/>
            </a:pPr>
            <a:r>
              <a:rPr lang="en" b="1" i="0" u="sng">
                <a:solidFill>
                  <a:srgbClr val="2CA34E"/>
                </a:solidFill>
                <a:latin typeface="Avenir"/>
                <a:ea typeface="Avenir"/>
                <a:cs typeface="Avenir"/>
                <a:sym typeface="Avenir"/>
                <a:hlinkClick r:id="rId5">
                  <a:extLst>
                    <a:ext uri="{A12FA001-AC4F-418D-AE19-62706E023703}">
                      <ahyp:hlinkClr xmlns:ahyp="http://schemas.microsoft.com/office/drawing/2018/hyperlinkcolor" val="tx"/>
                    </a:ext>
                  </a:extLst>
                </a:hlinkClick>
              </a:rPr>
              <a:t>Social Interaction Skills</a:t>
            </a:r>
            <a:endParaRPr b="1" i="0" u="sng">
              <a:solidFill>
                <a:srgbClr val="2CA34E"/>
              </a:solidFill>
              <a:latin typeface="Avenir"/>
              <a:ea typeface="Avenir"/>
              <a:cs typeface="Avenir"/>
              <a:sym typeface="Avenir"/>
            </a:endParaRPr>
          </a:p>
          <a:p>
            <a:pPr marL="257175" lvl="0" indent="-123825" algn="l" rtl="0">
              <a:lnSpc>
                <a:spcPct val="100000"/>
              </a:lnSpc>
              <a:spcBef>
                <a:spcPts val="450"/>
              </a:spcBef>
              <a:spcAft>
                <a:spcPts val="0"/>
              </a:spcAft>
              <a:buSzPts val="2100"/>
              <a:buNone/>
            </a:pPr>
            <a:endParaRPr b="1" i="0" u="sng">
              <a:solidFill>
                <a:srgbClr val="2CA34E"/>
              </a:solidFill>
              <a:latin typeface="Avenir"/>
              <a:ea typeface="Avenir"/>
              <a:cs typeface="Avenir"/>
              <a:sym typeface="Avenir"/>
            </a:endParaRPr>
          </a:p>
          <a:p>
            <a:pPr marL="257175" lvl="0" indent="-257175" algn="l" rtl="0">
              <a:lnSpc>
                <a:spcPct val="100000"/>
              </a:lnSpc>
              <a:spcBef>
                <a:spcPts val="450"/>
              </a:spcBef>
              <a:spcAft>
                <a:spcPts val="0"/>
              </a:spcAft>
              <a:buClr>
                <a:srgbClr val="2CA34E"/>
              </a:buClr>
              <a:buSzPts val="2100"/>
              <a:buChar char="▶"/>
            </a:pPr>
            <a:r>
              <a:rPr lang="en" b="1" i="0" u="sng">
                <a:solidFill>
                  <a:srgbClr val="2CA34E"/>
                </a:solidFill>
                <a:latin typeface="Avenir"/>
                <a:ea typeface="Avenir"/>
                <a:cs typeface="Avenir"/>
                <a:sym typeface="Avenir"/>
                <a:hlinkClick r:id="rId6">
                  <a:extLst>
                    <a:ext uri="{A12FA001-AC4F-418D-AE19-62706E023703}">
                      <ahyp:hlinkClr xmlns:ahyp="http://schemas.microsoft.com/office/drawing/2018/hyperlinkcolor" val="tx"/>
                    </a:ext>
                  </a:extLst>
                </a:hlinkClick>
              </a:rPr>
              <a:t>Independent Living Skills</a:t>
            </a:r>
            <a:endParaRPr b="0" i="0">
              <a:solidFill>
                <a:srgbClr val="2CA34E"/>
              </a:solidFill>
              <a:latin typeface="Avenir"/>
              <a:ea typeface="Avenir"/>
              <a:cs typeface="Avenir"/>
              <a:sym typeface="Avenir"/>
            </a:endParaRPr>
          </a:p>
          <a:p>
            <a:pPr marL="257175" lvl="0" indent="-123825" algn="l" rtl="0">
              <a:lnSpc>
                <a:spcPct val="100000"/>
              </a:lnSpc>
              <a:spcBef>
                <a:spcPts val="450"/>
              </a:spcBef>
              <a:spcAft>
                <a:spcPts val="0"/>
              </a:spcAft>
              <a:buSzPts val="2100"/>
              <a:buNone/>
            </a:pPr>
            <a:endParaRPr b="1" u="sng">
              <a:solidFill>
                <a:srgbClr val="1D4F91"/>
              </a:solidFill>
              <a:latin typeface="Avenir"/>
              <a:ea typeface="Avenir"/>
              <a:cs typeface="Avenir"/>
              <a:sym typeface="Avenir"/>
            </a:endParaRPr>
          </a:p>
          <a:p>
            <a:pPr marL="257175" lvl="0" indent="-123825" algn="l" rtl="0">
              <a:lnSpc>
                <a:spcPct val="100000"/>
              </a:lnSpc>
              <a:spcBef>
                <a:spcPts val="450"/>
              </a:spcBef>
              <a:spcAft>
                <a:spcPts val="0"/>
              </a:spcAft>
              <a:buSzPts val="2100"/>
              <a:buNone/>
            </a:pPr>
            <a:endParaRPr b="1" u="sng">
              <a:solidFill>
                <a:srgbClr val="1D4F91"/>
              </a:solidFill>
              <a:latin typeface="Avenir"/>
              <a:ea typeface="Avenir"/>
              <a:cs typeface="Avenir"/>
              <a:sym typeface="Avenir"/>
            </a:endParaRPr>
          </a:p>
          <a:p>
            <a:pPr marL="257175" lvl="0" indent="-123825" algn="l" rtl="0">
              <a:lnSpc>
                <a:spcPct val="100000"/>
              </a:lnSpc>
              <a:spcBef>
                <a:spcPts val="450"/>
              </a:spcBef>
              <a:spcAft>
                <a:spcPts val="0"/>
              </a:spcAft>
              <a:buSzPts val="2100"/>
              <a:buNone/>
            </a:pPr>
            <a:endParaRPr b="1" i="0" u="sng">
              <a:solidFill>
                <a:srgbClr val="1D4F91"/>
              </a:solidFill>
              <a:latin typeface="Avenir"/>
              <a:ea typeface="Avenir"/>
              <a:cs typeface="Avenir"/>
              <a:sym typeface="Avenir"/>
            </a:endParaRPr>
          </a:p>
          <a:p>
            <a:pPr marL="257175" lvl="0" indent="-123825" algn="l" rtl="0">
              <a:lnSpc>
                <a:spcPct val="100000"/>
              </a:lnSpc>
              <a:spcBef>
                <a:spcPts val="450"/>
              </a:spcBef>
              <a:spcAft>
                <a:spcPts val="0"/>
              </a:spcAft>
              <a:buSzPts val="2100"/>
              <a:buNone/>
            </a:pPr>
            <a:endParaRPr/>
          </a:p>
        </p:txBody>
      </p:sp>
      <p:sp>
        <p:nvSpPr>
          <p:cNvPr id="521" name="Google Shape;521;p83"/>
          <p:cNvSpPr txBox="1">
            <a:spLocks noGrp="1"/>
          </p:cNvSpPr>
          <p:nvPr>
            <p:ph type="body" idx="2"/>
          </p:nvPr>
        </p:nvSpPr>
        <p:spPr>
          <a:xfrm>
            <a:off x="4819590" y="2343327"/>
            <a:ext cx="3867209" cy="3371673"/>
          </a:xfrm>
          <a:prstGeom prst="rect">
            <a:avLst/>
          </a:prstGeom>
          <a:noFill/>
          <a:ln>
            <a:noFill/>
          </a:ln>
        </p:spPr>
        <p:txBody>
          <a:bodyPr spcFirstLastPara="1" wrap="square" lIns="91425" tIns="45700" rIns="91425" bIns="45700" anchor="t" anchorCtr="0">
            <a:noAutofit/>
          </a:bodyPr>
          <a:lstStyle/>
          <a:p>
            <a:pPr marL="257175" lvl="0" indent="-257175" algn="l" rtl="0">
              <a:lnSpc>
                <a:spcPct val="100000"/>
              </a:lnSpc>
              <a:spcBef>
                <a:spcPts val="0"/>
              </a:spcBef>
              <a:spcAft>
                <a:spcPts val="0"/>
              </a:spcAft>
              <a:buClr>
                <a:srgbClr val="2CA34E"/>
              </a:buClr>
              <a:buSzPts val="2100"/>
              <a:buChar char="▶"/>
            </a:pPr>
            <a:r>
              <a:rPr lang="en" b="1" i="0" u="sng" dirty="0">
                <a:solidFill>
                  <a:srgbClr val="2CA34E"/>
                </a:solidFill>
                <a:latin typeface="Avenir"/>
                <a:ea typeface="Avenir"/>
                <a:cs typeface="Avenir"/>
                <a:sym typeface="Avenir"/>
                <a:hlinkClick r:id="rId7">
                  <a:extLst>
                    <a:ext uri="{A12FA001-AC4F-418D-AE19-62706E023703}">
                      <ahyp:hlinkClr xmlns:ahyp="http://schemas.microsoft.com/office/drawing/2018/hyperlinkcolor" val="tx"/>
                    </a:ext>
                  </a:extLst>
                </a:hlinkClick>
              </a:rPr>
              <a:t>Recreation &amp; Leisure</a:t>
            </a:r>
            <a:endParaRPr b="1" i="0" u="sng" dirty="0">
              <a:solidFill>
                <a:srgbClr val="2CA34E"/>
              </a:solidFill>
              <a:latin typeface="Avenir"/>
              <a:ea typeface="Avenir"/>
              <a:cs typeface="Avenir"/>
              <a:sym typeface="Avenir"/>
            </a:endParaRPr>
          </a:p>
          <a:p>
            <a:pPr marL="257175" lvl="0" indent="-123825" algn="l" rtl="0">
              <a:lnSpc>
                <a:spcPct val="100000"/>
              </a:lnSpc>
              <a:spcBef>
                <a:spcPts val="450"/>
              </a:spcBef>
              <a:spcAft>
                <a:spcPts val="0"/>
              </a:spcAft>
              <a:buSzPts val="2100"/>
              <a:buNone/>
            </a:pPr>
            <a:endParaRPr b="1" u="sng" dirty="0">
              <a:solidFill>
                <a:srgbClr val="2CA34E"/>
              </a:solidFill>
              <a:latin typeface="Avenir"/>
              <a:ea typeface="Avenir"/>
              <a:cs typeface="Avenir"/>
              <a:sym typeface="Avenir"/>
            </a:endParaRPr>
          </a:p>
          <a:p>
            <a:pPr marL="257175" lvl="0" indent="-257175" algn="l" rtl="0">
              <a:lnSpc>
                <a:spcPct val="100000"/>
              </a:lnSpc>
              <a:spcBef>
                <a:spcPts val="450"/>
              </a:spcBef>
              <a:spcAft>
                <a:spcPts val="0"/>
              </a:spcAft>
              <a:buClr>
                <a:srgbClr val="2CA34E"/>
              </a:buClr>
              <a:buSzPts val="2100"/>
              <a:buChar char="▶"/>
            </a:pPr>
            <a:r>
              <a:rPr lang="en" b="1" i="0" u="sng" dirty="0">
                <a:solidFill>
                  <a:srgbClr val="2CA34E"/>
                </a:solidFill>
                <a:latin typeface="Avenir"/>
                <a:ea typeface="Avenir"/>
                <a:cs typeface="Avenir"/>
                <a:sym typeface="Avenir"/>
                <a:hlinkClick r:id="rId8">
                  <a:extLst>
                    <a:ext uri="{A12FA001-AC4F-418D-AE19-62706E023703}">
                      <ahyp:hlinkClr xmlns:ahyp="http://schemas.microsoft.com/office/drawing/2018/hyperlinkcolor" val="tx"/>
                    </a:ext>
                  </a:extLst>
                </a:hlinkClick>
              </a:rPr>
              <a:t>Career Education</a:t>
            </a:r>
            <a:endParaRPr b="1" i="0" u="sng" dirty="0">
              <a:solidFill>
                <a:srgbClr val="2CA34E"/>
              </a:solidFill>
              <a:latin typeface="Avenir"/>
              <a:ea typeface="Avenir"/>
              <a:cs typeface="Avenir"/>
              <a:sym typeface="Avenir"/>
            </a:endParaRPr>
          </a:p>
          <a:p>
            <a:pPr marL="257175" lvl="0" indent="-123825" algn="l" rtl="0">
              <a:lnSpc>
                <a:spcPct val="100000"/>
              </a:lnSpc>
              <a:spcBef>
                <a:spcPts val="450"/>
              </a:spcBef>
              <a:spcAft>
                <a:spcPts val="0"/>
              </a:spcAft>
              <a:buSzPts val="2100"/>
              <a:buNone/>
            </a:pPr>
            <a:endParaRPr b="1" u="sng" dirty="0">
              <a:solidFill>
                <a:srgbClr val="2CA34E"/>
              </a:solidFill>
              <a:latin typeface="Avenir"/>
              <a:ea typeface="Avenir"/>
              <a:cs typeface="Avenir"/>
              <a:sym typeface="Avenir"/>
            </a:endParaRPr>
          </a:p>
          <a:p>
            <a:pPr marL="257175" lvl="0" indent="-257175" algn="l" rtl="0">
              <a:lnSpc>
                <a:spcPct val="100000"/>
              </a:lnSpc>
              <a:spcBef>
                <a:spcPts val="450"/>
              </a:spcBef>
              <a:spcAft>
                <a:spcPts val="0"/>
              </a:spcAft>
              <a:buClr>
                <a:srgbClr val="2CA34E"/>
              </a:buClr>
              <a:buSzPts val="2100"/>
              <a:buChar char="▶"/>
            </a:pPr>
            <a:r>
              <a:rPr lang="en" b="1" i="0" u="sng" dirty="0">
                <a:solidFill>
                  <a:srgbClr val="2CA34E"/>
                </a:solidFill>
                <a:latin typeface="Avenir"/>
                <a:ea typeface="Avenir"/>
                <a:cs typeface="Avenir"/>
                <a:sym typeface="Avenir"/>
                <a:hlinkClick r:id="rId9">
                  <a:extLst>
                    <a:ext uri="{A12FA001-AC4F-418D-AE19-62706E023703}">
                      <ahyp:hlinkClr xmlns:ahyp="http://schemas.microsoft.com/office/drawing/2018/hyperlinkcolor" val="tx"/>
                    </a:ext>
                  </a:extLst>
                </a:hlinkClick>
              </a:rPr>
              <a:t>Assistive Technology</a:t>
            </a:r>
            <a:endParaRPr b="1" i="0" u="sng" dirty="0">
              <a:solidFill>
                <a:srgbClr val="2CA34E"/>
              </a:solidFill>
              <a:latin typeface="Avenir"/>
              <a:ea typeface="Avenir"/>
              <a:cs typeface="Avenir"/>
              <a:sym typeface="Avenir"/>
            </a:endParaRPr>
          </a:p>
          <a:p>
            <a:pPr marL="257175" lvl="0" indent="-123825" algn="l" rtl="0">
              <a:lnSpc>
                <a:spcPct val="100000"/>
              </a:lnSpc>
              <a:spcBef>
                <a:spcPts val="450"/>
              </a:spcBef>
              <a:spcAft>
                <a:spcPts val="0"/>
              </a:spcAft>
              <a:buSzPts val="2100"/>
              <a:buNone/>
            </a:pPr>
            <a:endParaRPr b="1" u="sng" dirty="0">
              <a:solidFill>
                <a:srgbClr val="2CA34E"/>
              </a:solidFill>
              <a:latin typeface="Avenir"/>
              <a:ea typeface="Avenir"/>
              <a:cs typeface="Avenir"/>
              <a:sym typeface="Avenir"/>
            </a:endParaRPr>
          </a:p>
          <a:p>
            <a:pPr marL="257175" lvl="0" indent="-257175" algn="l" rtl="0">
              <a:lnSpc>
                <a:spcPct val="100000"/>
              </a:lnSpc>
              <a:spcBef>
                <a:spcPts val="450"/>
              </a:spcBef>
              <a:spcAft>
                <a:spcPts val="0"/>
              </a:spcAft>
              <a:buClr>
                <a:srgbClr val="2CA34E"/>
              </a:buClr>
              <a:buSzPts val="2100"/>
              <a:buChar char="▶"/>
            </a:pPr>
            <a:r>
              <a:rPr lang="en" b="1" i="0" u="sng" dirty="0">
                <a:solidFill>
                  <a:srgbClr val="2CA34E"/>
                </a:solidFill>
                <a:latin typeface="Avenir"/>
                <a:ea typeface="Avenir"/>
                <a:cs typeface="Avenir"/>
                <a:sym typeface="Avenir"/>
                <a:hlinkClick r:id="rId10">
                  <a:extLst>
                    <a:ext uri="{A12FA001-AC4F-418D-AE19-62706E023703}">
                      <ahyp:hlinkClr xmlns:ahyp="http://schemas.microsoft.com/office/drawing/2018/hyperlinkcolor" val="tx"/>
                    </a:ext>
                  </a:extLst>
                </a:hlinkClick>
              </a:rPr>
              <a:t>Self-Determination</a:t>
            </a:r>
            <a:endParaRPr b="0" i="0" dirty="0">
              <a:solidFill>
                <a:srgbClr val="2CA34E"/>
              </a:solidFill>
              <a:latin typeface="Avenir"/>
              <a:ea typeface="Avenir"/>
              <a:cs typeface="Avenir"/>
              <a:sym typeface="Avenir"/>
            </a:endParaRPr>
          </a:p>
          <a:p>
            <a:pPr marL="257175" lvl="0" indent="-123825" algn="l" rtl="0">
              <a:lnSpc>
                <a:spcPct val="100000"/>
              </a:lnSpc>
              <a:spcBef>
                <a:spcPts val="450"/>
              </a:spcBef>
              <a:spcAft>
                <a:spcPts val="0"/>
              </a:spcAft>
              <a:buSzPts val="2100"/>
              <a:buNone/>
            </a:pPr>
            <a:endParaRPr sz="2400" b="1" i="0" u="sng" dirty="0">
              <a:solidFill>
                <a:srgbClr val="2CA34E"/>
              </a:solidFill>
              <a:latin typeface="Avenir"/>
              <a:ea typeface="Avenir"/>
              <a:cs typeface="Avenir"/>
              <a:sym typeface="Avenir"/>
            </a:endParaRPr>
          </a:p>
          <a:p>
            <a:pPr marL="257175" lvl="0" indent="-123825" algn="l" rtl="0">
              <a:lnSpc>
                <a:spcPct val="100000"/>
              </a:lnSpc>
              <a:spcBef>
                <a:spcPts val="450"/>
              </a:spcBef>
              <a:spcAft>
                <a:spcPts val="0"/>
              </a:spcAft>
              <a:buSzPts val="2100"/>
              <a:buNone/>
            </a:pPr>
            <a:endParaRPr sz="2400" b="1" u="sng" dirty="0">
              <a:solidFill>
                <a:srgbClr val="2CA34E"/>
              </a:solidFill>
              <a:latin typeface="Avenir"/>
              <a:ea typeface="Avenir"/>
              <a:cs typeface="Avenir"/>
              <a:sym typeface="Avenir"/>
            </a:endParaRPr>
          </a:p>
          <a:p>
            <a:pPr marL="257175" lvl="0" indent="-123825" algn="l" rtl="0">
              <a:lnSpc>
                <a:spcPct val="100000"/>
              </a:lnSpc>
              <a:spcBef>
                <a:spcPts val="450"/>
              </a:spcBef>
              <a:spcAft>
                <a:spcPts val="0"/>
              </a:spcAft>
              <a:buSzPts val="2100"/>
              <a:buNone/>
            </a:pPr>
            <a:endParaRPr b="1" i="0" u="sng" dirty="0">
              <a:solidFill>
                <a:srgbClr val="1D4F91"/>
              </a:solidFill>
              <a:latin typeface="Avenir"/>
              <a:ea typeface="Avenir"/>
              <a:cs typeface="Avenir"/>
              <a:sym typeface="Avenir"/>
            </a:endParaRPr>
          </a:p>
          <a:p>
            <a:pPr marL="257175" lvl="0" indent="-123825" algn="l" rtl="0">
              <a:lnSpc>
                <a:spcPct val="100000"/>
              </a:lnSpc>
              <a:spcBef>
                <a:spcPts val="450"/>
              </a:spcBef>
              <a:spcAft>
                <a:spcPts val="0"/>
              </a:spcAft>
              <a:buSzPts val="2100"/>
              <a:buNone/>
            </a:pPr>
            <a:endParaRPr b="1" u="sng" dirty="0">
              <a:solidFill>
                <a:srgbClr val="1D4F91"/>
              </a:solidFill>
              <a:latin typeface="Avenir"/>
              <a:ea typeface="Avenir"/>
              <a:cs typeface="Avenir"/>
              <a:sym typeface="Avenir"/>
            </a:endParaRPr>
          </a:p>
          <a:p>
            <a:pPr marL="257175" lvl="0" indent="-123825" algn="l" rtl="0">
              <a:lnSpc>
                <a:spcPct val="100000"/>
              </a:lnSpc>
              <a:spcBef>
                <a:spcPts val="450"/>
              </a:spcBef>
              <a:spcAft>
                <a:spcPts val="0"/>
              </a:spcAft>
              <a:buSzPts val="2100"/>
              <a:buNone/>
            </a:pPr>
            <a:endParaRPr b="1" i="0" u="sng" dirty="0">
              <a:solidFill>
                <a:srgbClr val="1D4F91"/>
              </a:solidFill>
              <a:latin typeface="Avenir"/>
              <a:ea typeface="Avenir"/>
              <a:cs typeface="Avenir"/>
              <a:sym typeface="Avenir"/>
            </a:endParaRPr>
          </a:p>
          <a:p>
            <a:pPr marL="257175" lvl="0" indent="-123825" algn="l" rtl="0">
              <a:lnSpc>
                <a:spcPct val="100000"/>
              </a:lnSpc>
              <a:spcBef>
                <a:spcPts val="450"/>
              </a:spcBef>
              <a:spcAft>
                <a:spcPts val="0"/>
              </a:spcAft>
              <a:buSzPts val="2100"/>
              <a:buNone/>
            </a:pPr>
            <a:endParaRPr dirty="0"/>
          </a:p>
        </p:txBody>
      </p:sp>
      <p:sp>
        <p:nvSpPr>
          <p:cNvPr id="523" name="Google Shape;523;p83"/>
          <p:cNvSpPr txBox="1"/>
          <p:nvPr/>
        </p:nvSpPr>
        <p:spPr>
          <a:xfrm flipH="1">
            <a:off x="229714" y="785178"/>
            <a:ext cx="832996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400" i="0" dirty="0">
                <a:solidFill>
                  <a:srgbClr val="000000"/>
                </a:solidFill>
                <a:latin typeface="Cambria"/>
                <a:ea typeface="Cambria"/>
                <a:cs typeface="Cambria"/>
                <a:sym typeface="Cambria"/>
              </a:rPr>
              <a:t>The Expanded Core Curriculum is built around nine core components, many of which will help students with hearing and/or visual impairments access the General Education Curriculum</a:t>
            </a:r>
            <a:r>
              <a:rPr lang="en" sz="2400" b="1" i="0" dirty="0">
                <a:solidFill>
                  <a:srgbClr val="000000"/>
                </a:solidFill>
                <a:latin typeface="Cambria"/>
                <a:ea typeface="Cambria"/>
                <a:cs typeface="Cambria"/>
                <a:sym typeface="Cambria"/>
              </a:rPr>
              <a:t>. </a:t>
            </a:r>
            <a:endParaRPr sz="2400" b="1" dirty="0">
              <a:solidFill>
                <a:schemeClr val="dk1"/>
              </a:solidFill>
              <a:latin typeface="Cambria"/>
              <a:ea typeface="Cambria"/>
              <a:cs typeface="Cambria"/>
              <a:sym typeface="Cambria"/>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84"/>
          <p:cNvSpPr txBox="1">
            <a:spLocks noGrp="1"/>
          </p:cNvSpPr>
          <p:nvPr>
            <p:ph type="title"/>
          </p:nvPr>
        </p:nvSpPr>
        <p:spPr>
          <a:xfrm>
            <a:off x="623888" y="1709739"/>
            <a:ext cx="7886700" cy="1719262"/>
          </a:xfrm>
          <a:prstGeom prst="rect">
            <a:avLst/>
          </a:prstGeom>
          <a:noFill/>
          <a:ln>
            <a:noFill/>
          </a:ln>
        </p:spPr>
        <p:txBody>
          <a:bodyPr spcFirstLastPara="1" wrap="square" lIns="0" tIns="0" rIns="0" bIns="0" anchor="b" anchorCtr="0">
            <a:noAutofit/>
          </a:bodyPr>
          <a:lstStyle/>
          <a:p>
            <a:pPr marL="0" lvl="0" indent="0" algn="ctr" rtl="0">
              <a:lnSpc>
                <a:spcPct val="90000"/>
              </a:lnSpc>
              <a:spcBef>
                <a:spcPts val="0"/>
              </a:spcBef>
              <a:spcAft>
                <a:spcPts val="0"/>
              </a:spcAft>
              <a:buClr>
                <a:srgbClr val="345065"/>
              </a:buClr>
              <a:buSzPts val="3300"/>
              <a:buFont typeface="Cambria"/>
              <a:buNone/>
            </a:pPr>
            <a:r>
              <a:rPr lang="en">
                <a:latin typeface="Cambria"/>
                <a:ea typeface="Cambria"/>
                <a:cs typeface="Cambria"/>
                <a:sym typeface="Cambria"/>
              </a:rPr>
              <a:t>Closing Remarks</a:t>
            </a:r>
            <a:endParaRPr/>
          </a:p>
        </p:txBody>
      </p:sp>
      <p:sp>
        <p:nvSpPr>
          <p:cNvPr id="529" name="Google Shape;529;p84"/>
          <p:cNvSpPr txBox="1">
            <a:spLocks noGrp="1"/>
          </p:cNvSpPr>
          <p:nvPr>
            <p:ph type="body" idx="1"/>
          </p:nvPr>
        </p:nvSpPr>
        <p:spPr>
          <a:xfrm>
            <a:off x="623888" y="3657600"/>
            <a:ext cx="7886700" cy="2432051"/>
          </a:xfrm>
          <a:prstGeom prst="rect">
            <a:avLst/>
          </a:prstGeom>
          <a:noFill/>
          <a:ln>
            <a:noFill/>
          </a:ln>
        </p:spPr>
        <p:txBody>
          <a:bodyPr spcFirstLastPara="1" wrap="square" lIns="0" tIns="45700" rIns="0" bIns="45700" anchor="t" anchorCtr="0">
            <a:normAutofit/>
          </a:bodyPr>
          <a:lstStyle/>
          <a:p>
            <a:pPr marL="0" lvl="0" indent="0" algn="l" rtl="0">
              <a:lnSpc>
                <a:spcPct val="100000"/>
              </a:lnSpc>
              <a:spcBef>
                <a:spcPts val="0"/>
              </a:spcBef>
              <a:spcAft>
                <a:spcPts val="0"/>
              </a:spcAft>
              <a:buSzPts val="2400"/>
              <a:buNone/>
            </a:pPr>
            <a:r>
              <a:rPr lang="en" sz="2400">
                <a:latin typeface="Cambria"/>
                <a:ea typeface="Cambria"/>
                <a:cs typeface="Cambria"/>
                <a:sym typeface="Cambria"/>
              </a:rPr>
              <a:t>Making assumptions about Students with Deaf-Blindness </a:t>
            </a:r>
            <a:endParaRPr/>
          </a:p>
          <a:p>
            <a:pPr marL="0" lvl="0" indent="0" algn="l" rtl="0">
              <a:lnSpc>
                <a:spcPct val="100000"/>
              </a:lnSpc>
              <a:spcBef>
                <a:spcPts val="1800"/>
              </a:spcBef>
              <a:spcAft>
                <a:spcPts val="0"/>
              </a:spcAft>
              <a:buSzPts val="2400"/>
              <a:buNone/>
            </a:pPr>
            <a:r>
              <a:rPr lang="en" sz="2400">
                <a:latin typeface="Cambria"/>
                <a:ea typeface="Cambria"/>
                <a:cs typeface="Cambria"/>
                <a:sym typeface="Cambria"/>
              </a:rPr>
              <a:t>How Deafblind Projects can Promote Access to the GEC</a:t>
            </a:r>
            <a:endParaRPr/>
          </a:p>
          <a:p>
            <a:pPr marL="0" lvl="0" indent="0" algn="l" rtl="0">
              <a:lnSpc>
                <a:spcPct val="100000"/>
              </a:lnSpc>
              <a:spcBef>
                <a:spcPts val="1800"/>
              </a:spcBef>
              <a:spcAft>
                <a:spcPts val="0"/>
              </a:spcAft>
              <a:buSzPts val="1800"/>
              <a:buNone/>
            </a:pPr>
            <a:endParaRPr/>
          </a:p>
          <a:p>
            <a:pPr marL="0" lvl="0" indent="0" algn="l" rtl="0">
              <a:lnSpc>
                <a:spcPct val="100000"/>
              </a:lnSpc>
              <a:spcBef>
                <a:spcPts val="1800"/>
              </a:spcBef>
              <a:spcAft>
                <a:spcPts val="0"/>
              </a:spcAft>
              <a:buSzPts val="1800"/>
              <a:buNone/>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85"/>
          <p:cNvSpPr txBox="1">
            <a:spLocks noGrp="1"/>
          </p:cNvSpPr>
          <p:nvPr>
            <p:ph type="title"/>
          </p:nvPr>
        </p:nvSpPr>
        <p:spPr>
          <a:xfrm>
            <a:off x="478632" y="-223024"/>
            <a:ext cx="8208169" cy="895136"/>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2800"/>
              <a:buFont typeface="Century Gothic"/>
              <a:buNone/>
            </a:pPr>
            <a:r>
              <a:rPr lang="en" sz="2800"/>
              <a:t>Assumptions  about Students with Deaf-Blindness</a:t>
            </a:r>
            <a:endParaRPr/>
          </a:p>
        </p:txBody>
      </p:sp>
      <p:sp>
        <p:nvSpPr>
          <p:cNvPr id="536" name="Google Shape;536;p85"/>
          <p:cNvSpPr txBox="1">
            <a:spLocks noGrp="1"/>
          </p:cNvSpPr>
          <p:nvPr>
            <p:ph type="body" idx="1"/>
          </p:nvPr>
        </p:nvSpPr>
        <p:spPr>
          <a:xfrm>
            <a:off x="457200" y="1143001"/>
            <a:ext cx="8229600" cy="4648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 sz="2400" b="0" i="0" u="none" strike="noStrike">
                <a:solidFill>
                  <a:srgbClr val="000000"/>
                </a:solidFill>
                <a:latin typeface="Cambria"/>
                <a:ea typeface="Cambria"/>
                <a:cs typeface="Cambria"/>
                <a:sym typeface="Cambria"/>
              </a:rPr>
              <a:t>Make the Least Dangerous Assumption:</a:t>
            </a:r>
            <a:endParaRPr/>
          </a:p>
          <a:p>
            <a:pPr marL="0" marR="0" lvl="0" indent="0" algn="l" rtl="0">
              <a:lnSpc>
                <a:spcPct val="100000"/>
              </a:lnSpc>
              <a:spcBef>
                <a:spcPts val="0"/>
              </a:spcBef>
              <a:spcAft>
                <a:spcPts val="0"/>
              </a:spcAft>
              <a:buSzPts val="2400"/>
              <a:buNone/>
            </a:pPr>
            <a:endParaRPr sz="2400">
              <a:solidFill>
                <a:srgbClr val="000000"/>
              </a:solidFill>
              <a:latin typeface="Cambria"/>
              <a:ea typeface="Cambria"/>
              <a:cs typeface="Cambria"/>
              <a:sym typeface="Cambria"/>
            </a:endParaRPr>
          </a:p>
          <a:p>
            <a:pPr marL="0" marR="0" lvl="0" indent="0" algn="l" rtl="0">
              <a:lnSpc>
                <a:spcPct val="100000"/>
              </a:lnSpc>
              <a:spcBef>
                <a:spcPts val="0"/>
              </a:spcBef>
              <a:spcAft>
                <a:spcPts val="0"/>
              </a:spcAft>
              <a:buSzPts val="2400"/>
              <a:buNone/>
            </a:pPr>
            <a:endParaRPr sz="2400">
              <a:solidFill>
                <a:srgbClr val="000000"/>
              </a:solidFill>
              <a:latin typeface="Cambria"/>
              <a:ea typeface="Cambria"/>
              <a:cs typeface="Cambria"/>
              <a:sym typeface="Cambria"/>
            </a:endParaRPr>
          </a:p>
          <a:p>
            <a:pPr marL="0" marR="0" lvl="0" indent="0" algn="l" rtl="0">
              <a:lnSpc>
                <a:spcPct val="100000"/>
              </a:lnSpc>
              <a:spcBef>
                <a:spcPts val="0"/>
              </a:spcBef>
              <a:spcAft>
                <a:spcPts val="0"/>
              </a:spcAft>
              <a:buSzPts val="2400"/>
              <a:buNone/>
            </a:pPr>
            <a:r>
              <a:rPr lang="en" sz="2400">
                <a:solidFill>
                  <a:schemeClr val="dk1"/>
                </a:solidFill>
                <a:latin typeface="Cambria"/>
                <a:ea typeface="Cambria"/>
                <a:cs typeface="Cambria"/>
                <a:sym typeface="Cambria"/>
              </a:rPr>
              <a:t>“the criterion of least dangerous assumption holds that in the absence of conclusive data, educational decisions ought to be based on assumptions which, if incorrect, will have the least dangerous effect on the likelihood that students will be able to functional independently as adults.”  </a:t>
            </a:r>
            <a:endParaRPr/>
          </a:p>
          <a:p>
            <a:pPr marL="0" marR="0" lvl="0" indent="0" algn="l" rtl="0">
              <a:lnSpc>
                <a:spcPct val="100000"/>
              </a:lnSpc>
              <a:spcBef>
                <a:spcPts val="0"/>
              </a:spcBef>
              <a:spcAft>
                <a:spcPts val="0"/>
              </a:spcAft>
              <a:buSzPts val="2400"/>
              <a:buNone/>
            </a:pPr>
            <a:endParaRPr sz="2400">
              <a:solidFill>
                <a:schemeClr val="dk1"/>
              </a:solidFill>
              <a:latin typeface="Cambria"/>
              <a:ea typeface="Cambria"/>
              <a:cs typeface="Cambria"/>
              <a:sym typeface="Cambria"/>
            </a:endParaRPr>
          </a:p>
          <a:p>
            <a:pPr marL="0" marR="0" lvl="0" indent="0" algn="l" rtl="0">
              <a:lnSpc>
                <a:spcPct val="100000"/>
              </a:lnSpc>
              <a:spcBef>
                <a:spcPts val="0"/>
              </a:spcBef>
              <a:spcAft>
                <a:spcPts val="0"/>
              </a:spcAft>
              <a:buSzPts val="2400"/>
              <a:buNone/>
            </a:pPr>
            <a:r>
              <a:rPr lang="en" sz="2400">
                <a:solidFill>
                  <a:schemeClr val="dk1"/>
                </a:solidFill>
                <a:latin typeface="Cambria"/>
                <a:ea typeface="Cambria"/>
                <a:cs typeface="Cambria"/>
                <a:sym typeface="Cambria"/>
              </a:rPr>
              <a:t>	Donnellan, Anne M.  </a:t>
            </a:r>
            <a:r>
              <a:rPr lang="en" sz="2400" i="1">
                <a:solidFill>
                  <a:schemeClr val="dk1"/>
                </a:solidFill>
                <a:latin typeface="Cambria"/>
                <a:ea typeface="Cambria"/>
                <a:cs typeface="Cambria"/>
                <a:sym typeface="Cambria"/>
              </a:rPr>
              <a:t>Behavioral Disorders</a:t>
            </a:r>
            <a:r>
              <a:rPr lang="en" sz="2400">
                <a:solidFill>
                  <a:schemeClr val="dk1"/>
                </a:solidFill>
                <a:latin typeface="Cambria"/>
                <a:ea typeface="Cambria"/>
                <a:cs typeface="Cambria"/>
                <a:sym typeface="Cambria"/>
              </a:rPr>
              <a:t>, v9 n2 p141-50 	Feb 1984</a:t>
            </a:r>
            <a:endParaRPr/>
          </a:p>
          <a:p>
            <a:pPr marL="257175" lvl="0" indent="-104775" algn="l" rtl="0">
              <a:lnSpc>
                <a:spcPct val="100000"/>
              </a:lnSpc>
              <a:spcBef>
                <a:spcPts val="1800"/>
              </a:spcBef>
              <a:spcAft>
                <a:spcPts val="0"/>
              </a:spcAft>
              <a:buSzPts val="2400"/>
              <a:buNone/>
            </a:pPr>
            <a:endParaRPr sz="2400" b="0" i="0" u="none" strike="noStrike">
              <a:solidFill>
                <a:schemeClr val="dk1"/>
              </a:solidFill>
              <a:latin typeface="Cambria"/>
              <a:ea typeface="Cambria"/>
              <a:cs typeface="Cambria"/>
              <a:sym typeface="Cambria"/>
            </a:endParaRPr>
          </a:p>
          <a:p>
            <a:pPr marL="0" lvl="0" indent="0" algn="l" rtl="0">
              <a:lnSpc>
                <a:spcPct val="100000"/>
              </a:lnSpc>
              <a:spcBef>
                <a:spcPts val="1800"/>
              </a:spcBef>
              <a:spcAft>
                <a:spcPts val="0"/>
              </a:spcAft>
              <a:buSzPts val="2400"/>
              <a:buNone/>
            </a:pPr>
            <a:endParaRPr sz="2400" b="0" i="0" u="none" strike="noStrike">
              <a:solidFill>
                <a:schemeClr val="dk1"/>
              </a:solidFill>
              <a:latin typeface="Cambria"/>
              <a:ea typeface="Cambria"/>
              <a:cs typeface="Cambria"/>
              <a:sym typeface="Cambria"/>
            </a:endParaRPr>
          </a:p>
          <a:p>
            <a:pPr marL="0" lvl="0" indent="0" algn="l" rtl="0">
              <a:lnSpc>
                <a:spcPct val="100000"/>
              </a:lnSpc>
              <a:spcBef>
                <a:spcPts val="1800"/>
              </a:spcBef>
              <a:spcAft>
                <a:spcPts val="0"/>
              </a:spcAft>
              <a:buSzPts val="1800"/>
              <a:buNone/>
            </a:pPr>
            <a:endParaRPr sz="1800" b="0" i="0" u="none" strike="noStrik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86"/>
          <p:cNvSpPr txBox="1">
            <a:spLocks noGrp="1"/>
          </p:cNvSpPr>
          <p:nvPr>
            <p:ph type="title"/>
          </p:nvPr>
        </p:nvSpPr>
        <p:spPr>
          <a:xfrm>
            <a:off x="478632" y="-223024"/>
            <a:ext cx="8208169" cy="895136"/>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2800"/>
              <a:buFont typeface="Cambria"/>
              <a:buNone/>
            </a:pPr>
            <a:r>
              <a:rPr lang="en" sz="2800" dirty="0">
                <a:latin typeface="Cambria"/>
                <a:ea typeface="Cambria"/>
                <a:cs typeface="Cambria"/>
                <a:sym typeface="Cambria"/>
              </a:rPr>
              <a:t>Legal Rights of Students with Deaf-Blindness</a:t>
            </a:r>
            <a:endParaRPr dirty="0"/>
          </a:p>
        </p:txBody>
      </p:sp>
      <p:sp>
        <p:nvSpPr>
          <p:cNvPr id="543" name="Google Shape;543;p86"/>
          <p:cNvSpPr txBox="1">
            <a:spLocks noGrp="1"/>
          </p:cNvSpPr>
          <p:nvPr>
            <p:ph type="body" idx="1"/>
          </p:nvPr>
        </p:nvSpPr>
        <p:spPr>
          <a:xfrm>
            <a:off x="457200" y="1143001"/>
            <a:ext cx="8229600" cy="4648200"/>
          </a:xfrm>
          <a:prstGeom prst="rect">
            <a:avLst/>
          </a:prstGeom>
          <a:noFill/>
          <a:ln>
            <a:noFill/>
          </a:ln>
        </p:spPr>
        <p:txBody>
          <a:bodyPr spcFirstLastPara="1" wrap="square" lIns="91425" tIns="45700" rIns="91425" bIns="45700" anchor="t" anchorCtr="0">
            <a:normAutofit/>
          </a:bodyPr>
          <a:lstStyle/>
          <a:p>
            <a:pPr marL="257175" lvl="0" indent="-79375" algn="l" rtl="0">
              <a:lnSpc>
                <a:spcPct val="100000"/>
              </a:lnSpc>
              <a:spcBef>
                <a:spcPts val="0"/>
              </a:spcBef>
              <a:spcAft>
                <a:spcPts val="0"/>
              </a:spcAft>
              <a:buSzPts val="2800"/>
              <a:buNone/>
            </a:pPr>
            <a:endParaRPr sz="2800" b="0" i="0" u="none" strike="noStrike">
              <a:solidFill>
                <a:schemeClr val="dk1"/>
              </a:solidFill>
              <a:latin typeface="Cambria"/>
              <a:ea typeface="Cambria"/>
              <a:cs typeface="Cambria"/>
              <a:sym typeface="Cambria"/>
            </a:endParaRPr>
          </a:p>
          <a:p>
            <a:pPr marL="257175" lvl="0" indent="-257175" algn="l" rtl="0">
              <a:lnSpc>
                <a:spcPct val="100000"/>
              </a:lnSpc>
              <a:spcBef>
                <a:spcPts val="1800"/>
              </a:spcBef>
              <a:spcAft>
                <a:spcPts val="0"/>
              </a:spcAft>
              <a:buSzPts val="2800"/>
              <a:buChar char="▶"/>
            </a:pPr>
            <a:r>
              <a:rPr lang="en" sz="2800" b="0" i="0" u="none" strike="noStrike">
                <a:solidFill>
                  <a:schemeClr val="dk1"/>
                </a:solidFill>
                <a:latin typeface="Cambria"/>
                <a:ea typeface="Cambria"/>
                <a:cs typeface="Cambria"/>
                <a:sym typeface="Cambria"/>
              </a:rPr>
              <a:t>Students with Deaf-Blindness have an individual right under the IDEA to access age-appropriate and challenging content linked to the highest standards possible for them.</a:t>
            </a:r>
            <a:endParaRPr/>
          </a:p>
          <a:p>
            <a:pPr marL="257175" lvl="0" indent="-257175" algn="l" rtl="0">
              <a:lnSpc>
                <a:spcPct val="100000"/>
              </a:lnSpc>
              <a:spcBef>
                <a:spcPts val="1800"/>
              </a:spcBef>
              <a:spcAft>
                <a:spcPts val="0"/>
              </a:spcAft>
              <a:buSzPts val="2800"/>
              <a:buChar char="▶"/>
            </a:pPr>
            <a:r>
              <a:rPr lang="en" sz="2800" b="0" i="0" u="none" strike="noStrike">
                <a:solidFill>
                  <a:schemeClr val="dk1"/>
                </a:solidFill>
                <a:latin typeface="Cambria"/>
                <a:ea typeface="Cambria"/>
                <a:cs typeface="Cambria"/>
                <a:sym typeface="Cambria"/>
              </a:rPr>
              <a:t> </a:t>
            </a:r>
            <a:r>
              <a:rPr lang="en" sz="2800">
                <a:solidFill>
                  <a:schemeClr val="dk1"/>
                </a:solidFill>
                <a:latin typeface="Cambria"/>
                <a:ea typeface="Cambria"/>
                <a:cs typeface="Cambria"/>
                <a:sym typeface="Cambria"/>
              </a:rPr>
              <a:t>To ensure they are </a:t>
            </a:r>
            <a:r>
              <a:rPr lang="en" sz="2800" b="0" i="0" u="none" strike="noStrike">
                <a:solidFill>
                  <a:schemeClr val="dk1"/>
                </a:solidFill>
                <a:latin typeface="Cambria"/>
                <a:ea typeface="Cambria"/>
                <a:cs typeface="Cambria"/>
                <a:sym typeface="Cambria"/>
              </a:rPr>
              <a:t>prepared for post-secondary education, the workforce and for </a:t>
            </a:r>
            <a:r>
              <a:rPr lang="en" sz="2800">
                <a:solidFill>
                  <a:schemeClr val="dk1"/>
                </a:solidFill>
                <a:latin typeface="Cambria"/>
                <a:ea typeface="Cambria"/>
                <a:cs typeface="Cambria"/>
                <a:sym typeface="Cambria"/>
              </a:rPr>
              <a:t>citizenship in the United States.</a:t>
            </a:r>
            <a:endParaRPr sz="2800" b="0" i="0" u="none" strike="noStrike">
              <a:solidFill>
                <a:schemeClr val="dk1"/>
              </a:solidFill>
              <a:latin typeface="Cambria"/>
              <a:ea typeface="Cambria"/>
              <a:cs typeface="Cambria"/>
              <a:sym typeface="Cambria"/>
            </a:endParaRPr>
          </a:p>
          <a:p>
            <a:pPr marL="257175" lvl="0" indent="-142875" algn="l" rtl="0">
              <a:lnSpc>
                <a:spcPct val="100000"/>
              </a:lnSpc>
              <a:spcBef>
                <a:spcPts val="1800"/>
              </a:spcBef>
              <a:spcAft>
                <a:spcPts val="0"/>
              </a:spcAft>
              <a:buSzPts val="1800"/>
              <a:buNone/>
            </a:pPr>
            <a:endParaRPr sz="1800" b="0" i="0" u="none" strike="noStrike">
              <a:solidFill>
                <a:schemeClr val="dk1"/>
              </a:solidFill>
              <a:latin typeface="Calibri"/>
              <a:ea typeface="Calibri"/>
              <a:cs typeface="Calibri"/>
              <a:sym typeface="Calibri"/>
            </a:endParaRPr>
          </a:p>
          <a:p>
            <a:pPr marL="0" lvl="0" indent="0" algn="l" rtl="0">
              <a:lnSpc>
                <a:spcPct val="100000"/>
              </a:lnSpc>
              <a:spcBef>
                <a:spcPts val="1800"/>
              </a:spcBef>
              <a:spcAft>
                <a:spcPts val="0"/>
              </a:spcAft>
              <a:buSzPts val="1800"/>
              <a:buNone/>
            </a:pPr>
            <a:endParaRPr sz="1800" b="0" i="0" u="none" strike="noStrike">
              <a:solidFill>
                <a:schemeClr val="dk1"/>
              </a:solidFill>
              <a:latin typeface="Calibri"/>
              <a:ea typeface="Calibri"/>
              <a:cs typeface="Calibri"/>
              <a:sym typeface="Calibri"/>
            </a:endParaRPr>
          </a:p>
          <a:p>
            <a:pPr marL="0" lvl="0" indent="0" algn="l" rtl="0">
              <a:lnSpc>
                <a:spcPct val="100000"/>
              </a:lnSpc>
              <a:spcBef>
                <a:spcPts val="1800"/>
              </a:spcBef>
              <a:spcAft>
                <a:spcPts val="0"/>
              </a:spcAft>
              <a:buSzPts val="1800"/>
              <a:buNone/>
            </a:pPr>
            <a:endParaRPr sz="1800" b="0" i="0" u="none" strike="noStrik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87"/>
          <p:cNvSpPr txBox="1">
            <a:spLocks noGrp="1"/>
          </p:cNvSpPr>
          <p:nvPr>
            <p:ph type="body" idx="1"/>
          </p:nvPr>
        </p:nvSpPr>
        <p:spPr>
          <a:xfrm>
            <a:off x="1028699" y="2514600"/>
            <a:ext cx="7086600" cy="9144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3600"/>
              <a:buNone/>
            </a:pPr>
            <a:r>
              <a:rPr lang="en"/>
              <a:t>Questions?</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4"/>
          <p:cNvSpPr txBox="1">
            <a:spLocks noGrp="1"/>
          </p:cNvSpPr>
          <p:nvPr>
            <p:ph type="title"/>
          </p:nvPr>
        </p:nvSpPr>
        <p:spPr>
          <a:xfrm>
            <a:off x="478632" y="1"/>
            <a:ext cx="8208169" cy="67211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000"/>
              <a:buFont typeface="Century Gothic"/>
              <a:buNone/>
            </a:pPr>
            <a:r>
              <a:rPr lang="en"/>
              <a:t>IDEA and Access to the GEC</a:t>
            </a:r>
            <a:endParaRPr/>
          </a:p>
        </p:txBody>
      </p:sp>
      <p:sp>
        <p:nvSpPr>
          <p:cNvPr id="268" name="Google Shape;268;p44"/>
          <p:cNvSpPr txBox="1">
            <a:spLocks noGrp="1"/>
          </p:cNvSpPr>
          <p:nvPr>
            <p:ph type="body" idx="1"/>
          </p:nvPr>
        </p:nvSpPr>
        <p:spPr>
          <a:xfrm>
            <a:off x="457200" y="1143001"/>
            <a:ext cx="8229600" cy="4648200"/>
          </a:xfrm>
          <a:prstGeom prst="rect">
            <a:avLst/>
          </a:prstGeom>
          <a:noFill/>
          <a:ln>
            <a:noFill/>
          </a:ln>
        </p:spPr>
        <p:txBody>
          <a:bodyPr spcFirstLastPara="1" wrap="square" lIns="91425" tIns="45700" rIns="91425" bIns="45700" anchor="t" anchorCtr="0">
            <a:normAutofit/>
          </a:bodyPr>
          <a:lstStyle/>
          <a:p>
            <a:pPr marL="257175" lvl="0" indent="-257175" algn="l" rtl="0">
              <a:lnSpc>
                <a:spcPct val="100000"/>
              </a:lnSpc>
              <a:spcBef>
                <a:spcPts val="0"/>
              </a:spcBef>
              <a:spcAft>
                <a:spcPts val="0"/>
              </a:spcAft>
              <a:buSzPts val="2400"/>
              <a:buChar char="▶"/>
            </a:pPr>
            <a:r>
              <a:rPr lang="en" sz="2400" b="0" i="0" u="none" strike="noStrike">
                <a:solidFill>
                  <a:srgbClr val="000000"/>
                </a:solidFill>
                <a:latin typeface="Cambria"/>
                <a:ea typeface="Cambria"/>
                <a:cs typeface="Cambria"/>
                <a:sym typeface="Cambria"/>
              </a:rPr>
              <a:t>The IDEA Part B regulations define the term “specially designed instruction,” the critical element in the definition of “special education,” as:</a:t>
            </a:r>
            <a:endParaRPr/>
          </a:p>
          <a:p>
            <a:pPr marL="257175" lvl="0" indent="-257175" algn="l" rtl="0">
              <a:lnSpc>
                <a:spcPct val="100000"/>
              </a:lnSpc>
              <a:spcBef>
                <a:spcPts val="1800"/>
              </a:spcBef>
              <a:spcAft>
                <a:spcPts val="0"/>
              </a:spcAft>
              <a:buSzPts val="2400"/>
              <a:buChar char="▶"/>
            </a:pPr>
            <a:r>
              <a:rPr lang="en" sz="2400" b="0" i="0" u="none" strike="noStrike">
                <a:solidFill>
                  <a:srgbClr val="000000"/>
                </a:solidFill>
                <a:latin typeface="Cambria"/>
                <a:ea typeface="Cambria"/>
                <a:cs typeface="Cambria"/>
                <a:sym typeface="Cambria"/>
              </a:rPr>
              <a:t> “Adapting, as appropriate to the needs of an eligible child, the content, methodology, or delivery of instruction to address the unique needs of the child that result from the child’s disability and </a:t>
            </a:r>
            <a:endParaRPr/>
          </a:p>
          <a:p>
            <a:pPr marL="257175" lvl="0" indent="-257175" algn="l" rtl="0">
              <a:lnSpc>
                <a:spcPct val="100000"/>
              </a:lnSpc>
              <a:spcBef>
                <a:spcPts val="1800"/>
              </a:spcBef>
              <a:spcAft>
                <a:spcPts val="0"/>
              </a:spcAft>
              <a:buSzPts val="2400"/>
              <a:buChar char="▶"/>
            </a:pPr>
            <a:r>
              <a:rPr lang="en" sz="2400" b="0" i="0" u="none" strike="noStrike">
                <a:solidFill>
                  <a:srgbClr val="000000"/>
                </a:solidFill>
                <a:latin typeface="Cambria"/>
                <a:ea typeface="Cambria"/>
                <a:cs typeface="Cambria"/>
                <a:sym typeface="Cambria"/>
              </a:rPr>
              <a:t>to ensure </a:t>
            </a:r>
            <a:r>
              <a:rPr lang="en" sz="2400" u="none" strike="noStrike">
                <a:solidFill>
                  <a:srgbClr val="000000"/>
                </a:solidFill>
                <a:latin typeface="Cambria"/>
                <a:ea typeface="Cambria"/>
                <a:cs typeface="Cambria"/>
                <a:sym typeface="Cambria"/>
              </a:rPr>
              <a:t>access of the child to the </a:t>
            </a:r>
            <a:r>
              <a:rPr lang="en" sz="2400" b="1" u="none" strike="noStrike">
                <a:solidFill>
                  <a:srgbClr val="000000"/>
                </a:solidFill>
                <a:latin typeface="Cambria"/>
                <a:ea typeface="Cambria"/>
                <a:cs typeface="Cambria"/>
                <a:sym typeface="Cambria"/>
              </a:rPr>
              <a:t>general curriculum</a:t>
            </a:r>
            <a:r>
              <a:rPr lang="en" sz="2400" u="none" strike="noStrike">
                <a:solidFill>
                  <a:srgbClr val="000000"/>
                </a:solidFill>
                <a:latin typeface="Cambria"/>
                <a:ea typeface="Cambria"/>
                <a:cs typeface="Cambria"/>
                <a:sym typeface="Cambria"/>
              </a:rPr>
              <a:t>, </a:t>
            </a:r>
            <a:r>
              <a:rPr lang="en" sz="2400" b="1" u="none" strike="noStrike">
                <a:solidFill>
                  <a:srgbClr val="000000"/>
                </a:solidFill>
                <a:latin typeface="Cambria"/>
                <a:ea typeface="Cambria"/>
                <a:cs typeface="Cambria"/>
                <a:sym typeface="Cambria"/>
              </a:rPr>
              <a:t>so that the child can meet the educational standards</a:t>
            </a:r>
            <a:r>
              <a:rPr lang="en" sz="2400" u="none" strike="noStrike">
                <a:solidFill>
                  <a:srgbClr val="000000"/>
                </a:solidFill>
                <a:latin typeface="Cambria"/>
                <a:ea typeface="Cambria"/>
                <a:cs typeface="Cambria"/>
                <a:sym typeface="Cambria"/>
              </a:rPr>
              <a:t> within the jurisdiction of the public agency </a:t>
            </a:r>
            <a:r>
              <a:rPr lang="en" sz="2400" b="1" u="none" strike="noStrike">
                <a:solidFill>
                  <a:srgbClr val="000000"/>
                </a:solidFill>
                <a:latin typeface="Cambria"/>
                <a:ea typeface="Cambria"/>
                <a:cs typeface="Cambria"/>
                <a:sym typeface="Cambria"/>
              </a:rPr>
              <a:t>that apply to all children</a:t>
            </a:r>
            <a:r>
              <a:rPr lang="en" sz="2400" u="none" strike="noStrike">
                <a:solidFill>
                  <a:srgbClr val="000000"/>
                </a:solidFill>
                <a:latin typeface="Cambria"/>
                <a:ea typeface="Cambria"/>
                <a:cs typeface="Cambria"/>
                <a:sym typeface="Cambria"/>
              </a:rPr>
              <a:t>.”</a:t>
            </a:r>
            <a:r>
              <a:rPr lang="en" sz="2400" b="0" i="0" u="none" strike="noStrike">
                <a:solidFill>
                  <a:srgbClr val="000000"/>
                </a:solidFill>
                <a:latin typeface="Cambria"/>
                <a:ea typeface="Cambria"/>
                <a:cs typeface="Cambria"/>
                <a:sym typeface="Cambria"/>
              </a:rPr>
              <a:t> 34 CFR §300.39(b)(3) (emphasis added).  </a:t>
            </a:r>
            <a:endParaRPr sz="2400">
              <a:latin typeface="Cambria"/>
              <a:ea typeface="Cambria"/>
              <a:cs typeface="Cambria"/>
              <a:sym typeface="Cambria"/>
            </a:endParaRPr>
          </a:p>
          <a:p>
            <a:pPr marL="257175" lvl="0" indent="-123825" algn="l" rtl="0">
              <a:lnSpc>
                <a:spcPct val="100000"/>
              </a:lnSpc>
              <a:spcBef>
                <a:spcPts val="1800"/>
              </a:spcBef>
              <a:spcAft>
                <a:spcPts val="0"/>
              </a:spcAft>
              <a:buSzPts val="2100"/>
              <a:buNone/>
            </a:pPr>
            <a:endParaRPr/>
          </a:p>
          <a:p>
            <a:pPr marL="257175" lvl="0" indent="-123825" algn="l" rtl="0">
              <a:lnSpc>
                <a:spcPct val="100000"/>
              </a:lnSpc>
              <a:spcBef>
                <a:spcPts val="1800"/>
              </a:spcBef>
              <a:spcAft>
                <a:spcPts val="0"/>
              </a:spcAft>
              <a:buSzPts val="2100"/>
              <a:buNone/>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5"/>
          <p:cNvSpPr txBox="1">
            <a:spLocks noGrp="1"/>
          </p:cNvSpPr>
          <p:nvPr>
            <p:ph type="title"/>
          </p:nvPr>
        </p:nvSpPr>
        <p:spPr>
          <a:xfrm>
            <a:off x="457200" y="1"/>
            <a:ext cx="8229601" cy="635619"/>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000"/>
              <a:buFont typeface="Cambria"/>
              <a:buNone/>
            </a:pPr>
            <a:r>
              <a:rPr lang="en">
                <a:latin typeface="Cambria"/>
                <a:ea typeface="Cambria"/>
                <a:cs typeface="Cambria"/>
                <a:sym typeface="Cambria"/>
              </a:rPr>
              <a:t>Supreme Court Decisions </a:t>
            </a:r>
            <a:endParaRPr/>
          </a:p>
        </p:txBody>
      </p:sp>
      <p:sp>
        <p:nvSpPr>
          <p:cNvPr id="275" name="Google Shape;275;p45"/>
          <p:cNvSpPr txBox="1">
            <a:spLocks noGrp="1"/>
          </p:cNvSpPr>
          <p:nvPr>
            <p:ph type="body" idx="1"/>
          </p:nvPr>
        </p:nvSpPr>
        <p:spPr>
          <a:xfrm>
            <a:off x="457200" y="1104900"/>
            <a:ext cx="8229600" cy="4648200"/>
          </a:xfrm>
          <a:prstGeom prst="rect">
            <a:avLst/>
          </a:prstGeom>
          <a:noFill/>
          <a:ln>
            <a:noFill/>
          </a:ln>
        </p:spPr>
        <p:txBody>
          <a:bodyPr spcFirstLastPara="1" wrap="square" lIns="91425" tIns="45700" rIns="91425" bIns="45700" anchor="t" anchorCtr="0">
            <a:normAutofit fontScale="25000" lnSpcReduction="20000"/>
          </a:bodyPr>
          <a:lstStyle/>
          <a:p>
            <a:pPr marL="257175" lvl="0" indent="-223837" algn="l" rtl="0">
              <a:lnSpc>
                <a:spcPct val="100000"/>
              </a:lnSpc>
              <a:spcBef>
                <a:spcPts val="0"/>
              </a:spcBef>
              <a:spcAft>
                <a:spcPts val="0"/>
              </a:spcAft>
              <a:buSzPct val="100000"/>
              <a:buNone/>
            </a:pPr>
            <a:endParaRPr/>
          </a:p>
          <a:p>
            <a:pPr marL="257175" lvl="0" indent="-104775" algn="l" rtl="0">
              <a:lnSpc>
                <a:spcPct val="100000"/>
              </a:lnSpc>
              <a:spcBef>
                <a:spcPts val="1800"/>
              </a:spcBef>
              <a:spcAft>
                <a:spcPts val="0"/>
              </a:spcAft>
              <a:buSzPct val="100000"/>
              <a:buNone/>
            </a:pPr>
            <a:endParaRPr sz="9600">
              <a:solidFill>
                <a:schemeClr val="dk1"/>
              </a:solidFill>
              <a:latin typeface="Cambria"/>
              <a:ea typeface="Cambria"/>
              <a:cs typeface="Cambria"/>
              <a:sym typeface="Cambria"/>
            </a:endParaRPr>
          </a:p>
          <a:p>
            <a:pPr marL="257175" lvl="0" indent="-257175" algn="l" rtl="0">
              <a:lnSpc>
                <a:spcPct val="100000"/>
              </a:lnSpc>
              <a:spcBef>
                <a:spcPts val="1800"/>
              </a:spcBef>
              <a:spcAft>
                <a:spcPts val="0"/>
              </a:spcAft>
              <a:buSzPct val="100000"/>
              <a:buChar char="▶"/>
            </a:pPr>
            <a:r>
              <a:rPr lang="en" sz="9600">
                <a:solidFill>
                  <a:schemeClr val="dk1"/>
                </a:solidFill>
                <a:latin typeface="Cambria"/>
                <a:ea typeface="Cambria"/>
                <a:cs typeface="Cambria"/>
                <a:sym typeface="Cambria"/>
              </a:rPr>
              <a:t>In 2017 The Supreme Court, Endrew F. v Douglas County School District unanimously decided, </a:t>
            </a:r>
            <a:endParaRPr/>
          </a:p>
          <a:p>
            <a:pPr marL="257175" lvl="0" indent="-257175" algn="l" rtl="0">
              <a:lnSpc>
                <a:spcPct val="100000"/>
              </a:lnSpc>
              <a:spcBef>
                <a:spcPts val="1800"/>
              </a:spcBef>
              <a:spcAft>
                <a:spcPts val="0"/>
              </a:spcAft>
              <a:buSzPct val="100000"/>
              <a:buChar char="▶"/>
            </a:pPr>
            <a:r>
              <a:rPr lang="en" sz="9600" b="0" i="0">
                <a:solidFill>
                  <a:srgbClr val="222222"/>
                </a:solidFill>
                <a:latin typeface="Cambria"/>
                <a:ea typeface="Cambria"/>
                <a:cs typeface="Cambria"/>
                <a:sym typeface="Cambria"/>
              </a:rPr>
              <a:t>“In order to provide children with disabilities the free appropriate public education guaranteed by under the Individuals with Disabilities Education Act (IDEA),</a:t>
            </a:r>
            <a:endParaRPr/>
          </a:p>
          <a:p>
            <a:pPr marL="257175" lvl="0" indent="-257175" algn="l" rtl="0">
              <a:lnSpc>
                <a:spcPct val="100000"/>
              </a:lnSpc>
              <a:spcBef>
                <a:spcPts val="1800"/>
              </a:spcBef>
              <a:spcAft>
                <a:spcPts val="0"/>
              </a:spcAft>
              <a:buSzPct val="100000"/>
              <a:buChar char="▶"/>
            </a:pPr>
            <a:r>
              <a:rPr lang="en" sz="9600" b="0" i="0">
                <a:solidFill>
                  <a:srgbClr val="222222"/>
                </a:solidFill>
                <a:latin typeface="Cambria"/>
                <a:ea typeface="Cambria"/>
                <a:cs typeface="Cambria"/>
                <a:sym typeface="Cambria"/>
              </a:rPr>
              <a:t>School districts must offer children an Individualized Education Program (IEP) that is reasonably calculated to enable each child to make </a:t>
            </a:r>
            <a:r>
              <a:rPr lang="en" sz="9600" b="1" i="0">
                <a:solidFill>
                  <a:srgbClr val="222222"/>
                </a:solidFill>
                <a:latin typeface="Cambria"/>
                <a:ea typeface="Cambria"/>
                <a:cs typeface="Cambria"/>
                <a:sym typeface="Cambria"/>
              </a:rPr>
              <a:t>progress appropriate</a:t>
            </a:r>
            <a:r>
              <a:rPr lang="en" sz="9600" b="0" i="0">
                <a:solidFill>
                  <a:srgbClr val="222222"/>
                </a:solidFill>
                <a:latin typeface="Cambria"/>
                <a:ea typeface="Cambria"/>
                <a:cs typeface="Cambria"/>
                <a:sym typeface="Cambria"/>
              </a:rPr>
              <a:t> for that child’s circumstances”. </a:t>
            </a:r>
            <a:endParaRPr sz="9600">
              <a:latin typeface="Cambria"/>
              <a:ea typeface="Cambria"/>
              <a:cs typeface="Cambria"/>
              <a:sym typeface="Cambria"/>
            </a:endParaRPr>
          </a:p>
          <a:p>
            <a:pPr marL="257175" lvl="0" indent="-223837" algn="l" rtl="0">
              <a:lnSpc>
                <a:spcPct val="100000"/>
              </a:lnSpc>
              <a:spcBef>
                <a:spcPts val="1800"/>
              </a:spcBef>
              <a:spcAft>
                <a:spcPts val="0"/>
              </a:spcAft>
              <a:buSzPct val="100000"/>
              <a:buNone/>
            </a:pPr>
            <a:endParaRPr/>
          </a:p>
          <a:p>
            <a:pPr marL="0" lvl="0" indent="0" algn="l" rtl="0">
              <a:lnSpc>
                <a:spcPct val="100000"/>
              </a:lnSpc>
              <a:spcBef>
                <a:spcPts val="1800"/>
              </a:spcBef>
              <a:spcAft>
                <a:spcPts val="0"/>
              </a:spcAft>
              <a:buSzPct val="100000"/>
              <a:buNone/>
            </a:pPr>
            <a:r>
              <a:rPr lang="en"/>
              <a:t> </a:t>
            </a:r>
            <a:endParaRPr/>
          </a:p>
          <a:p>
            <a:pPr marL="257175" lvl="0" indent="-223837" algn="l" rtl="0">
              <a:lnSpc>
                <a:spcPct val="100000"/>
              </a:lnSpc>
              <a:spcBef>
                <a:spcPts val="1800"/>
              </a:spcBef>
              <a:spcAft>
                <a:spcPts val="0"/>
              </a:spcAft>
              <a:buSzPct val="100000"/>
              <a:buNone/>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6"/>
          <p:cNvSpPr txBox="1">
            <a:spLocks noGrp="1"/>
          </p:cNvSpPr>
          <p:nvPr>
            <p:ph type="title"/>
          </p:nvPr>
        </p:nvSpPr>
        <p:spPr>
          <a:xfrm>
            <a:off x="457200" y="1"/>
            <a:ext cx="8229601" cy="635619"/>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000"/>
              <a:buFont typeface="Cambria"/>
              <a:buNone/>
            </a:pPr>
            <a:r>
              <a:rPr lang="en">
                <a:latin typeface="Cambria"/>
                <a:ea typeface="Cambria"/>
                <a:cs typeface="Cambria"/>
                <a:sym typeface="Cambria"/>
              </a:rPr>
              <a:t>Supreme Court Decisions </a:t>
            </a:r>
            <a:endParaRPr/>
          </a:p>
        </p:txBody>
      </p:sp>
      <p:sp>
        <p:nvSpPr>
          <p:cNvPr id="282" name="Google Shape;282;p46"/>
          <p:cNvSpPr txBox="1">
            <a:spLocks noGrp="1"/>
          </p:cNvSpPr>
          <p:nvPr>
            <p:ph type="body" idx="1"/>
          </p:nvPr>
        </p:nvSpPr>
        <p:spPr>
          <a:xfrm>
            <a:off x="457200" y="1104900"/>
            <a:ext cx="8229600" cy="4648200"/>
          </a:xfrm>
          <a:prstGeom prst="rect">
            <a:avLst/>
          </a:prstGeom>
          <a:noFill/>
          <a:ln>
            <a:noFill/>
          </a:ln>
        </p:spPr>
        <p:txBody>
          <a:bodyPr spcFirstLastPara="1" wrap="square" lIns="91425" tIns="45700" rIns="91425" bIns="45700" anchor="t" anchorCtr="0">
            <a:normAutofit/>
          </a:bodyPr>
          <a:lstStyle/>
          <a:p>
            <a:pPr marL="257175" lvl="0" indent="-123825" algn="l" rtl="0">
              <a:lnSpc>
                <a:spcPct val="100000"/>
              </a:lnSpc>
              <a:spcBef>
                <a:spcPts val="0"/>
              </a:spcBef>
              <a:spcAft>
                <a:spcPts val="0"/>
              </a:spcAft>
              <a:buSzPts val="2100"/>
              <a:buNone/>
            </a:pPr>
            <a:endParaRPr/>
          </a:p>
          <a:p>
            <a:pPr marL="257175" lvl="0" indent="-257175" algn="l" rtl="0">
              <a:lnSpc>
                <a:spcPct val="100000"/>
              </a:lnSpc>
              <a:spcBef>
                <a:spcPts val="1800"/>
              </a:spcBef>
              <a:spcAft>
                <a:spcPts val="0"/>
              </a:spcAft>
              <a:buSzPts val="2400"/>
              <a:buChar char="▶"/>
            </a:pPr>
            <a:r>
              <a:rPr lang="en" sz="2400">
                <a:latin typeface="Cambria"/>
                <a:ea typeface="Cambria"/>
                <a:cs typeface="Cambria"/>
                <a:sym typeface="Cambria"/>
              </a:rPr>
              <a:t>In 1982  The Supreme Court’s </a:t>
            </a:r>
            <a:r>
              <a:rPr lang="en" sz="2400" b="0" i="0">
                <a:solidFill>
                  <a:srgbClr val="222222"/>
                </a:solidFill>
                <a:latin typeface="Cambria"/>
                <a:ea typeface="Cambria"/>
                <a:cs typeface="Cambria"/>
                <a:sym typeface="Cambria"/>
              </a:rPr>
              <a:t>decision in Board of Education of </a:t>
            </a:r>
            <a:r>
              <a:rPr lang="en" sz="2400" b="0" i="1">
                <a:solidFill>
                  <a:srgbClr val="222222"/>
                </a:solidFill>
                <a:latin typeface="Cambria"/>
                <a:ea typeface="Cambria"/>
                <a:cs typeface="Cambria"/>
                <a:sym typeface="Cambria"/>
              </a:rPr>
              <a:t>Hendrick Hudson Central School District v. Rowley</a:t>
            </a:r>
            <a:r>
              <a:rPr lang="en" sz="2400" b="0" i="0">
                <a:solidFill>
                  <a:srgbClr val="222222"/>
                </a:solidFill>
                <a:latin typeface="Cambria"/>
                <a:ea typeface="Cambria"/>
                <a:cs typeface="Cambria"/>
                <a:sym typeface="Cambria"/>
              </a:rPr>
              <a:t>  suggests that </a:t>
            </a:r>
            <a:endParaRPr/>
          </a:p>
          <a:p>
            <a:pPr marL="257175" lvl="0" indent="-257175" algn="l" rtl="0">
              <a:lnSpc>
                <a:spcPct val="100000"/>
              </a:lnSpc>
              <a:spcBef>
                <a:spcPts val="1800"/>
              </a:spcBef>
              <a:spcAft>
                <a:spcPts val="0"/>
              </a:spcAft>
              <a:buSzPts val="2400"/>
              <a:buChar char="▶"/>
            </a:pPr>
            <a:r>
              <a:rPr lang="en" sz="2400" b="0" i="0">
                <a:solidFill>
                  <a:srgbClr val="222222"/>
                </a:solidFill>
                <a:latin typeface="Cambria"/>
                <a:ea typeface="Cambria"/>
                <a:cs typeface="Cambria"/>
                <a:sym typeface="Cambria"/>
              </a:rPr>
              <a:t>“</a:t>
            </a:r>
            <a:r>
              <a:rPr lang="en" sz="2400" b="1" i="0">
                <a:solidFill>
                  <a:srgbClr val="222222"/>
                </a:solidFill>
                <a:latin typeface="Cambria"/>
                <a:ea typeface="Cambria"/>
                <a:cs typeface="Cambria"/>
                <a:sym typeface="Cambria"/>
              </a:rPr>
              <a:t>appropriate progress</a:t>
            </a:r>
            <a:r>
              <a:rPr lang="en" sz="2400" b="0" i="0">
                <a:solidFill>
                  <a:srgbClr val="222222"/>
                </a:solidFill>
                <a:latin typeface="Cambria"/>
                <a:ea typeface="Cambria"/>
                <a:cs typeface="Cambria"/>
                <a:sym typeface="Cambria"/>
              </a:rPr>
              <a:t>” for most children would allow them to be fully integrated into the classroom and to advance from grade to grade.</a:t>
            </a:r>
            <a:endParaRPr/>
          </a:p>
          <a:p>
            <a:pPr marL="0" lvl="0" indent="0" algn="l" rtl="0">
              <a:lnSpc>
                <a:spcPct val="100000"/>
              </a:lnSpc>
              <a:spcBef>
                <a:spcPts val="1800"/>
              </a:spcBef>
              <a:spcAft>
                <a:spcPts val="0"/>
              </a:spcAft>
              <a:buSzPts val="2100"/>
              <a:buNone/>
            </a:pPr>
            <a:r>
              <a:rPr lang="en"/>
              <a:t> </a:t>
            </a:r>
            <a:endParaRPr/>
          </a:p>
          <a:p>
            <a:pPr marL="257175" lvl="0" indent="-123825" algn="l" rtl="0">
              <a:lnSpc>
                <a:spcPct val="100000"/>
              </a:lnSpc>
              <a:spcBef>
                <a:spcPts val="1800"/>
              </a:spcBef>
              <a:spcAft>
                <a:spcPts val="0"/>
              </a:spcAft>
              <a:buSzPts val="2100"/>
              <a:buNone/>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7"/>
          <p:cNvSpPr txBox="1">
            <a:spLocks noGrp="1"/>
          </p:cNvSpPr>
          <p:nvPr>
            <p:ph type="title"/>
          </p:nvPr>
        </p:nvSpPr>
        <p:spPr>
          <a:xfrm>
            <a:off x="457200" y="1"/>
            <a:ext cx="8229601" cy="635619"/>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FFFFFF"/>
              </a:buClr>
              <a:buSzPts val="2700"/>
              <a:buFont typeface="Century Gothic"/>
              <a:buNone/>
            </a:pPr>
            <a:r>
              <a:rPr lang="en" sz="2700">
                <a:solidFill>
                  <a:srgbClr val="FFFFFF"/>
                </a:solidFill>
              </a:rPr>
              <a:t>Access to the General Education Curriculum</a:t>
            </a:r>
            <a:endParaRPr/>
          </a:p>
        </p:txBody>
      </p:sp>
      <p:sp>
        <p:nvSpPr>
          <p:cNvPr id="288" name="Google Shape;288;p47"/>
          <p:cNvSpPr txBox="1">
            <a:spLocks noGrp="1"/>
          </p:cNvSpPr>
          <p:nvPr>
            <p:ph type="body" idx="1"/>
          </p:nvPr>
        </p:nvSpPr>
        <p:spPr>
          <a:xfrm>
            <a:off x="457200" y="1143001"/>
            <a:ext cx="8229600" cy="46482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SzPct val="100000"/>
              <a:buNone/>
            </a:pPr>
            <a:r>
              <a:rPr lang="en" sz="2400">
                <a:latin typeface="Cambria"/>
                <a:ea typeface="Cambria"/>
                <a:cs typeface="Cambria"/>
                <a:sym typeface="Cambria"/>
              </a:rPr>
              <a:t>OSEP </a:t>
            </a:r>
            <a:r>
              <a:rPr lang="en" sz="2400" u="sng">
                <a:solidFill>
                  <a:srgbClr val="2CA34E"/>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Dear Colleague Letter of November 16, 2015</a:t>
            </a:r>
            <a:endParaRPr sz="2400">
              <a:solidFill>
                <a:srgbClr val="2CA34E"/>
              </a:solidFill>
              <a:latin typeface="Cambria"/>
              <a:ea typeface="Cambria"/>
              <a:cs typeface="Cambria"/>
              <a:sym typeface="Cambria"/>
            </a:endParaRPr>
          </a:p>
          <a:p>
            <a:pPr marL="257175" lvl="0" indent="-245745" algn="l" rtl="0">
              <a:lnSpc>
                <a:spcPct val="100000"/>
              </a:lnSpc>
              <a:spcBef>
                <a:spcPts val="1800"/>
              </a:spcBef>
              <a:spcAft>
                <a:spcPts val="0"/>
              </a:spcAft>
              <a:buSzPct val="100000"/>
              <a:buChar char="▶"/>
            </a:pPr>
            <a:r>
              <a:rPr lang="en" sz="2400">
                <a:latin typeface="Cambria"/>
                <a:ea typeface="Cambria"/>
                <a:cs typeface="Cambria"/>
                <a:sym typeface="Cambria"/>
              </a:rPr>
              <a:t>Reiterated, as stated in </a:t>
            </a:r>
            <a:r>
              <a:rPr lang="en" sz="2400" b="0" i="0" u="none" strike="noStrike">
                <a:solidFill>
                  <a:srgbClr val="000000"/>
                </a:solidFill>
                <a:latin typeface="Cambria"/>
                <a:ea typeface="Cambria"/>
                <a:cs typeface="Cambria"/>
                <a:sym typeface="Cambria"/>
              </a:rPr>
              <a:t> 34 CFR §300.320,</a:t>
            </a:r>
            <a:r>
              <a:rPr lang="en" sz="2400">
                <a:latin typeface="Cambria"/>
                <a:ea typeface="Cambria"/>
                <a:cs typeface="Cambria"/>
                <a:sym typeface="Cambria"/>
              </a:rPr>
              <a:t> Congress intended the meaning of the General Education Curriculum to be the </a:t>
            </a:r>
            <a:r>
              <a:rPr lang="en" sz="2400" b="1">
                <a:latin typeface="Cambria"/>
                <a:ea typeface="Cambria"/>
                <a:cs typeface="Cambria"/>
                <a:sym typeface="Cambria"/>
              </a:rPr>
              <a:t>same curriculum </a:t>
            </a:r>
            <a:r>
              <a:rPr lang="en" sz="2400">
                <a:latin typeface="Cambria"/>
                <a:ea typeface="Cambria"/>
                <a:cs typeface="Cambria"/>
                <a:sym typeface="Cambria"/>
              </a:rPr>
              <a:t>as for non-disabled students.</a:t>
            </a:r>
            <a:endParaRPr sz="2400">
              <a:latin typeface="Cambria"/>
              <a:ea typeface="Cambria"/>
              <a:cs typeface="Cambria"/>
              <a:sym typeface="Cambria"/>
            </a:endParaRPr>
          </a:p>
          <a:p>
            <a:pPr marL="257175" lvl="0" indent="-245745" algn="l" rtl="0">
              <a:lnSpc>
                <a:spcPct val="100000"/>
              </a:lnSpc>
              <a:spcBef>
                <a:spcPts val="1800"/>
              </a:spcBef>
              <a:spcAft>
                <a:spcPts val="0"/>
              </a:spcAft>
              <a:buSzPct val="100000"/>
              <a:buChar char="▶"/>
            </a:pPr>
            <a:r>
              <a:rPr lang="en" sz="2400">
                <a:latin typeface="Cambria"/>
                <a:ea typeface="Cambria"/>
                <a:cs typeface="Cambria"/>
                <a:sym typeface="Cambria"/>
              </a:rPr>
              <a:t>Also clarified that the IEP must be </a:t>
            </a:r>
            <a:r>
              <a:rPr lang="en" sz="2400" b="1">
                <a:latin typeface="Cambria"/>
                <a:ea typeface="Cambria"/>
                <a:cs typeface="Cambria"/>
                <a:sym typeface="Cambria"/>
              </a:rPr>
              <a:t>aligned to State standards</a:t>
            </a:r>
            <a:r>
              <a:rPr lang="en" sz="2400">
                <a:latin typeface="Cambria"/>
                <a:ea typeface="Cambria"/>
                <a:cs typeface="Cambria"/>
                <a:sym typeface="Cambria"/>
              </a:rPr>
              <a:t> for the grade in which the child is enrolled. </a:t>
            </a:r>
            <a:endParaRPr/>
          </a:p>
          <a:p>
            <a:pPr marL="257175" lvl="0" indent="-245745" algn="l" rtl="0">
              <a:lnSpc>
                <a:spcPct val="100000"/>
              </a:lnSpc>
              <a:spcBef>
                <a:spcPts val="1800"/>
              </a:spcBef>
              <a:spcAft>
                <a:spcPts val="0"/>
              </a:spcAft>
              <a:buSzPct val="100000"/>
              <a:buChar char="▶"/>
            </a:pPr>
            <a:r>
              <a:rPr lang="en" sz="2400">
                <a:latin typeface="Cambria"/>
                <a:ea typeface="Cambria"/>
                <a:cs typeface="Cambria"/>
                <a:sym typeface="Cambria"/>
              </a:rPr>
              <a:t>Reiterated that each State is permitted to develop alternate academic achievement standards for students with significant cognitive impairment. </a:t>
            </a:r>
            <a:endParaRPr/>
          </a:p>
          <a:p>
            <a:pPr marL="257175" lvl="0" indent="-123825" algn="l" rtl="0">
              <a:lnSpc>
                <a:spcPct val="100000"/>
              </a:lnSpc>
              <a:spcBef>
                <a:spcPts val="1800"/>
              </a:spcBef>
              <a:spcAft>
                <a:spcPts val="0"/>
              </a:spcAft>
              <a:buSzPct val="100000"/>
              <a:buNone/>
            </a:pPr>
            <a:endParaRPr/>
          </a:p>
          <a:p>
            <a:pPr marL="257175" lvl="0" indent="-123825" algn="l" rtl="0">
              <a:lnSpc>
                <a:spcPct val="100000"/>
              </a:lnSpc>
              <a:spcBef>
                <a:spcPts val="1800"/>
              </a:spcBef>
              <a:spcAft>
                <a:spcPts val="0"/>
              </a:spcAft>
              <a:buSzPct val="100000"/>
              <a:buNone/>
            </a:pPr>
            <a:endParaRPr/>
          </a:p>
          <a:p>
            <a:pPr marL="257175" lvl="0" indent="-123825" algn="l" rtl="0">
              <a:lnSpc>
                <a:spcPct val="100000"/>
              </a:lnSpc>
              <a:spcBef>
                <a:spcPts val="1800"/>
              </a:spcBef>
              <a:spcAft>
                <a:spcPts val="0"/>
              </a:spcAft>
              <a:buSzPct val="100000"/>
              <a:buNone/>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8"/>
          <p:cNvSpPr txBox="1">
            <a:spLocks noGrp="1"/>
          </p:cNvSpPr>
          <p:nvPr>
            <p:ph type="title"/>
          </p:nvPr>
        </p:nvSpPr>
        <p:spPr>
          <a:xfrm>
            <a:off x="457200" y="1"/>
            <a:ext cx="8229601" cy="635619"/>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FFFFFF"/>
              </a:buClr>
              <a:buSzPts val="2700"/>
              <a:buFont typeface="Cambria"/>
              <a:buNone/>
            </a:pPr>
            <a:r>
              <a:rPr lang="en" sz="2700">
                <a:solidFill>
                  <a:srgbClr val="FFFFFF"/>
                </a:solidFill>
                <a:latin typeface="Cambria"/>
                <a:ea typeface="Cambria"/>
                <a:cs typeface="Cambria"/>
                <a:sym typeface="Cambria"/>
              </a:rPr>
              <a:t>IDEA Part B Regulations:  Inclusion in Assessments </a:t>
            </a:r>
            <a:endParaRPr>
              <a:latin typeface="Cambria"/>
              <a:ea typeface="Cambria"/>
              <a:cs typeface="Cambria"/>
              <a:sym typeface="Cambria"/>
            </a:endParaRPr>
          </a:p>
        </p:txBody>
      </p:sp>
      <p:sp>
        <p:nvSpPr>
          <p:cNvPr id="294" name="Google Shape;294;p48"/>
          <p:cNvSpPr txBox="1">
            <a:spLocks noGrp="1"/>
          </p:cNvSpPr>
          <p:nvPr>
            <p:ph type="body" idx="1"/>
          </p:nvPr>
        </p:nvSpPr>
        <p:spPr>
          <a:xfrm>
            <a:off x="457200" y="1143001"/>
            <a:ext cx="8229600" cy="4648200"/>
          </a:xfrm>
          <a:prstGeom prst="rect">
            <a:avLst/>
          </a:prstGeom>
          <a:noFill/>
          <a:ln>
            <a:noFill/>
          </a:ln>
        </p:spPr>
        <p:txBody>
          <a:bodyPr spcFirstLastPara="1" wrap="square" lIns="91425" tIns="45700" rIns="91425" bIns="45700" anchor="t" anchorCtr="0">
            <a:noAutofit/>
          </a:bodyPr>
          <a:lstStyle/>
          <a:p>
            <a:pPr marL="257175" lvl="0" indent="-123825" algn="l" rtl="0">
              <a:lnSpc>
                <a:spcPct val="100000"/>
              </a:lnSpc>
              <a:spcBef>
                <a:spcPts val="0"/>
              </a:spcBef>
              <a:spcAft>
                <a:spcPts val="0"/>
              </a:spcAft>
              <a:buSzPts val="2100"/>
              <a:buNone/>
            </a:pPr>
            <a:endParaRPr>
              <a:latin typeface="Cambria"/>
              <a:ea typeface="Cambria"/>
              <a:cs typeface="Cambria"/>
              <a:sym typeface="Cambria"/>
            </a:endParaRPr>
          </a:p>
          <a:p>
            <a:pPr marL="257175" lvl="0" indent="-257175" algn="l" rtl="0">
              <a:lnSpc>
                <a:spcPct val="100000"/>
              </a:lnSpc>
              <a:spcBef>
                <a:spcPts val="1800"/>
              </a:spcBef>
              <a:spcAft>
                <a:spcPts val="0"/>
              </a:spcAft>
              <a:buSzPts val="2100"/>
              <a:buChar char="▶"/>
            </a:pPr>
            <a:r>
              <a:rPr lang="en" b="0" i="0">
                <a:solidFill>
                  <a:srgbClr val="343C47"/>
                </a:solidFill>
                <a:latin typeface="Open Sans"/>
                <a:ea typeface="Open Sans"/>
                <a:cs typeface="Open Sans"/>
                <a:sym typeface="Open Sans"/>
              </a:rPr>
              <a:t> </a:t>
            </a:r>
            <a:r>
              <a:rPr lang="en" sz="2400" b="0" i="0">
                <a:solidFill>
                  <a:srgbClr val="343C47"/>
                </a:solidFill>
                <a:latin typeface="Cambria"/>
                <a:ea typeface="Cambria"/>
                <a:cs typeface="Cambria"/>
                <a:sym typeface="Cambria"/>
              </a:rPr>
              <a:t>300.160 Participation in assessments.</a:t>
            </a:r>
            <a:endParaRPr/>
          </a:p>
          <a:p>
            <a:pPr marL="257175" lvl="0" indent="-257175" algn="l" rtl="0">
              <a:lnSpc>
                <a:spcPct val="100000"/>
              </a:lnSpc>
              <a:spcBef>
                <a:spcPts val="1800"/>
              </a:spcBef>
              <a:spcAft>
                <a:spcPts val="0"/>
              </a:spcAft>
              <a:buSzPts val="2400"/>
              <a:buChar char="▶"/>
            </a:pPr>
            <a:r>
              <a:rPr lang="en" sz="2400" b="0" i="0" u="sng">
                <a:solidFill>
                  <a:srgbClr val="2CA34E"/>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(a)</a:t>
            </a:r>
            <a:r>
              <a:rPr lang="en" sz="2400" b="0" i="0">
                <a:solidFill>
                  <a:srgbClr val="2CA34E"/>
                </a:solidFill>
                <a:latin typeface="Cambria"/>
                <a:ea typeface="Cambria"/>
                <a:cs typeface="Cambria"/>
                <a:sym typeface="Cambria"/>
              </a:rPr>
              <a:t>  </a:t>
            </a:r>
            <a:r>
              <a:rPr lang="en" sz="2400" b="0" i="0">
                <a:solidFill>
                  <a:srgbClr val="343C47"/>
                </a:solidFill>
                <a:latin typeface="Cambria"/>
                <a:ea typeface="Cambria"/>
                <a:cs typeface="Cambria"/>
                <a:sym typeface="Cambria"/>
              </a:rPr>
              <a:t>A State must ensure that all children with disabilities are included in all general State and district-wide assessment programs, including assessments described under section 1111 of the ESEA, 20 U.S.C. 6311</a:t>
            </a:r>
            <a:endParaRPr/>
          </a:p>
          <a:p>
            <a:pPr marL="257175" lvl="0" indent="-257175" algn="l" rtl="0">
              <a:lnSpc>
                <a:spcPct val="100000"/>
              </a:lnSpc>
              <a:spcBef>
                <a:spcPts val="1800"/>
              </a:spcBef>
              <a:spcAft>
                <a:spcPts val="0"/>
              </a:spcAft>
              <a:buSzPts val="2400"/>
              <a:buChar char="▶"/>
            </a:pPr>
            <a:r>
              <a:rPr lang="en" sz="2400" b="0" i="0">
                <a:solidFill>
                  <a:srgbClr val="343C47"/>
                </a:solidFill>
                <a:latin typeface="Cambria"/>
                <a:ea typeface="Cambria"/>
                <a:cs typeface="Cambria"/>
                <a:sym typeface="Cambria"/>
              </a:rPr>
              <a:t> with appropriate accommodations and </a:t>
            </a:r>
            <a:r>
              <a:rPr lang="en" sz="2400" b="1" i="0">
                <a:solidFill>
                  <a:srgbClr val="343C47"/>
                </a:solidFill>
                <a:latin typeface="Cambria"/>
                <a:ea typeface="Cambria"/>
                <a:cs typeface="Cambria"/>
                <a:sym typeface="Cambria"/>
              </a:rPr>
              <a:t>alternate assessments</a:t>
            </a:r>
            <a:r>
              <a:rPr lang="en" sz="2400" b="0" i="0">
                <a:solidFill>
                  <a:srgbClr val="343C47"/>
                </a:solidFill>
                <a:latin typeface="Cambria"/>
                <a:ea typeface="Cambria"/>
                <a:cs typeface="Cambria"/>
                <a:sym typeface="Cambria"/>
              </a:rPr>
              <a:t>, if necessary, as indicated in their respective IEPs.</a:t>
            </a:r>
            <a:endParaRPr sz="2400">
              <a:latin typeface="Cambria"/>
              <a:ea typeface="Cambria"/>
              <a:cs typeface="Cambria"/>
              <a:sym typeface="Cambria"/>
            </a:endParaRPr>
          </a:p>
          <a:p>
            <a:pPr marL="257175" lvl="0" indent="-104775" algn="l" rtl="0">
              <a:lnSpc>
                <a:spcPct val="100000"/>
              </a:lnSpc>
              <a:spcBef>
                <a:spcPts val="1800"/>
              </a:spcBef>
              <a:spcAft>
                <a:spcPts val="0"/>
              </a:spcAft>
              <a:buSzPts val="2400"/>
              <a:buNone/>
            </a:pPr>
            <a:endParaRPr sz="2400">
              <a:latin typeface="Cambria"/>
              <a:ea typeface="Cambria"/>
              <a:cs typeface="Cambria"/>
              <a:sym typeface="Cambria"/>
            </a:endParaRPr>
          </a:p>
          <a:p>
            <a:pPr marL="257175" lvl="0" indent="-104775" algn="l" rtl="0">
              <a:lnSpc>
                <a:spcPct val="100000"/>
              </a:lnSpc>
              <a:spcBef>
                <a:spcPts val="1800"/>
              </a:spcBef>
              <a:spcAft>
                <a:spcPts val="0"/>
              </a:spcAft>
              <a:buSzPts val="2400"/>
              <a:buNone/>
            </a:pPr>
            <a:endParaRPr sz="2400">
              <a:latin typeface="Cambria"/>
              <a:ea typeface="Cambria"/>
              <a:cs typeface="Cambria"/>
              <a:sym typeface="Cambria"/>
            </a:endParaRPr>
          </a:p>
          <a:p>
            <a:pPr marL="257175" lvl="0" indent="-123825" algn="l" rtl="0">
              <a:lnSpc>
                <a:spcPct val="100000"/>
              </a:lnSpc>
              <a:spcBef>
                <a:spcPts val="1800"/>
              </a:spcBef>
              <a:spcAft>
                <a:spcPts val="0"/>
              </a:spcAft>
              <a:buSzPts val="2100"/>
              <a:buNone/>
            </a:pPr>
            <a:endParaRPr/>
          </a:p>
          <a:p>
            <a:pPr marL="257175" lvl="0" indent="-123825" algn="l" rtl="0">
              <a:lnSpc>
                <a:spcPct val="100000"/>
              </a:lnSpc>
              <a:spcBef>
                <a:spcPts val="1800"/>
              </a:spcBef>
              <a:spcAft>
                <a:spcPts val="0"/>
              </a:spcAft>
              <a:buSzPts val="2100"/>
              <a:buNone/>
            </a:pPr>
            <a:endParaRPr/>
          </a:p>
          <a:p>
            <a:pPr marL="257175" lvl="0" indent="-123825" algn="l" rtl="0">
              <a:lnSpc>
                <a:spcPct val="100000"/>
              </a:lnSpc>
              <a:spcBef>
                <a:spcPts val="1800"/>
              </a:spcBef>
              <a:spcAft>
                <a:spcPts val="0"/>
              </a:spcAft>
              <a:buSzPts val="2100"/>
              <a:buNone/>
            </a:pPr>
            <a:endParaRPr/>
          </a:p>
          <a:p>
            <a:pPr marL="257175" lvl="0" indent="-123825" algn="l" rtl="0">
              <a:lnSpc>
                <a:spcPct val="100000"/>
              </a:lnSpc>
              <a:spcBef>
                <a:spcPts val="1800"/>
              </a:spcBef>
              <a:spcAft>
                <a:spcPts val="0"/>
              </a:spcAft>
              <a:buSzPts val="2100"/>
              <a:buNone/>
            </a:pPr>
            <a:endParaRPr/>
          </a:p>
          <a:p>
            <a:pPr marL="257175" lvl="0" indent="-123825" algn="l" rtl="0">
              <a:lnSpc>
                <a:spcPct val="100000"/>
              </a:lnSpc>
              <a:spcBef>
                <a:spcPts val="1800"/>
              </a:spcBef>
              <a:spcAft>
                <a:spcPts val="0"/>
              </a:spcAft>
              <a:buSzPts val="2100"/>
              <a:buNone/>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SERS Design Masters">
  <a:themeElements>
    <a:clrScheme name="OSERS Brand">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SEP Design Masters">
  <a:themeElements>
    <a:clrScheme name="OSERS Brand">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9132</Words>
  <Application>Microsoft Macintosh PowerPoint</Application>
  <PresentationFormat>On-screen Show (4:3)</PresentationFormat>
  <Paragraphs>489</Paragraphs>
  <Slides>48</Slides>
  <Notes>48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48</vt:i4>
      </vt:variant>
    </vt:vector>
  </HeadingPairs>
  <TitlesOfParts>
    <vt:vector size="62" baseType="lpstr">
      <vt:lpstr>Open Sans</vt:lpstr>
      <vt:lpstr>Times New Roman</vt:lpstr>
      <vt:lpstr>Arial</vt:lpstr>
      <vt:lpstr>Century Gothic</vt:lpstr>
      <vt:lpstr>Noto Sans Symbols</vt:lpstr>
      <vt:lpstr>IBM Plex Sans</vt:lpstr>
      <vt:lpstr>Merriweather Sans</vt:lpstr>
      <vt:lpstr>Twentieth Century</vt:lpstr>
      <vt:lpstr>Avenir</vt:lpstr>
      <vt:lpstr>Calibri</vt:lpstr>
      <vt:lpstr>Quattrocento Sans</vt:lpstr>
      <vt:lpstr>Cambria</vt:lpstr>
      <vt:lpstr>OSERS Design Masters</vt:lpstr>
      <vt:lpstr>OSEP Design Masters</vt:lpstr>
      <vt:lpstr> Access to the General Education Curriculum</vt:lpstr>
      <vt:lpstr>Topics to be covered</vt:lpstr>
      <vt:lpstr>Access to the General Education Curriculum</vt:lpstr>
      <vt:lpstr>IDEA and Access to the GEC</vt:lpstr>
      <vt:lpstr>IDEA and Access to the GEC</vt:lpstr>
      <vt:lpstr>Supreme Court Decisions </vt:lpstr>
      <vt:lpstr>Supreme Court Decisions </vt:lpstr>
      <vt:lpstr>Access to the General Education Curriculum</vt:lpstr>
      <vt:lpstr>IDEA Part B Regulations:  Inclusion in Assessments </vt:lpstr>
      <vt:lpstr>ESSA Regulations: Alternate Assessments</vt:lpstr>
      <vt:lpstr>Alternate Assessments</vt:lpstr>
      <vt:lpstr>PURPOSE  OF WIOA</vt:lpstr>
      <vt:lpstr>Assessments, Transition and WIOA</vt:lpstr>
      <vt:lpstr>WIOA and Transition Activities</vt:lpstr>
      <vt:lpstr>Content Standards and Achievement Standards</vt:lpstr>
      <vt:lpstr>Content Standards vs. Achievement Standards</vt:lpstr>
      <vt:lpstr>Two Levels of Achievement Permitted under ESEA</vt:lpstr>
      <vt:lpstr>Alternate Assessments on Alternate Academic Achievement Standards</vt:lpstr>
      <vt:lpstr>Side by Side Examination of General/Alternate  Standards</vt:lpstr>
      <vt:lpstr>General/Alternate Standards </vt:lpstr>
      <vt:lpstr>General/Alternate Achievement Standards</vt:lpstr>
      <vt:lpstr>General/Alternate Standards</vt:lpstr>
      <vt:lpstr>General/Alternate Standards</vt:lpstr>
      <vt:lpstr>General/Alternate Standards</vt:lpstr>
      <vt:lpstr>General/Alternate Standards</vt:lpstr>
      <vt:lpstr>General/Alternate Achievement Standards</vt:lpstr>
      <vt:lpstr>General/Alternate Standards</vt:lpstr>
      <vt:lpstr>WIOA and Transition Activities</vt:lpstr>
      <vt:lpstr>Developing Standards-Based IEPs</vt:lpstr>
      <vt:lpstr>Developing Standards-Based IEPs</vt:lpstr>
      <vt:lpstr> Developing Standards-Based IEPs</vt:lpstr>
      <vt:lpstr> Developing Standards-Based IEPs</vt:lpstr>
      <vt:lpstr>Developing Standards-Based IEPs</vt:lpstr>
      <vt:lpstr>Developing Standards-Based IEPs</vt:lpstr>
      <vt:lpstr>Foundations for Access to the General Education Curriculum  Part 1: Building Communicative Competence</vt:lpstr>
      <vt:lpstr>OSEP Guidance Letter Nov 12 2014</vt:lpstr>
      <vt:lpstr>OSEP Guidance Letter Nov 12 2014</vt:lpstr>
      <vt:lpstr>Basic Principles of Communication Plan</vt:lpstr>
      <vt:lpstr>Guidance regarding Communication Assessment and Intervention</vt:lpstr>
      <vt:lpstr>Guidance regarding Communication Assessment and Intervention</vt:lpstr>
      <vt:lpstr>Professional Development in Communication 101</vt:lpstr>
      <vt:lpstr>Foundations for Access to the General Education Curriculum  Part 2</vt:lpstr>
      <vt:lpstr>Access to the GEC and the  Expanded Core Curriculum </vt:lpstr>
      <vt:lpstr>Access to the GEC and the  Expanded Core Curriculum</vt:lpstr>
      <vt:lpstr>Closing Remarks</vt:lpstr>
      <vt:lpstr>Assumptions  about Students with Deaf-Blindness</vt:lpstr>
      <vt:lpstr>Legal Rights of Students with Deaf-Blindness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Accessing the Grade Level General Education Curriculum</dc:title>
  <cp:lastModifiedBy>Haylee Marcotte</cp:lastModifiedBy>
  <cp:revision>4</cp:revision>
  <dcterms:modified xsi:type="dcterms:W3CDTF">2022-03-03T23:28:01Z</dcterms:modified>
</cp:coreProperties>
</file>